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4" r:id="rId1"/>
  </p:sldMasterIdLst>
  <p:notesMasterIdLst>
    <p:notesMasterId r:id="rId34"/>
  </p:notesMasterIdLst>
  <p:sldIdLst>
    <p:sldId id="269" r:id="rId2"/>
    <p:sldId id="273" r:id="rId3"/>
    <p:sldId id="340" r:id="rId4"/>
    <p:sldId id="299" r:id="rId5"/>
    <p:sldId id="314" r:id="rId6"/>
    <p:sldId id="315" r:id="rId7"/>
    <p:sldId id="316" r:id="rId8"/>
    <p:sldId id="318" r:id="rId9"/>
    <p:sldId id="319" r:id="rId10"/>
    <p:sldId id="320" r:id="rId11"/>
    <p:sldId id="321" r:id="rId12"/>
    <p:sldId id="322" r:id="rId13"/>
    <p:sldId id="323" r:id="rId14"/>
    <p:sldId id="324" r:id="rId15"/>
    <p:sldId id="341" r:id="rId16"/>
    <p:sldId id="292" r:id="rId17"/>
    <p:sldId id="344" r:id="rId18"/>
    <p:sldId id="342" r:id="rId19"/>
    <p:sldId id="325" r:id="rId20"/>
    <p:sldId id="343" r:id="rId21"/>
    <p:sldId id="326" r:id="rId22"/>
    <p:sldId id="327" r:id="rId23"/>
    <p:sldId id="328" r:id="rId24"/>
    <p:sldId id="330" r:id="rId25"/>
    <p:sldId id="331" r:id="rId26"/>
    <p:sldId id="332" r:id="rId27"/>
    <p:sldId id="333" r:id="rId28"/>
    <p:sldId id="334" r:id="rId29"/>
    <p:sldId id="335" r:id="rId30"/>
    <p:sldId id="308" r:id="rId31"/>
    <p:sldId id="336" r:id="rId32"/>
    <p:sldId id="338" r:id="rId33"/>
  </p:sldIdLst>
  <p:sldSz cx="9144000" cy="5148263"/>
  <p:notesSz cx="9144000" cy="6858000"/>
  <p:embeddedFontLst>
    <p:embeddedFont>
      <p:font typeface="Verdana" panose="020B0604030504040204" pitchFamily="34"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5F5F5"/>
    <a:srgbClr val="F0F0F0"/>
    <a:srgbClr val="DADEE5"/>
    <a:srgbClr val="333F48"/>
    <a:srgbClr val="0056A9"/>
    <a:srgbClr val="5F0F40"/>
    <a:srgbClr val="D90D0D"/>
    <a:srgbClr val="EBEBEB"/>
    <a:srgbClr val="002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7" autoAdjust="0"/>
    <p:restoredTop sz="96315" autoAdjust="0"/>
  </p:normalViewPr>
  <p:slideViewPr>
    <p:cSldViewPr snapToGrid="0">
      <p:cViewPr>
        <p:scale>
          <a:sx n="121" d="100"/>
          <a:sy n="121" d="100"/>
        </p:scale>
        <p:origin x="374" y="86"/>
      </p:cViewPr>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BF53D49-0DDC-344E-AB77-B58226DB14FC}" type="datetimeFigureOut">
              <a:rPr lang="en-US" smtClean="0"/>
              <a:t>4/17/2026</a:t>
            </a:fld>
            <a:endParaRPr lang="en-US" dirty="0"/>
          </a:p>
        </p:txBody>
      </p:sp>
      <p:sp>
        <p:nvSpPr>
          <p:cNvPr id="4" name="Slide Image Placeholder 3"/>
          <p:cNvSpPr>
            <a:spLocks noGrp="1" noRot="1" noChangeAspect="1"/>
          </p:cNvSpPr>
          <p:nvPr>
            <p:ph type="sldImg" idx="2"/>
          </p:nvPr>
        </p:nvSpPr>
        <p:spPr>
          <a:xfrm>
            <a:off x="2516188" y="857250"/>
            <a:ext cx="4111625"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31C783B-4AC7-F543-9503-53DDD025DBBC}" type="slidenum">
              <a:rPr lang="en-US" smtClean="0"/>
              <a:t>‹#›</a:t>
            </a:fld>
            <a:endParaRPr lang="en-US" dirty="0"/>
          </a:p>
        </p:txBody>
      </p:sp>
    </p:spTree>
    <p:extLst>
      <p:ext uri="{BB962C8B-B14F-4D97-AF65-F5344CB8AC3E}">
        <p14:creationId xmlns:p14="http://schemas.microsoft.com/office/powerpoint/2010/main" val="1721958823"/>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B460B-A906-4A3C-9CED-31F55759D948}" type="slidenum">
              <a:rPr lang="en-US" smtClean="0"/>
              <a:t>5</a:t>
            </a:fld>
            <a:endParaRPr lang="en-US" dirty="0"/>
          </a:p>
        </p:txBody>
      </p:sp>
    </p:spTree>
    <p:extLst>
      <p:ext uri="{BB962C8B-B14F-4D97-AF65-F5344CB8AC3E}">
        <p14:creationId xmlns:p14="http://schemas.microsoft.com/office/powerpoint/2010/main" val="4191479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Assets such as: </a:t>
            </a:r>
          </a:p>
          <a:p>
            <a:pPr marL="285750" indent="-285750">
              <a:buFont typeface="Arial" panose="020B0604020202020204" pitchFamily="34" charset="0"/>
              <a:buChar char="•"/>
            </a:pPr>
            <a:r>
              <a:rPr lang="en-US" dirty="0"/>
              <a:t>Cash and Cash Equivalents</a:t>
            </a:r>
          </a:p>
          <a:p>
            <a:pPr marL="285750" indent="-285750">
              <a:buFont typeface="Arial" panose="020B0604020202020204" pitchFamily="34" charset="0"/>
              <a:buChar char="•"/>
            </a:pPr>
            <a:r>
              <a:rPr lang="en-US" dirty="0"/>
              <a:t>Transfers Within Preceding Two Years (Exclude transfers to applicant or DBE.) </a:t>
            </a:r>
          </a:p>
          <a:p>
            <a:pPr marL="285750" indent="-285750">
              <a:buFont typeface="Arial" panose="020B0604020202020204" pitchFamily="34" charset="0"/>
              <a:buChar char="•"/>
            </a:pPr>
            <a:r>
              <a:rPr lang="en-US" dirty="0"/>
              <a:t>Investment Accounts and Individual Securities</a:t>
            </a:r>
          </a:p>
          <a:p>
            <a:pPr marL="285750" indent="-285750">
              <a:buFont typeface="Arial" panose="020B0604020202020204" pitchFamily="34" charset="0"/>
              <a:buChar char="•"/>
            </a:pPr>
            <a:r>
              <a:rPr lang="en-US" dirty="0"/>
              <a:t>Real Estate</a:t>
            </a:r>
          </a:p>
          <a:p>
            <a:pPr marL="285750" indent="-285750">
              <a:buFont typeface="Arial" panose="020B0604020202020204" pitchFamily="34" charset="0"/>
              <a:buChar char="•"/>
            </a:pPr>
            <a:r>
              <a:rPr lang="en-US" dirty="0"/>
              <a:t>Personal Property and Other Assets</a:t>
            </a:r>
          </a:p>
          <a:p>
            <a:pPr marL="285750" indent="-285750">
              <a:buFont typeface="Arial" panose="020B0604020202020204" pitchFamily="34" charset="0"/>
              <a:buChar char="•"/>
            </a:pPr>
            <a:r>
              <a:rPr lang="en-US" dirty="0"/>
              <a:t>Ownership in Other Businesses</a:t>
            </a:r>
          </a:p>
          <a:p>
            <a:pPr marL="285750" indent="-285750">
              <a:buFont typeface="Arial" panose="020B0604020202020204" pitchFamily="34" charset="0"/>
              <a:buChar char="•"/>
            </a:pPr>
            <a:r>
              <a:rPr lang="en-US" dirty="0"/>
              <a:t>Life Insurance</a:t>
            </a:r>
          </a:p>
          <a:p>
            <a:pPr marL="285750" indent="-285750">
              <a:buFont typeface="Arial" panose="020B0604020202020204" pitchFamily="34" charset="0"/>
              <a:buChar char="•"/>
            </a:pPr>
            <a:r>
              <a:rPr lang="en-US" dirty="0"/>
              <a:t>Amounts Owed to You</a:t>
            </a:r>
          </a:p>
          <a:p>
            <a:pPr marL="285750" indent="-285750">
              <a:buFont typeface="Arial" panose="020B0604020202020204" pitchFamily="34" charset="0"/>
              <a:buChar char="•"/>
            </a:pPr>
            <a:r>
              <a:rPr lang="en-US" dirty="0"/>
              <a:t>Assets Held in Trust</a:t>
            </a:r>
          </a:p>
          <a:p>
            <a:pPr marL="0" indent="0">
              <a:lnSpc>
                <a:spcPct val="100000"/>
              </a:lnSpc>
              <a:spcBef>
                <a:spcPts val="0"/>
              </a:spcBef>
              <a:buFontTx/>
              <a:buNone/>
              <a:defRPr/>
            </a:pPr>
            <a:r>
              <a:rPr lang="en-US" sz="1800" b="1" u="sng" dirty="0">
                <a:solidFill>
                  <a:prstClr val="black"/>
                </a:solidFill>
                <a:latin typeface="+mn-lt"/>
              </a:rPr>
              <a:t>Liabilities like:</a:t>
            </a:r>
          </a:p>
          <a:p>
            <a:pPr marL="285750" indent="-285750">
              <a:lnSpc>
                <a:spcPct val="100000"/>
              </a:lnSpc>
              <a:spcBef>
                <a:spcPts val="0"/>
              </a:spcBef>
              <a:buFont typeface="Arial" panose="020B0604020202020204" pitchFamily="34" charset="0"/>
              <a:buChar char="•"/>
              <a:defRPr/>
            </a:pPr>
            <a:r>
              <a:rPr lang="en-US" sz="1800" dirty="0">
                <a:solidFill>
                  <a:prstClr val="black"/>
                </a:solidFill>
                <a:latin typeface="+mn-lt"/>
              </a:rPr>
              <a:t>Mortgages</a:t>
            </a:r>
          </a:p>
          <a:p>
            <a:pPr marL="285750" indent="-285750">
              <a:lnSpc>
                <a:spcPct val="100000"/>
              </a:lnSpc>
              <a:spcBef>
                <a:spcPts val="0"/>
              </a:spcBef>
              <a:buFont typeface="Arial" panose="020B0604020202020204" pitchFamily="34" charset="0"/>
              <a:buChar char="•"/>
              <a:defRPr/>
            </a:pPr>
            <a:r>
              <a:rPr lang="en-US" sz="1800" dirty="0">
                <a:solidFill>
                  <a:prstClr val="black"/>
                </a:solidFill>
                <a:latin typeface="+mn-lt"/>
              </a:rPr>
              <a:t>Loans on Life Insurance</a:t>
            </a:r>
          </a:p>
          <a:p>
            <a:pPr marL="285750" indent="-285750">
              <a:lnSpc>
                <a:spcPct val="100000"/>
              </a:lnSpc>
              <a:spcBef>
                <a:spcPts val="0"/>
              </a:spcBef>
              <a:buFont typeface="Arial" panose="020B0604020202020204" pitchFamily="34" charset="0"/>
              <a:buChar char="•"/>
              <a:defRPr/>
            </a:pPr>
            <a:r>
              <a:rPr lang="en-US" sz="1800" dirty="0">
                <a:solidFill>
                  <a:prstClr val="black"/>
                </a:solidFill>
                <a:latin typeface="+mn-lt"/>
              </a:rPr>
              <a:t>Other Liabilities</a:t>
            </a:r>
          </a:p>
          <a:p>
            <a:endParaRPr lang="en-US" dirty="0"/>
          </a:p>
        </p:txBody>
      </p:sp>
      <p:sp>
        <p:nvSpPr>
          <p:cNvPr id="4" name="Slide Number Placeholder 3"/>
          <p:cNvSpPr>
            <a:spLocks noGrp="1"/>
          </p:cNvSpPr>
          <p:nvPr>
            <p:ph type="sldNum" sz="quarter" idx="5"/>
          </p:nvPr>
        </p:nvSpPr>
        <p:spPr/>
        <p:txBody>
          <a:bodyPr/>
          <a:lstStyle/>
          <a:p>
            <a:fld id="{ED4B460B-A906-4A3C-9CED-31F55759D948}" type="slidenum">
              <a:rPr lang="en-US" smtClean="0"/>
              <a:t>16</a:t>
            </a:fld>
            <a:endParaRPr lang="en-US" dirty="0"/>
          </a:p>
        </p:txBody>
      </p:sp>
    </p:spTree>
    <p:extLst>
      <p:ext uri="{BB962C8B-B14F-4D97-AF65-F5344CB8AC3E}">
        <p14:creationId xmlns:p14="http://schemas.microsoft.com/office/powerpoint/2010/main" val="2806486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2CB81-444D-1FD8-2E09-0686648616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DD64E0-74FC-AC9F-C53F-55A5EB45C1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F7B4DA-BCEF-B878-905C-4DCB1443E574}"/>
              </a:ext>
            </a:extLst>
          </p:cNvPr>
          <p:cNvSpPr>
            <a:spLocks noGrp="1"/>
          </p:cNvSpPr>
          <p:nvPr>
            <p:ph type="body" idx="1"/>
          </p:nvPr>
        </p:nvSpPr>
        <p:spPr/>
        <p:txBody>
          <a:bodyPr/>
          <a:lstStyle/>
          <a:p>
            <a:r>
              <a:rPr lang="en-US" dirty="0"/>
              <a:t>Assets such as: </a:t>
            </a:r>
          </a:p>
          <a:p>
            <a:pPr marL="285750" indent="-285750">
              <a:buFont typeface="Arial" panose="020B0604020202020204" pitchFamily="34" charset="0"/>
              <a:buChar char="•"/>
            </a:pPr>
            <a:r>
              <a:rPr lang="en-US" dirty="0"/>
              <a:t>Cash and Cash Equivalents</a:t>
            </a:r>
          </a:p>
          <a:p>
            <a:pPr marL="285750" indent="-285750">
              <a:buFont typeface="Arial" panose="020B0604020202020204" pitchFamily="34" charset="0"/>
              <a:buChar char="•"/>
            </a:pPr>
            <a:r>
              <a:rPr lang="en-US" dirty="0"/>
              <a:t>Transfers Within Preceding Two Years (Exclude transfers to applicant or DBE.) </a:t>
            </a:r>
          </a:p>
          <a:p>
            <a:pPr marL="285750" indent="-285750">
              <a:buFont typeface="Arial" panose="020B0604020202020204" pitchFamily="34" charset="0"/>
              <a:buChar char="•"/>
            </a:pPr>
            <a:r>
              <a:rPr lang="en-US" dirty="0"/>
              <a:t>Investment Accounts and Individual Securities</a:t>
            </a:r>
          </a:p>
          <a:p>
            <a:pPr marL="285750" indent="-285750">
              <a:buFont typeface="Arial" panose="020B0604020202020204" pitchFamily="34" charset="0"/>
              <a:buChar char="•"/>
            </a:pPr>
            <a:r>
              <a:rPr lang="en-US" dirty="0"/>
              <a:t>Real Estate</a:t>
            </a:r>
          </a:p>
          <a:p>
            <a:pPr marL="285750" indent="-285750">
              <a:buFont typeface="Arial" panose="020B0604020202020204" pitchFamily="34" charset="0"/>
              <a:buChar char="•"/>
            </a:pPr>
            <a:r>
              <a:rPr lang="en-US" dirty="0"/>
              <a:t>Personal Property and Other Assets</a:t>
            </a:r>
          </a:p>
          <a:p>
            <a:pPr marL="285750" indent="-285750">
              <a:buFont typeface="Arial" panose="020B0604020202020204" pitchFamily="34" charset="0"/>
              <a:buChar char="•"/>
            </a:pPr>
            <a:r>
              <a:rPr lang="en-US" dirty="0"/>
              <a:t>Ownership in Other Businesses</a:t>
            </a:r>
          </a:p>
          <a:p>
            <a:pPr marL="285750" indent="-285750">
              <a:buFont typeface="Arial" panose="020B0604020202020204" pitchFamily="34" charset="0"/>
              <a:buChar char="•"/>
            </a:pPr>
            <a:r>
              <a:rPr lang="en-US" dirty="0"/>
              <a:t>Life Insurance</a:t>
            </a:r>
          </a:p>
          <a:p>
            <a:pPr marL="285750" indent="-285750">
              <a:buFont typeface="Arial" panose="020B0604020202020204" pitchFamily="34" charset="0"/>
              <a:buChar char="•"/>
            </a:pPr>
            <a:r>
              <a:rPr lang="en-US" dirty="0"/>
              <a:t>Amounts Owed to You</a:t>
            </a:r>
          </a:p>
          <a:p>
            <a:pPr marL="285750" indent="-285750">
              <a:buFont typeface="Arial" panose="020B0604020202020204" pitchFamily="34" charset="0"/>
              <a:buChar char="•"/>
            </a:pPr>
            <a:r>
              <a:rPr lang="en-US" dirty="0"/>
              <a:t>Assets Held in Trust</a:t>
            </a:r>
          </a:p>
          <a:p>
            <a:pPr marL="0" indent="0">
              <a:lnSpc>
                <a:spcPct val="100000"/>
              </a:lnSpc>
              <a:spcBef>
                <a:spcPts val="0"/>
              </a:spcBef>
              <a:buFontTx/>
              <a:buNone/>
              <a:defRPr/>
            </a:pPr>
            <a:r>
              <a:rPr lang="en-US" sz="1800" b="1" u="sng" dirty="0">
                <a:solidFill>
                  <a:prstClr val="black"/>
                </a:solidFill>
                <a:latin typeface="+mn-lt"/>
              </a:rPr>
              <a:t>Liabilities like:</a:t>
            </a:r>
          </a:p>
          <a:p>
            <a:pPr marL="285750" indent="-285750">
              <a:lnSpc>
                <a:spcPct val="100000"/>
              </a:lnSpc>
              <a:spcBef>
                <a:spcPts val="0"/>
              </a:spcBef>
              <a:buFont typeface="Arial" panose="020B0604020202020204" pitchFamily="34" charset="0"/>
              <a:buChar char="•"/>
              <a:defRPr/>
            </a:pPr>
            <a:r>
              <a:rPr lang="en-US" sz="1800" dirty="0">
                <a:solidFill>
                  <a:prstClr val="black"/>
                </a:solidFill>
                <a:latin typeface="+mn-lt"/>
              </a:rPr>
              <a:t>Mortgages</a:t>
            </a:r>
          </a:p>
          <a:p>
            <a:pPr marL="285750" indent="-285750">
              <a:lnSpc>
                <a:spcPct val="100000"/>
              </a:lnSpc>
              <a:spcBef>
                <a:spcPts val="0"/>
              </a:spcBef>
              <a:buFont typeface="Arial" panose="020B0604020202020204" pitchFamily="34" charset="0"/>
              <a:buChar char="•"/>
              <a:defRPr/>
            </a:pPr>
            <a:r>
              <a:rPr lang="en-US" sz="1800" dirty="0">
                <a:solidFill>
                  <a:prstClr val="black"/>
                </a:solidFill>
                <a:latin typeface="+mn-lt"/>
              </a:rPr>
              <a:t>Loans on Life Insurance</a:t>
            </a:r>
          </a:p>
          <a:p>
            <a:pPr marL="285750" indent="-285750">
              <a:lnSpc>
                <a:spcPct val="100000"/>
              </a:lnSpc>
              <a:spcBef>
                <a:spcPts val="0"/>
              </a:spcBef>
              <a:buFont typeface="Arial" panose="020B0604020202020204" pitchFamily="34" charset="0"/>
              <a:buChar char="•"/>
              <a:defRPr/>
            </a:pPr>
            <a:r>
              <a:rPr lang="en-US" sz="1800" dirty="0">
                <a:solidFill>
                  <a:prstClr val="black"/>
                </a:solidFill>
                <a:latin typeface="+mn-lt"/>
              </a:rPr>
              <a:t>Other Liabilities</a:t>
            </a:r>
          </a:p>
          <a:p>
            <a:endParaRPr lang="en-US" dirty="0"/>
          </a:p>
        </p:txBody>
      </p:sp>
      <p:sp>
        <p:nvSpPr>
          <p:cNvPr id="4" name="Slide Number Placeholder 3">
            <a:extLst>
              <a:ext uri="{FF2B5EF4-FFF2-40B4-BE49-F238E27FC236}">
                <a16:creationId xmlns:a16="http://schemas.microsoft.com/office/drawing/2014/main" id="{4425CF20-C977-D6E6-4595-307A67180BC7}"/>
              </a:ext>
            </a:extLst>
          </p:cNvPr>
          <p:cNvSpPr>
            <a:spLocks noGrp="1"/>
          </p:cNvSpPr>
          <p:nvPr>
            <p:ph type="sldNum" sz="quarter" idx="5"/>
          </p:nvPr>
        </p:nvSpPr>
        <p:spPr/>
        <p:txBody>
          <a:bodyPr/>
          <a:lstStyle/>
          <a:p>
            <a:fld id="{ED4B460B-A906-4A3C-9CED-31F55759D948}" type="slidenum">
              <a:rPr lang="en-US" smtClean="0"/>
              <a:t>17</a:t>
            </a:fld>
            <a:endParaRPr lang="en-US" dirty="0"/>
          </a:p>
        </p:txBody>
      </p:sp>
    </p:spTree>
    <p:extLst>
      <p:ext uri="{BB962C8B-B14F-4D97-AF65-F5344CB8AC3E}">
        <p14:creationId xmlns:p14="http://schemas.microsoft.com/office/powerpoint/2010/main" val="2764578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41986-C9FB-6038-2D97-8DD778D9F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F1406-DB2E-3258-DBF9-7963300624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E71836-6163-CE55-49F9-D9AA40E90D6A}"/>
              </a:ext>
            </a:extLst>
          </p:cNvPr>
          <p:cNvSpPr>
            <a:spLocks noGrp="1"/>
          </p:cNvSpPr>
          <p:nvPr>
            <p:ph type="body" idx="1"/>
          </p:nvPr>
        </p:nvSpPr>
        <p:spPr/>
        <p:txBody>
          <a:bodyPr/>
          <a:lstStyle/>
          <a:p>
            <a:r>
              <a:rPr lang="en-US" dirty="0"/>
              <a:t>Assets such as: </a:t>
            </a:r>
          </a:p>
          <a:p>
            <a:pPr marL="285750" indent="-285750">
              <a:buFont typeface="Arial" panose="020B0604020202020204" pitchFamily="34" charset="0"/>
              <a:buChar char="•"/>
            </a:pPr>
            <a:r>
              <a:rPr lang="en-US" dirty="0"/>
              <a:t>Cash and Cash Equivalents</a:t>
            </a:r>
          </a:p>
          <a:p>
            <a:pPr marL="285750" indent="-285750">
              <a:buFont typeface="Arial" panose="020B0604020202020204" pitchFamily="34" charset="0"/>
              <a:buChar char="•"/>
            </a:pPr>
            <a:r>
              <a:rPr lang="en-US" dirty="0"/>
              <a:t>Transfers Within Preceding Two Years (Exclude transfers to applicant or DBE.) </a:t>
            </a:r>
          </a:p>
          <a:p>
            <a:pPr marL="285750" indent="-285750">
              <a:buFont typeface="Arial" panose="020B0604020202020204" pitchFamily="34" charset="0"/>
              <a:buChar char="•"/>
            </a:pPr>
            <a:r>
              <a:rPr lang="en-US" dirty="0"/>
              <a:t>Investment Accounts and Individual Securities</a:t>
            </a:r>
          </a:p>
          <a:p>
            <a:pPr marL="285750" indent="-285750">
              <a:buFont typeface="Arial" panose="020B0604020202020204" pitchFamily="34" charset="0"/>
              <a:buChar char="•"/>
            </a:pPr>
            <a:r>
              <a:rPr lang="en-US" dirty="0"/>
              <a:t>Real Estate</a:t>
            </a:r>
          </a:p>
          <a:p>
            <a:pPr marL="285750" indent="-285750">
              <a:buFont typeface="Arial" panose="020B0604020202020204" pitchFamily="34" charset="0"/>
              <a:buChar char="•"/>
            </a:pPr>
            <a:r>
              <a:rPr lang="en-US" dirty="0"/>
              <a:t>Personal Property and Other Assets</a:t>
            </a:r>
          </a:p>
          <a:p>
            <a:pPr marL="285750" indent="-285750">
              <a:buFont typeface="Arial" panose="020B0604020202020204" pitchFamily="34" charset="0"/>
              <a:buChar char="•"/>
            </a:pPr>
            <a:r>
              <a:rPr lang="en-US" dirty="0"/>
              <a:t>Ownership in Other Businesses</a:t>
            </a:r>
          </a:p>
          <a:p>
            <a:pPr marL="285750" indent="-285750">
              <a:buFont typeface="Arial" panose="020B0604020202020204" pitchFamily="34" charset="0"/>
              <a:buChar char="•"/>
            </a:pPr>
            <a:r>
              <a:rPr lang="en-US" dirty="0"/>
              <a:t>Life Insurance</a:t>
            </a:r>
          </a:p>
          <a:p>
            <a:pPr marL="285750" indent="-285750">
              <a:buFont typeface="Arial" panose="020B0604020202020204" pitchFamily="34" charset="0"/>
              <a:buChar char="•"/>
            </a:pPr>
            <a:r>
              <a:rPr lang="en-US" dirty="0"/>
              <a:t>Amounts Owed to You</a:t>
            </a:r>
          </a:p>
          <a:p>
            <a:pPr marL="285750" indent="-285750">
              <a:buFont typeface="Arial" panose="020B0604020202020204" pitchFamily="34" charset="0"/>
              <a:buChar char="•"/>
            </a:pPr>
            <a:r>
              <a:rPr lang="en-US" dirty="0"/>
              <a:t>Assets Held in Trust</a:t>
            </a:r>
          </a:p>
          <a:p>
            <a:pPr marL="0" indent="0">
              <a:lnSpc>
                <a:spcPct val="100000"/>
              </a:lnSpc>
              <a:spcBef>
                <a:spcPts val="0"/>
              </a:spcBef>
              <a:buFontTx/>
              <a:buNone/>
              <a:defRPr/>
            </a:pPr>
            <a:r>
              <a:rPr lang="en-US" sz="1800" b="1" u="sng" dirty="0">
                <a:solidFill>
                  <a:prstClr val="black"/>
                </a:solidFill>
                <a:latin typeface="+mn-lt"/>
              </a:rPr>
              <a:t>Liabilities like:</a:t>
            </a:r>
          </a:p>
          <a:p>
            <a:pPr marL="285750" indent="-285750">
              <a:lnSpc>
                <a:spcPct val="100000"/>
              </a:lnSpc>
              <a:spcBef>
                <a:spcPts val="0"/>
              </a:spcBef>
              <a:buFont typeface="Arial" panose="020B0604020202020204" pitchFamily="34" charset="0"/>
              <a:buChar char="•"/>
              <a:defRPr/>
            </a:pPr>
            <a:r>
              <a:rPr lang="en-US" sz="1800" dirty="0">
                <a:solidFill>
                  <a:prstClr val="black"/>
                </a:solidFill>
                <a:latin typeface="+mn-lt"/>
              </a:rPr>
              <a:t>Mortgages</a:t>
            </a:r>
          </a:p>
          <a:p>
            <a:pPr marL="285750" indent="-285750">
              <a:lnSpc>
                <a:spcPct val="100000"/>
              </a:lnSpc>
              <a:spcBef>
                <a:spcPts val="0"/>
              </a:spcBef>
              <a:buFont typeface="Arial" panose="020B0604020202020204" pitchFamily="34" charset="0"/>
              <a:buChar char="•"/>
              <a:defRPr/>
            </a:pPr>
            <a:r>
              <a:rPr lang="en-US" sz="1800" dirty="0">
                <a:solidFill>
                  <a:prstClr val="black"/>
                </a:solidFill>
                <a:latin typeface="+mn-lt"/>
              </a:rPr>
              <a:t>Loans on Life Insurance</a:t>
            </a:r>
          </a:p>
          <a:p>
            <a:pPr marL="285750" indent="-285750">
              <a:lnSpc>
                <a:spcPct val="100000"/>
              </a:lnSpc>
              <a:spcBef>
                <a:spcPts val="0"/>
              </a:spcBef>
              <a:buFont typeface="Arial" panose="020B0604020202020204" pitchFamily="34" charset="0"/>
              <a:buChar char="•"/>
              <a:defRPr/>
            </a:pPr>
            <a:r>
              <a:rPr lang="en-US" sz="1800" dirty="0">
                <a:solidFill>
                  <a:prstClr val="black"/>
                </a:solidFill>
                <a:latin typeface="+mn-lt"/>
              </a:rPr>
              <a:t>Other Liabilities</a:t>
            </a:r>
          </a:p>
          <a:p>
            <a:endParaRPr lang="en-US" dirty="0"/>
          </a:p>
        </p:txBody>
      </p:sp>
      <p:sp>
        <p:nvSpPr>
          <p:cNvPr id="4" name="Slide Number Placeholder 3">
            <a:extLst>
              <a:ext uri="{FF2B5EF4-FFF2-40B4-BE49-F238E27FC236}">
                <a16:creationId xmlns:a16="http://schemas.microsoft.com/office/drawing/2014/main" id="{20132844-9743-1F15-5DC7-C6380175A52F}"/>
              </a:ext>
            </a:extLst>
          </p:cNvPr>
          <p:cNvSpPr>
            <a:spLocks noGrp="1"/>
          </p:cNvSpPr>
          <p:nvPr>
            <p:ph type="sldNum" sz="quarter" idx="5"/>
          </p:nvPr>
        </p:nvSpPr>
        <p:spPr/>
        <p:txBody>
          <a:bodyPr/>
          <a:lstStyle/>
          <a:p>
            <a:fld id="{ED4B460B-A906-4A3C-9CED-31F55759D948}" type="slidenum">
              <a:rPr lang="en-US" smtClean="0"/>
              <a:t>18</a:t>
            </a:fld>
            <a:endParaRPr lang="en-US" dirty="0"/>
          </a:p>
        </p:txBody>
      </p:sp>
    </p:spTree>
    <p:extLst>
      <p:ext uri="{BB962C8B-B14F-4D97-AF65-F5344CB8AC3E}">
        <p14:creationId xmlns:p14="http://schemas.microsoft.com/office/powerpoint/2010/main" val="2438445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B460B-A906-4A3C-9CED-31F55759D948}" type="slidenum">
              <a:rPr lang="en-US" smtClean="0"/>
              <a:t>19</a:t>
            </a:fld>
            <a:endParaRPr lang="en-US" dirty="0"/>
          </a:p>
        </p:txBody>
      </p:sp>
    </p:spTree>
    <p:extLst>
      <p:ext uri="{BB962C8B-B14F-4D97-AF65-F5344CB8AC3E}">
        <p14:creationId xmlns:p14="http://schemas.microsoft.com/office/powerpoint/2010/main" val="3650303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89159-518B-42DB-BE8E-FCDADEA717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D1478-9D3D-3375-BA35-2264A87CEC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6945E3-87D7-65DF-16DC-DB436FDF21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440DBE-CB24-8E9B-F6B1-64461BFC11E0}"/>
              </a:ext>
            </a:extLst>
          </p:cNvPr>
          <p:cNvSpPr>
            <a:spLocks noGrp="1"/>
          </p:cNvSpPr>
          <p:nvPr>
            <p:ph type="sldNum" sz="quarter" idx="5"/>
          </p:nvPr>
        </p:nvSpPr>
        <p:spPr/>
        <p:txBody>
          <a:bodyPr/>
          <a:lstStyle/>
          <a:p>
            <a:fld id="{ED4B460B-A906-4A3C-9CED-31F55759D948}" type="slidenum">
              <a:rPr lang="en-US" smtClean="0"/>
              <a:t>20</a:t>
            </a:fld>
            <a:endParaRPr lang="en-US" dirty="0"/>
          </a:p>
        </p:txBody>
      </p:sp>
    </p:spTree>
    <p:extLst>
      <p:ext uri="{BB962C8B-B14F-4D97-AF65-F5344CB8AC3E}">
        <p14:creationId xmlns:p14="http://schemas.microsoft.com/office/powerpoint/2010/main" val="4002424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B460B-A906-4A3C-9CED-31F55759D948}" type="slidenum">
              <a:rPr lang="en-US" smtClean="0"/>
              <a:t>21</a:t>
            </a:fld>
            <a:endParaRPr lang="en-US" dirty="0"/>
          </a:p>
        </p:txBody>
      </p:sp>
    </p:spTree>
    <p:extLst>
      <p:ext uri="{BB962C8B-B14F-4D97-AF65-F5344CB8AC3E}">
        <p14:creationId xmlns:p14="http://schemas.microsoft.com/office/powerpoint/2010/main" val="1952700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t>Provide supporting documentation of these instances, such as:</a:t>
            </a:r>
          </a:p>
          <a:p>
            <a:pPr lvl="1">
              <a:spcBef>
                <a:spcPts val="0"/>
              </a:spcBef>
            </a:pPr>
            <a:r>
              <a:rPr lang="en-US" sz="2000" dirty="0"/>
              <a:t>Applications, denials, or other communication(s) from colleges, universities, or vocational schools</a:t>
            </a:r>
          </a:p>
          <a:p>
            <a:pPr lvl="1">
              <a:spcBef>
                <a:spcPts val="0"/>
              </a:spcBef>
            </a:pPr>
            <a:r>
              <a:rPr lang="en-US" sz="2000" dirty="0"/>
              <a:t>Proof of income, or lack thereof, at the time the denial of access to higher education or continued education occurred</a:t>
            </a:r>
          </a:p>
          <a:p>
            <a:pPr lvl="1">
              <a:spcBef>
                <a:spcPts val="0"/>
              </a:spcBef>
            </a:pPr>
            <a:r>
              <a:rPr lang="en-US" sz="2000" dirty="0"/>
              <a:t>Evidence of barriers or hindrances that prevented entry into or completion of continuing education</a:t>
            </a:r>
          </a:p>
          <a:p>
            <a:endParaRPr lang="en-US" dirty="0"/>
          </a:p>
          <a:p>
            <a:endParaRPr lang="en-US" dirty="0"/>
          </a:p>
        </p:txBody>
      </p:sp>
      <p:sp>
        <p:nvSpPr>
          <p:cNvPr id="4" name="Slide Number Placeholder 3"/>
          <p:cNvSpPr>
            <a:spLocks noGrp="1"/>
          </p:cNvSpPr>
          <p:nvPr>
            <p:ph type="sldNum" sz="quarter" idx="5"/>
          </p:nvPr>
        </p:nvSpPr>
        <p:spPr/>
        <p:txBody>
          <a:bodyPr/>
          <a:lstStyle/>
          <a:p>
            <a:fld id="{ED4B460B-A906-4A3C-9CED-31F55759D948}" type="slidenum">
              <a:rPr lang="en-US" smtClean="0"/>
              <a:t>22</a:t>
            </a:fld>
            <a:endParaRPr lang="en-US" dirty="0"/>
          </a:p>
        </p:txBody>
      </p:sp>
    </p:spTree>
    <p:extLst>
      <p:ext uri="{BB962C8B-B14F-4D97-AF65-F5344CB8AC3E}">
        <p14:creationId xmlns:p14="http://schemas.microsoft.com/office/powerpoint/2010/main" val="3634429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BA738-5C9A-4DFE-9374-D646E019E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00045-C1C0-CB6E-D2EB-DF50458897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F497C9-E978-4254-1EF1-C72969699DEF}"/>
              </a:ext>
            </a:extLst>
          </p:cNvPr>
          <p:cNvSpPr>
            <a:spLocks noGrp="1"/>
          </p:cNvSpPr>
          <p:nvPr>
            <p:ph type="body" idx="1"/>
          </p:nvPr>
        </p:nvSpPr>
        <p:spPr/>
        <p:txBody>
          <a:bodyPr/>
          <a:lstStyle/>
          <a:p>
            <a:pPr>
              <a:spcBef>
                <a:spcPts val="0"/>
              </a:spcBef>
            </a:pPr>
            <a:endParaRPr lang="en-US" dirty="0"/>
          </a:p>
          <a:p>
            <a:pPr>
              <a:spcBef>
                <a:spcPts val="0"/>
              </a:spcBef>
            </a:pPr>
            <a:r>
              <a:rPr lang="en-US" dirty="0"/>
              <a:t>Provide supporting documentation of these instances, such as:</a:t>
            </a:r>
          </a:p>
          <a:p>
            <a:pPr lvl="1">
              <a:spcBef>
                <a:spcPts val="0"/>
              </a:spcBef>
            </a:pPr>
            <a:r>
              <a:rPr kumimoji="0" lang="en-US" b="0" i="0" u="none" strike="noStrike" kern="1200" cap="none" spc="0" normalizeH="0" baseline="0" noProof="0" dirty="0">
                <a:ln>
                  <a:noFill/>
                </a:ln>
                <a:solidFill>
                  <a:prstClr val="black"/>
                </a:solidFill>
                <a:effectLst/>
                <a:uLnTx/>
                <a:uFillTx/>
                <a:latin typeface="+mn-lt"/>
                <a:ea typeface="+mn-ea"/>
                <a:cs typeface="+mn-cs"/>
              </a:rPr>
              <a:t>Positions held </a:t>
            </a:r>
          </a:p>
          <a:p>
            <a:pPr lvl="1">
              <a:spcBef>
                <a:spcPts val="0"/>
              </a:spcBef>
            </a:pPr>
            <a:r>
              <a:rPr kumimoji="0" lang="en-US" b="0" i="0" u="none" strike="noStrike" kern="1200" cap="none" spc="0" normalizeH="0" baseline="0" noProof="0" dirty="0">
                <a:ln>
                  <a:noFill/>
                </a:ln>
                <a:solidFill>
                  <a:prstClr val="black"/>
                </a:solidFill>
                <a:effectLst/>
                <a:uLnTx/>
                <a:uFillTx/>
                <a:latin typeface="+mn-lt"/>
                <a:ea typeface="+mn-ea"/>
                <a:cs typeface="+mn-cs"/>
              </a:rPr>
              <a:t>Check stubs </a:t>
            </a:r>
          </a:p>
          <a:p>
            <a:pPr lvl="1">
              <a:spcBef>
                <a:spcPts val="0"/>
              </a:spcBef>
            </a:pPr>
            <a:r>
              <a:rPr kumimoji="0" lang="en-US" b="0" i="0" u="none" strike="noStrike" kern="1200" cap="none" spc="0" normalizeH="0" baseline="0" noProof="0" dirty="0">
                <a:ln>
                  <a:noFill/>
                </a:ln>
                <a:solidFill>
                  <a:prstClr val="black"/>
                </a:solidFill>
                <a:effectLst/>
                <a:uLnTx/>
                <a:uFillTx/>
                <a:latin typeface="+mn-lt"/>
                <a:ea typeface="+mn-ea"/>
                <a:cs typeface="+mn-cs"/>
              </a:rPr>
              <a:t>Salary or wages </a:t>
            </a:r>
          </a:p>
          <a:p>
            <a:pPr lvl="1">
              <a:spcBef>
                <a:spcPts val="0"/>
              </a:spcBef>
            </a:pPr>
            <a:r>
              <a:rPr kumimoji="0" lang="en-US" b="0" i="0" u="none" strike="noStrike" kern="1200" cap="none" spc="0" normalizeH="0" baseline="0" noProof="0" dirty="0">
                <a:ln>
                  <a:noFill/>
                </a:ln>
                <a:solidFill>
                  <a:prstClr val="black"/>
                </a:solidFill>
                <a:effectLst/>
                <a:uLnTx/>
                <a:uFillTx/>
                <a:latin typeface="+mn-lt"/>
                <a:ea typeface="+mn-ea"/>
                <a:cs typeface="+mn-cs"/>
              </a:rPr>
              <a:t>Complaints filed</a:t>
            </a:r>
          </a:p>
          <a:p>
            <a:pPr lvl="1">
              <a:spcBef>
                <a:spcPts val="0"/>
              </a:spcBef>
            </a:pPr>
            <a:r>
              <a:rPr kumimoji="0" lang="en-US" b="0" i="0" u="none" strike="noStrike" kern="1200" cap="none" spc="0" normalizeH="0" baseline="0" noProof="0" dirty="0">
                <a:ln>
                  <a:noFill/>
                </a:ln>
                <a:solidFill>
                  <a:prstClr val="black"/>
                </a:solidFill>
                <a:effectLst/>
                <a:uLnTx/>
                <a:uFillTx/>
                <a:latin typeface="+mn-lt"/>
                <a:ea typeface="+mn-ea"/>
                <a:cs typeface="+mn-cs"/>
              </a:rPr>
              <a:t>Correspondence from employers or potential employers</a:t>
            </a:r>
            <a:endParaRPr lang="en-US" b="1" dirty="0"/>
          </a:p>
          <a:p>
            <a:endParaRPr lang="en-US" dirty="0"/>
          </a:p>
        </p:txBody>
      </p:sp>
      <p:sp>
        <p:nvSpPr>
          <p:cNvPr id="4" name="Slide Number Placeholder 3">
            <a:extLst>
              <a:ext uri="{FF2B5EF4-FFF2-40B4-BE49-F238E27FC236}">
                <a16:creationId xmlns:a16="http://schemas.microsoft.com/office/drawing/2014/main" id="{6EE5462A-5DC0-9B06-D60D-80C99A339521}"/>
              </a:ext>
            </a:extLst>
          </p:cNvPr>
          <p:cNvSpPr>
            <a:spLocks noGrp="1"/>
          </p:cNvSpPr>
          <p:nvPr>
            <p:ph type="sldNum" sz="quarter" idx="5"/>
          </p:nvPr>
        </p:nvSpPr>
        <p:spPr/>
        <p:txBody>
          <a:bodyPr/>
          <a:lstStyle/>
          <a:p>
            <a:fld id="{ED4B460B-A906-4A3C-9CED-31F55759D948}" type="slidenum">
              <a:rPr lang="en-US" smtClean="0"/>
              <a:t>23</a:t>
            </a:fld>
            <a:endParaRPr lang="en-US" dirty="0"/>
          </a:p>
        </p:txBody>
      </p:sp>
    </p:spTree>
    <p:extLst>
      <p:ext uri="{BB962C8B-B14F-4D97-AF65-F5344CB8AC3E}">
        <p14:creationId xmlns:p14="http://schemas.microsoft.com/office/powerpoint/2010/main" val="65721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sz="3600" dirty="0"/>
              <a:t>Provide supporting documentation, such as:  </a:t>
            </a:r>
          </a:p>
          <a:p>
            <a:pPr marL="457200" lvl="1" indent="0">
              <a:spcBef>
                <a:spcPts val="0"/>
              </a:spcBef>
              <a:buNone/>
            </a:pPr>
            <a:r>
              <a:rPr lang="en-US" sz="3200" dirty="0"/>
              <a:t>• Fair market value of all assets  </a:t>
            </a:r>
          </a:p>
          <a:p>
            <a:pPr marL="457200" lvl="1" indent="0">
              <a:spcBef>
                <a:spcPts val="0"/>
              </a:spcBef>
              <a:buNone/>
            </a:pPr>
            <a:r>
              <a:rPr lang="en-US" sz="3200" dirty="0"/>
              <a:t>• Dollar value of working capital  </a:t>
            </a:r>
          </a:p>
          <a:p>
            <a:pPr marL="457200" lvl="1" indent="0">
              <a:spcBef>
                <a:spcPts val="0"/>
              </a:spcBef>
              <a:buNone/>
            </a:pPr>
            <a:r>
              <a:rPr lang="en-US" sz="3200" dirty="0"/>
              <a:t>• Copies of tax liability statements, judgments, or levies  </a:t>
            </a:r>
          </a:p>
          <a:p>
            <a:pPr marL="457200" lvl="1" indent="0">
              <a:spcBef>
                <a:spcPts val="0"/>
              </a:spcBef>
              <a:buNone/>
            </a:pPr>
            <a:r>
              <a:rPr lang="en-US" sz="3200" dirty="0"/>
              <a:t>• Proof of diminished capital  </a:t>
            </a:r>
          </a:p>
          <a:p>
            <a:pPr marL="457200" lvl="1" indent="0">
              <a:spcBef>
                <a:spcPts val="0"/>
              </a:spcBef>
              <a:buNone/>
            </a:pPr>
            <a:r>
              <a:rPr lang="en-US" sz="3200" dirty="0"/>
              <a:t>• Personal income, including loss of income, dates and reasons  </a:t>
            </a:r>
          </a:p>
          <a:p>
            <a:pPr marL="457200" lvl="1" indent="0">
              <a:spcBef>
                <a:spcPts val="0"/>
              </a:spcBef>
              <a:buNone/>
            </a:pPr>
            <a:r>
              <a:rPr lang="en-US" sz="3200" dirty="0"/>
              <a:t>• Proof of unexpected expenses </a:t>
            </a:r>
          </a:p>
          <a:p>
            <a:endParaRPr lang="en-US" dirty="0"/>
          </a:p>
          <a:p>
            <a:endParaRPr lang="en-US" dirty="0"/>
          </a:p>
        </p:txBody>
      </p:sp>
      <p:sp>
        <p:nvSpPr>
          <p:cNvPr id="4" name="Slide Number Placeholder 3"/>
          <p:cNvSpPr>
            <a:spLocks noGrp="1"/>
          </p:cNvSpPr>
          <p:nvPr>
            <p:ph type="sldNum" sz="quarter" idx="5"/>
          </p:nvPr>
        </p:nvSpPr>
        <p:spPr/>
        <p:txBody>
          <a:bodyPr/>
          <a:lstStyle/>
          <a:p>
            <a:fld id="{ED4B460B-A906-4A3C-9CED-31F55759D948}" type="slidenum">
              <a:rPr lang="en-US" smtClean="0"/>
              <a:t>25</a:t>
            </a:fld>
            <a:endParaRPr lang="en-US" dirty="0"/>
          </a:p>
        </p:txBody>
      </p:sp>
    </p:spTree>
    <p:extLst>
      <p:ext uri="{BB962C8B-B14F-4D97-AF65-F5344CB8AC3E}">
        <p14:creationId xmlns:p14="http://schemas.microsoft.com/office/powerpoint/2010/main" val="2726824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B460B-A906-4A3C-9CED-31F55759D948}" type="slidenum">
              <a:rPr lang="en-US" smtClean="0"/>
              <a:t>28</a:t>
            </a:fld>
            <a:endParaRPr lang="en-US" dirty="0"/>
          </a:p>
        </p:txBody>
      </p:sp>
    </p:spTree>
    <p:extLst>
      <p:ext uri="{BB962C8B-B14F-4D97-AF65-F5344CB8AC3E}">
        <p14:creationId xmlns:p14="http://schemas.microsoft.com/office/powerpoint/2010/main" val="68905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B460B-A906-4A3C-9CED-31F55759D948}" type="slidenum">
              <a:rPr lang="en-US" smtClean="0"/>
              <a:t>6</a:t>
            </a:fld>
            <a:endParaRPr lang="en-US" dirty="0"/>
          </a:p>
        </p:txBody>
      </p:sp>
    </p:spTree>
    <p:extLst>
      <p:ext uri="{BB962C8B-B14F-4D97-AF65-F5344CB8AC3E}">
        <p14:creationId xmlns:p14="http://schemas.microsoft.com/office/powerpoint/2010/main" val="2622733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B460B-A906-4A3C-9CED-31F55759D948}" type="slidenum">
              <a:rPr lang="en-US" smtClean="0"/>
              <a:t>30</a:t>
            </a:fld>
            <a:endParaRPr lang="en-US" dirty="0"/>
          </a:p>
        </p:txBody>
      </p:sp>
    </p:spTree>
    <p:extLst>
      <p:ext uri="{BB962C8B-B14F-4D97-AF65-F5344CB8AC3E}">
        <p14:creationId xmlns:p14="http://schemas.microsoft.com/office/powerpoint/2010/main" val="3207695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B460B-A906-4A3C-9CED-31F55759D948}" type="slidenum">
              <a:rPr lang="en-US" smtClean="0"/>
              <a:t>7</a:t>
            </a:fld>
            <a:endParaRPr lang="en-US" dirty="0"/>
          </a:p>
        </p:txBody>
      </p:sp>
    </p:spTree>
    <p:extLst>
      <p:ext uri="{BB962C8B-B14F-4D97-AF65-F5344CB8AC3E}">
        <p14:creationId xmlns:p14="http://schemas.microsoft.com/office/powerpoint/2010/main" val="1177690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B460B-A906-4A3C-9CED-31F55759D948}" type="slidenum">
              <a:rPr lang="en-US" smtClean="0"/>
              <a:t>9</a:t>
            </a:fld>
            <a:endParaRPr lang="en-US" dirty="0"/>
          </a:p>
        </p:txBody>
      </p:sp>
    </p:spTree>
    <p:extLst>
      <p:ext uri="{BB962C8B-B14F-4D97-AF65-F5344CB8AC3E}">
        <p14:creationId xmlns:p14="http://schemas.microsoft.com/office/powerpoint/2010/main" val="3709455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B460B-A906-4A3C-9CED-31F55759D948}" type="slidenum">
              <a:rPr lang="en-US" smtClean="0"/>
              <a:t>10</a:t>
            </a:fld>
            <a:endParaRPr lang="en-US" dirty="0"/>
          </a:p>
        </p:txBody>
      </p:sp>
    </p:spTree>
    <p:extLst>
      <p:ext uri="{BB962C8B-B14F-4D97-AF65-F5344CB8AC3E}">
        <p14:creationId xmlns:p14="http://schemas.microsoft.com/office/powerpoint/2010/main" val="124695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B460B-A906-4A3C-9CED-31F55759D948}" type="slidenum">
              <a:rPr lang="en-US" smtClean="0"/>
              <a:t>11</a:t>
            </a:fld>
            <a:endParaRPr lang="en-US" dirty="0"/>
          </a:p>
        </p:txBody>
      </p:sp>
    </p:spTree>
    <p:extLst>
      <p:ext uri="{BB962C8B-B14F-4D97-AF65-F5344CB8AC3E}">
        <p14:creationId xmlns:p14="http://schemas.microsoft.com/office/powerpoint/2010/main" val="1943475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B460B-A906-4A3C-9CED-31F55759D948}" type="slidenum">
              <a:rPr lang="en-US" smtClean="0"/>
              <a:t>12</a:t>
            </a:fld>
            <a:endParaRPr lang="en-US" dirty="0"/>
          </a:p>
        </p:txBody>
      </p:sp>
    </p:spTree>
    <p:extLst>
      <p:ext uri="{BB962C8B-B14F-4D97-AF65-F5344CB8AC3E}">
        <p14:creationId xmlns:p14="http://schemas.microsoft.com/office/powerpoint/2010/main" val="2909915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Suggestion: Complete the worksheets before completing the summary statement</a:t>
            </a:r>
          </a:p>
        </p:txBody>
      </p:sp>
      <p:sp>
        <p:nvSpPr>
          <p:cNvPr id="4" name="Slide Number Placeholder 3"/>
          <p:cNvSpPr>
            <a:spLocks noGrp="1"/>
          </p:cNvSpPr>
          <p:nvPr>
            <p:ph type="sldNum" sz="quarter" idx="5"/>
          </p:nvPr>
        </p:nvSpPr>
        <p:spPr/>
        <p:txBody>
          <a:bodyPr/>
          <a:lstStyle/>
          <a:p>
            <a:fld id="{ED4B460B-A906-4A3C-9CED-31F55759D948}" type="slidenum">
              <a:rPr lang="en-US" smtClean="0"/>
              <a:t>14</a:t>
            </a:fld>
            <a:endParaRPr lang="en-US" dirty="0"/>
          </a:p>
        </p:txBody>
      </p:sp>
    </p:spTree>
    <p:extLst>
      <p:ext uri="{BB962C8B-B14F-4D97-AF65-F5344CB8AC3E}">
        <p14:creationId xmlns:p14="http://schemas.microsoft.com/office/powerpoint/2010/main" val="3581957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1FEA7-AE6A-310B-241A-BDC5526C11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E5268-3835-8D77-AD87-95EB3DD55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ECDE7-8601-56F0-A108-8C512F84AAF6}"/>
              </a:ext>
            </a:extLst>
          </p:cNvPr>
          <p:cNvSpPr>
            <a:spLocks noGrp="1"/>
          </p:cNvSpPr>
          <p:nvPr>
            <p:ph type="body" idx="1"/>
          </p:nvPr>
        </p:nvSpPr>
        <p:spPr/>
        <p:txBody>
          <a:bodyPr/>
          <a:lstStyle/>
          <a:p>
            <a:r>
              <a:rPr lang="en-US" dirty="0"/>
              <a:t>Suggestion: Complete the worksheets before completing the summary statement</a:t>
            </a:r>
          </a:p>
        </p:txBody>
      </p:sp>
      <p:sp>
        <p:nvSpPr>
          <p:cNvPr id="4" name="Slide Number Placeholder 3">
            <a:extLst>
              <a:ext uri="{FF2B5EF4-FFF2-40B4-BE49-F238E27FC236}">
                <a16:creationId xmlns:a16="http://schemas.microsoft.com/office/drawing/2014/main" id="{B05EF2C6-91F7-623E-B1CA-88EB72952F0F}"/>
              </a:ext>
            </a:extLst>
          </p:cNvPr>
          <p:cNvSpPr>
            <a:spLocks noGrp="1"/>
          </p:cNvSpPr>
          <p:nvPr>
            <p:ph type="sldNum" sz="quarter" idx="5"/>
          </p:nvPr>
        </p:nvSpPr>
        <p:spPr/>
        <p:txBody>
          <a:bodyPr/>
          <a:lstStyle/>
          <a:p>
            <a:fld id="{ED4B460B-A906-4A3C-9CED-31F55759D948}" type="slidenum">
              <a:rPr lang="en-US" smtClean="0"/>
              <a:t>15</a:t>
            </a:fld>
            <a:endParaRPr lang="en-US" dirty="0"/>
          </a:p>
        </p:txBody>
      </p:sp>
    </p:spTree>
    <p:extLst>
      <p:ext uri="{BB962C8B-B14F-4D97-AF65-F5344CB8AC3E}">
        <p14:creationId xmlns:p14="http://schemas.microsoft.com/office/powerpoint/2010/main" val="2107408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Imag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F14AA4-436D-6C64-B544-ADC317BC64F4}"/>
              </a:ext>
              <a:ext uri="{C183D7F6-B498-43B3-948B-1728B52AA6E4}">
                <adec:decorative xmlns:adec="http://schemas.microsoft.com/office/drawing/2017/decorative" val="1"/>
              </a:ext>
            </a:extLst>
          </p:cNvPr>
          <p:cNvSpPr>
            <a:spLocks/>
          </p:cNvSpPr>
          <p:nvPr userDrawn="1"/>
        </p:nvSpPr>
        <p:spPr>
          <a:xfrm>
            <a:off x="-9145" y="3719938"/>
            <a:ext cx="9162288" cy="1436049"/>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2" name="Title 1"/>
          <p:cNvSpPr>
            <a:spLocks noGrp="1"/>
          </p:cNvSpPr>
          <p:nvPr>
            <p:ph type="ctrTitle"/>
          </p:nvPr>
        </p:nvSpPr>
        <p:spPr>
          <a:xfrm>
            <a:off x="457200" y="4039737"/>
            <a:ext cx="6665976" cy="475701"/>
          </a:xfrm>
          <a:prstGeom prst="rect">
            <a:avLst/>
          </a:prstGeom>
        </p:spPr>
        <p:txBody>
          <a:bodyPr wrap="square" lIns="0" tIns="0" rIns="0" bIns="0" anchor="b">
            <a:noAutofit/>
          </a:bodyPr>
          <a:lstStyle>
            <a:lvl1pPr algn="l">
              <a:lnSpc>
                <a:spcPct val="100000"/>
              </a:lnSpc>
              <a:defRPr sz="2400" b="1">
                <a:solidFill>
                  <a:schemeClr val="bg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4537122"/>
            <a:ext cx="6665976" cy="228600"/>
          </a:xfrm>
          <a:prstGeom prst="rect">
            <a:avLst/>
          </a:prstGeom>
        </p:spPr>
        <p:txBody>
          <a:bodyPr wrap="square" lIns="0" tIns="0" rIns="0" bIns="0">
            <a:noAutofit/>
          </a:bodyPr>
          <a:lstStyle>
            <a:lvl1pPr marL="0" indent="0" algn="l">
              <a:lnSpc>
                <a:spcPct val="100000"/>
              </a:lnSpc>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descr="Texas Department of Transportation logo">
            <a:extLst>
              <a:ext uri="{FF2B5EF4-FFF2-40B4-BE49-F238E27FC236}">
                <a16:creationId xmlns:a16="http://schemas.microsoft.com/office/drawing/2014/main" id="{4BA7821B-A887-DC06-2115-588BAB4C78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881393" y="3977847"/>
            <a:ext cx="805407" cy="599480"/>
          </a:xfrm>
          <a:prstGeom prst="rect">
            <a:avLst/>
          </a:prstGeom>
        </p:spPr>
      </p:pic>
      <p:sp>
        <p:nvSpPr>
          <p:cNvPr id="9" name="Subtitle 2">
            <a:extLst>
              <a:ext uri="{FF2B5EF4-FFF2-40B4-BE49-F238E27FC236}">
                <a16:creationId xmlns:a16="http://schemas.microsoft.com/office/drawing/2014/main" id="{0ADA73D4-6F66-7F18-E5F2-004660395239}"/>
              </a:ext>
            </a:extLst>
          </p:cNvPr>
          <p:cNvSpPr txBox="1">
            <a:spLocks/>
          </p:cNvSpPr>
          <p:nvPr userDrawn="1"/>
        </p:nvSpPr>
        <p:spPr>
          <a:xfrm>
            <a:off x="6648628" y="4670086"/>
            <a:ext cx="2038172" cy="228600"/>
          </a:xfrm>
          <a:prstGeom prst="rect">
            <a:avLst/>
          </a:prstGeom>
          <a:noFill/>
        </p:spPr>
        <p:txBody>
          <a:bodyPr vert="horz" wrap="none" lIns="0" tIns="0" rIns="0" bIns="0" rtlCol="0" anchor="b" anchorCtr="0">
            <a:no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fld id="{93753AA7-ABEA-4893-80DA-F7DBAF2E4759}" type="datetime1">
              <a:rPr lang="en-US" sz="1600" smtClean="0">
                <a:solidFill>
                  <a:schemeClr val="bg1"/>
                </a:solidFill>
                <a:latin typeface="+mn-lt"/>
                <a:ea typeface="Verdana" panose="020B0604030504040204" pitchFamily="34" charset="0"/>
                <a:cs typeface="Verdana" panose="020B0604030504040204" pitchFamily="34" charset="0"/>
              </a:rPr>
              <a:t>4/17/2026</a:t>
            </a:fld>
            <a:endParaRPr lang="en-US" sz="1600" dirty="0">
              <a:solidFill>
                <a:srgbClr val="BCE7FD"/>
              </a:solidFill>
              <a:latin typeface="+mn-lt"/>
            </a:endParaRPr>
          </a:p>
        </p:txBody>
      </p:sp>
      <p:cxnSp>
        <p:nvCxnSpPr>
          <p:cNvPr id="10" name="Straight Connector 9">
            <a:extLst>
              <a:ext uri="{FF2B5EF4-FFF2-40B4-BE49-F238E27FC236}">
                <a16:creationId xmlns:a16="http://schemas.microsoft.com/office/drawing/2014/main" id="{7ECAF199-AE96-F9A3-21D5-1A4B51244BDC}"/>
              </a:ext>
              <a:ext uri="{C183D7F6-B498-43B3-948B-1728B52AA6E4}">
                <adec:decorative xmlns:adec="http://schemas.microsoft.com/office/drawing/2017/decorative" val="1"/>
              </a:ext>
            </a:extLst>
          </p:cNvPr>
          <p:cNvCxnSpPr>
            <a:cxnSpLocks/>
          </p:cNvCxnSpPr>
          <p:nvPr userDrawn="1"/>
        </p:nvCxnSpPr>
        <p:spPr>
          <a:xfrm>
            <a:off x="-9144" y="371993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sp>
        <p:nvSpPr>
          <p:cNvPr id="6" name="Picture Placeholder 5">
            <a:extLst>
              <a:ext uri="{FF2B5EF4-FFF2-40B4-BE49-F238E27FC236}">
                <a16:creationId xmlns:a16="http://schemas.microsoft.com/office/drawing/2014/main" id="{9297D681-6979-610D-1988-DD7437905422}"/>
              </a:ext>
            </a:extLst>
          </p:cNvPr>
          <p:cNvSpPr>
            <a:spLocks noGrp="1"/>
          </p:cNvSpPr>
          <p:nvPr>
            <p:ph type="pic" sz="quarter" idx="10"/>
          </p:nvPr>
        </p:nvSpPr>
        <p:spPr>
          <a:xfrm>
            <a:off x="-9525" y="-9144"/>
            <a:ext cx="9163050" cy="3712464"/>
          </a:xfrm>
        </p:spPr>
        <p:txBody>
          <a:bodyPr/>
          <a:lstStyle/>
          <a:p>
            <a:r>
              <a:rPr lang="en-US" dirty="0"/>
              <a:t>Click icon to add picture</a:t>
            </a:r>
          </a:p>
        </p:txBody>
      </p:sp>
    </p:spTree>
    <p:extLst>
      <p:ext uri="{BB962C8B-B14F-4D97-AF65-F5344CB8AC3E}">
        <p14:creationId xmlns:p14="http://schemas.microsoft.com/office/powerpoint/2010/main" val="58954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Image and Longer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F14AA4-436D-6C64-B544-ADC317BC64F4}"/>
              </a:ext>
              <a:ext uri="{C183D7F6-B498-43B3-948B-1728B52AA6E4}">
                <adec:decorative xmlns:adec="http://schemas.microsoft.com/office/drawing/2017/decorative" val="1"/>
              </a:ext>
            </a:extLst>
          </p:cNvPr>
          <p:cNvSpPr>
            <a:spLocks/>
          </p:cNvSpPr>
          <p:nvPr userDrawn="1"/>
        </p:nvSpPr>
        <p:spPr>
          <a:xfrm>
            <a:off x="-9145" y="3719938"/>
            <a:ext cx="9162288" cy="1436049"/>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1200" dirty="0">
              <a:latin typeface="Arial" pitchFamily="34" charset="0"/>
              <a:cs typeface="Arial" pitchFamily="34" charset="0"/>
            </a:endParaRPr>
          </a:p>
        </p:txBody>
      </p:sp>
      <p:cxnSp>
        <p:nvCxnSpPr>
          <p:cNvPr id="10" name="Straight Connector 9">
            <a:extLst>
              <a:ext uri="{FF2B5EF4-FFF2-40B4-BE49-F238E27FC236}">
                <a16:creationId xmlns:a16="http://schemas.microsoft.com/office/drawing/2014/main" id="{7ECAF199-AE96-F9A3-21D5-1A4B51244BDC}"/>
              </a:ext>
              <a:ext uri="{C183D7F6-B498-43B3-948B-1728B52AA6E4}">
                <adec:decorative xmlns:adec="http://schemas.microsoft.com/office/drawing/2017/decorative" val="1"/>
              </a:ext>
            </a:extLst>
          </p:cNvPr>
          <p:cNvCxnSpPr>
            <a:cxnSpLocks/>
          </p:cNvCxnSpPr>
          <p:nvPr userDrawn="1"/>
        </p:nvCxnSpPr>
        <p:spPr>
          <a:xfrm>
            <a:off x="-9144" y="371993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457200" y="4014216"/>
            <a:ext cx="6665976" cy="841248"/>
          </a:xfrm>
          <a:prstGeom prst="rect">
            <a:avLst/>
          </a:prstGeom>
        </p:spPr>
        <p:txBody>
          <a:bodyPr wrap="square" lIns="0" tIns="0" rIns="0" bIns="0" anchor="ctr" anchorCtr="0">
            <a:noAutofit/>
          </a:bodyPr>
          <a:lstStyle>
            <a:lvl1pPr algn="l">
              <a:defRPr sz="2400" b="1">
                <a:solidFill>
                  <a:schemeClr val="bg1"/>
                </a:solidFill>
              </a:defRPr>
            </a:lvl1pPr>
          </a:lstStyle>
          <a:p>
            <a:r>
              <a:rPr lang="en-US"/>
              <a:t>Click to edit Master title style</a:t>
            </a:r>
            <a:endParaRPr lang="en-US" dirty="0"/>
          </a:p>
        </p:txBody>
      </p:sp>
      <p:sp>
        <p:nvSpPr>
          <p:cNvPr id="3" name="Picture Placeholder 5">
            <a:extLst>
              <a:ext uri="{FF2B5EF4-FFF2-40B4-BE49-F238E27FC236}">
                <a16:creationId xmlns:a16="http://schemas.microsoft.com/office/drawing/2014/main" id="{7593ED4F-ECDC-36E8-7E33-54BD57010E27}"/>
              </a:ext>
            </a:extLst>
          </p:cNvPr>
          <p:cNvSpPr>
            <a:spLocks noGrp="1"/>
          </p:cNvSpPr>
          <p:nvPr>
            <p:ph type="pic" sz="quarter" idx="10"/>
          </p:nvPr>
        </p:nvSpPr>
        <p:spPr>
          <a:xfrm>
            <a:off x="-9525" y="-9144"/>
            <a:ext cx="9163050" cy="3712464"/>
          </a:xfrm>
        </p:spPr>
        <p:txBody>
          <a:bodyPr/>
          <a:lstStyle/>
          <a:p>
            <a:r>
              <a:rPr lang="en-US" dirty="0"/>
              <a:t>Click icon to add picture</a:t>
            </a:r>
          </a:p>
        </p:txBody>
      </p:sp>
      <p:sp>
        <p:nvSpPr>
          <p:cNvPr id="4" name="Subtitle 2">
            <a:extLst>
              <a:ext uri="{FF2B5EF4-FFF2-40B4-BE49-F238E27FC236}">
                <a16:creationId xmlns:a16="http://schemas.microsoft.com/office/drawing/2014/main" id="{BD9E2FB0-E279-9C0A-D398-311B32EC824A}"/>
              </a:ext>
            </a:extLst>
          </p:cNvPr>
          <p:cNvSpPr txBox="1">
            <a:spLocks/>
          </p:cNvSpPr>
          <p:nvPr userDrawn="1"/>
        </p:nvSpPr>
        <p:spPr>
          <a:xfrm>
            <a:off x="6648628" y="4670086"/>
            <a:ext cx="2038172" cy="228600"/>
          </a:xfrm>
          <a:prstGeom prst="rect">
            <a:avLst/>
          </a:prstGeom>
          <a:noFill/>
        </p:spPr>
        <p:txBody>
          <a:bodyPr vert="horz" wrap="none" lIns="0" tIns="0" rIns="0" bIns="0" rtlCol="0" anchor="b" anchorCtr="0">
            <a:no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fld id="{9E2B5DAD-BFF8-44B3-A078-08B862131A9F}" type="datetime1">
              <a:rPr lang="en-US" sz="1600" smtClean="0">
                <a:solidFill>
                  <a:schemeClr val="bg1"/>
                </a:solidFill>
                <a:latin typeface="+mn-lt"/>
                <a:ea typeface="Verdana" panose="020B0604030504040204" pitchFamily="34" charset="0"/>
                <a:cs typeface="Verdana" panose="020B0604030504040204" pitchFamily="34" charset="0"/>
              </a:rPr>
              <a:t>4/17/2026</a:t>
            </a:fld>
            <a:endParaRPr lang="en-US" sz="1600" dirty="0">
              <a:solidFill>
                <a:srgbClr val="BCE7FD"/>
              </a:solidFill>
              <a:latin typeface="+mn-lt"/>
            </a:endParaRPr>
          </a:p>
        </p:txBody>
      </p:sp>
      <p:pic>
        <p:nvPicPr>
          <p:cNvPr id="5" name="Picture 7" descr="Texas Department of Transportation logo">
            <a:extLst>
              <a:ext uri="{FF2B5EF4-FFF2-40B4-BE49-F238E27FC236}">
                <a16:creationId xmlns:a16="http://schemas.microsoft.com/office/drawing/2014/main" id="{14A2CB23-F1E1-7A15-232A-FDE90FB869D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881393" y="3978345"/>
            <a:ext cx="805407" cy="599480"/>
          </a:xfrm>
          <a:prstGeom prst="rect">
            <a:avLst/>
          </a:prstGeom>
        </p:spPr>
      </p:pic>
    </p:spTree>
    <p:extLst>
      <p:ext uri="{BB962C8B-B14F-4D97-AF65-F5344CB8AC3E}">
        <p14:creationId xmlns:p14="http://schemas.microsoft.com/office/powerpoint/2010/main" val="162810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OUT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B9F2E4-EBAA-496A-3A84-89E9137EF31E}"/>
              </a:ext>
            </a:extLst>
          </p:cNvPr>
          <p:cNvSpPr>
            <a:spLocks/>
          </p:cNvSpPr>
          <p:nvPr userDrawn="1"/>
        </p:nvSpPr>
        <p:spPr>
          <a:xfrm>
            <a:off x="-9145" y="-9144"/>
            <a:ext cx="9162288" cy="5166360"/>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pic>
        <p:nvPicPr>
          <p:cNvPr id="5" name="Picture 4">
            <a:extLst>
              <a:ext uri="{FF2B5EF4-FFF2-40B4-BE49-F238E27FC236}">
                <a16:creationId xmlns:a16="http://schemas.microsoft.com/office/drawing/2014/main" id="{FD8C8299-F83F-D714-FFDE-A89D5626D3F5}"/>
              </a:ext>
            </a:extLst>
          </p:cNvPr>
          <p:cNvPicPr>
            <a:picLocks noChangeAspect="1"/>
          </p:cNvPicPr>
          <p:nvPr userDrawn="1"/>
        </p:nvPicPr>
        <p:blipFill>
          <a:blip r:embed="rId2"/>
          <a:srcRect/>
          <a:stretch/>
        </p:blipFill>
        <p:spPr>
          <a:xfrm>
            <a:off x="-9144" y="0"/>
            <a:ext cx="9162288" cy="5159347"/>
          </a:xfrm>
          <a:prstGeom prst="rect">
            <a:avLst/>
          </a:prstGeom>
        </p:spPr>
      </p:pic>
      <p:cxnSp>
        <p:nvCxnSpPr>
          <p:cNvPr id="6" name="Straight Connector 5">
            <a:extLst>
              <a:ext uri="{FF2B5EF4-FFF2-40B4-BE49-F238E27FC236}">
                <a16:creationId xmlns:a16="http://schemas.microsoft.com/office/drawing/2014/main" id="{D2C91761-A700-7455-06A4-7D583C75D31C}"/>
              </a:ext>
            </a:extLst>
          </p:cNvPr>
          <p:cNvCxnSpPr>
            <a:cxnSpLocks/>
          </p:cNvCxnSpPr>
          <p:nvPr userDrawn="1"/>
        </p:nvCxnSpPr>
        <p:spPr>
          <a:xfrm>
            <a:off x="-9145" y="1498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40080" y="1618487"/>
            <a:ext cx="7863840" cy="1716576"/>
          </a:xfrm>
          <a:prstGeom prst="rect">
            <a:avLst/>
          </a:prstGeom>
        </p:spPr>
        <p:txBody>
          <a:bodyPr lIns="0" tIns="0" rIns="0" bIns="0" anchor="t" anchorCtr="0">
            <a:noAutofit/>
          </a:bodyPr>
          <a:lstStyle>
            <a:lvl1pPr algn="l">
              <a:lnSpc>
                <a:spcPct val="100000"/>
              </a:lnSpc>
              <a:defRPr sz="36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40080" y="3405433"/>
            <a:ext cx="7863840" cy="685800"/>
          </a:xfrm>
          <a:prstGeom prst="rect">
            <a:avLst/>
          </a:prstGeom>
        </p:spPr>
        <p:txBody>
          <a:bodyPr lIns="0" tIns="0" rIns="0" bIns="0">
            <a:noAutofit/>
          </a:bodyPr>
          <a:lstStyle>
            <a:lvl1pPr marL="0" indent="0" algn="l">
              <a:lnSpc>
                <a:spcPct val="100000"/>
              </a:lnSpc>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7" descr="Texas Department of Transportation logo">
            <a:extLst>
              <a:ext uri="{FF2B5EF4-FFF2-40B4-BE49-F238E27FC236}">
                <a16:creationId xmlns:a16="http://schemas.microsoft.com/office/drawing/2014/main" id="{30140041-EF4F-DEC9-3C06-6D80C73B68F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88960" y="641955"/>
            <a:ext cx="805407" cy="599480"/>
          </a:xfrm>
          <a:prstGeom prst="rect">
            <a:avLst/>
          </a:prstGeom>
        </p:spPr>
      </p:pic>
    </p:spTree>
    <p:extLst>
      <p:ext uri="{BB962C8B-B14F-4D97-AF65-F5344CB8AC3E}">
        <p14:creationId xmlns:p14="http://schemas.microsoft.com/office/powerpoint/2010/main" val="48939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6968"/>
            <a:ext cx="8229600" cy="294885"/>
          </a:xfrm>
          <a:prstGeom prst="rect">
            <a:avLst/>
          </a:prstGeom>
        </p:spPr>
        <p:txBody>
          <a:bodyPr wrap="square" lIns="0" tIns="0" rIns="0" bIns="0" anchor="b" anchorCtr="0">
            <a:noAutofit/>
          </a:bodyPr>
          <a:lstStyle>
            <a:lvl1pPr>
              <a:lnSpc>
                <a:spcPct val="100000"/>
              </a:lnSpc>
              <a:defRPr sz="2200" b="1">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72209"/>
            <a:ext cx="8229600" cy="3190063"/>
          </a:xfrm>
          <a:prstGeom prst="rect">
            <a:avLst/>
          </a:prstGeom>
        </p:spPr>
        <p:txBody>
          <a:bodyPr lIns="0" tIns="0" rIns="0" bIns="0">
            <a:noAutofit/>
          </a:bodyPr>
          <a:lstStyle>
            <a:lvl1pPr marL="228600" indent="-228600">
              <a:lnSpc>
                <a:spcPct val="150000"/>
              </a:lnSpc>
              <a:spcBef>
                <a:spcPts val="0"/>
              </a:spcBef>
              <a:spcAft>
                <a:spcPts val="1000"/>
              </a:spcAft>
              <a:buClr>
                <a:schemeClr val="accent1"/>
              </a:buClr>
              <a:buSzPct val="120000"/>
              <a:defRPr sz="1600"/>
            </a:lvl1pPr>
            <a:lvl2pPr marL="512064" indent="-228600">
              <a:lnSpc>
                <a:spcPct val="150000"/>
              </a:lnSpc>
              <a:spcBef>
                <a:spcPts val="0"/>
              </a:spcBef>
              <a:spcAft>
                <a:spcPts val="1000"/>
              </a:spcAft>
              <a:buClr>
                <a:schemeClr val="accent1"/>
              </a:buClr>
              <a:buFont typeface="Verdana" panose="020B0604030504040204" pitchFamily="34" charset="0"/>
              <a:buChar char="-"/>
              <a:defRPr sz="1600"/>
            </a:lvl2pPr>
            <a:lvl3pPr marL="857250" indent="-228600">
              <a:lnSpc>
                <a:spcPct val="150000"/>
              </a:lnSpc>
              <a:spcBef>
                <a:spcPts val="0"/>
              </a:spcBef>
              <a:spcAft>
                <a:spcPts val="1000"/>
              </a:spcAft>
              <a:buClr>
                <a:schemeClr val="accent1"/>
              </a:buClr>
              <a:buFont typeface="Wingdings" panose="05000000000000000000" pitchFamily="2" charset="2"/>
              <a:buChar char="§"/>
              <a:defRPr sz="1600"/>
            </a:lvl3pPr>
            <a:lvl4pPr marL="1200150" indent="-228600">
              <a:lnSpc>
                <a:spcPct val="150000"/>
              </a:lnSpc>
              <a:spcBef>
                <a:spcPts val="0"/>
              </a:spcBef>
              <a:spcAft>
                <a:spcPts val="1000"/>
              </a:spcAft>
              <a:buClr>
                <a:schemeClr val="accent1"/>
              </a:buClr>
              <a:buFont typeface="Verdana" panose="020B0604030504040204" pitchFamily="34" charset="0"/>
              <a:buChar char="-"/>
              <a:defRPr sz="1600"/>
            </a:lvl4pPr>
            <a:lvl5pPr marL="1543050" indent="-228600">
              <a:lnSpc>
                <a:spcPct val="150000"/>
              </a:lnSpc>
              <a:spcBef>
                <a:spcPts val="0"/>
              </a:spcBef>
              <a:spcAft>
                <a:spcPts val="1000"/>
              </a:spcAft>
              <a:buClr>
                <a:schemeClr val="accent1"/>
              </a:buClr>
              <a:buSzPct val="80000"/>
              <a:buFont typeface="Verdana" panose="020B060403050404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B931FDFD-1E7F-4D38-B5E5-FEC4D4109758}"/>
              </a:ext>
              <a:ext uri="{C183D7F6-B498-43B3-948B-1728B52AA6E4}">
                <adec:decorative xmlns:adec="http://schemas.microsoft.com/office/drawing/2017/decorative" val="1"/>
              </a:ext>
            </a:extLst>
          </p:cNvPr>
          <p:cNvSpPr>
            <a:spLocks/>
          </p:cNvSpPr>
          <p:nvPr userDrawn="1"/>
        </p:nvSpPr>
        <p:spPr>
          <a:xfrm rot="10800000">
            <a:off x="-9145" y="-23667"/>
            <a:ext cx="9162288" cy="568708"/>
          </a:xfrm>
          <a:prstGeom prst="rect">
            <a:avLst/>
          </a:prstGeom>
          <a:gradFill flip="none" rotWithShape="1">
            <a:gsLst>
              <a:gs pos="0">
                <a:srgbClr val="0057A8">
                  <a:lumMod val="61100"/>
                </a:srgbClr>
              </a:gs>
              <a:gs pos="100000">
                <a:srgbClr val="0057A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cxnSp>
        <p:nvCxnSpPr>
          <p:cNvPr id="8" name="Straight Connector 7">
            <a:extLst>
              <a:ext uri="{FF2B5EF4-FFF2-40B4-BE49-F238E27FC236}">
                <a16:creationId xmlns:a16="http://schemas.microsoft.com/office/drawing/2014/main" id="{C68BFD85-22DB-E8C0-02E8-B0E843AA503D}"/>
              </a:ext>
              <a:ext uri="{C183D7F6-B498-43B3-948B-1728B52AA6E4}">
                <adec:decorative xmlns:adec="http://schemas.microsoft.com/office/drawing/2017/decorative" val="1"/>
              </a:ext>
            </a:extLst>
          </p:cNvPr>
          <p:cNvCxnSpPr>
            <a:cxnSpLocks/>
          </p:cNvCxnSpPr>
          <p:nvPr userDrawn="1"/>
        </p:nvCxnSpPr>
        <p:spPr>
          <a:xfrm>
            <a:off x="-9144" y="546994"/>
            <a:ext cx="9162288" cy="0"/>
          </a:xfrm>
          <a:prstGeom prst="line">
            <a:avLst/>
          </a:prstGeom>
          <a:ln w="12700">
            <a:solidFill>
              <a:srgbClr val="D90D0D"/>
            </a:solidFill>
          </a:ln>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FCA67601-EED6-A212-C354-6B5497705C45}"/>
              </a:ext>
            </a:extLst>
          </p:cNvPr>
          <p:cNvSpPr txBox="1">
            <a:spLocks/>
          </p:cNvSpPr>
          <p:nvPr userDrawn="1"/>
        </p:nvSpPr>
        <p:spPr bwMode="gray">
          <a:xfrm>
            <a:off x="7883912" y="4601269"/>
            <a:ext cx="912155" cy="295463"/>
          </a:xfrm>
          <a:prstGeom prst="rect">
            <a:avLst/>
          </a:prstGeom>
          <a:noFill/>
        </p:spPr>
        <p:txBody>
          <a:bodyPr wrap="none" lIns="0" tIns="0" rIns="0" bIns="0" rtlCol="0" anchor="b" anchorCtr="0">
            <a:noAutofit/>
          </a:bodyPr>
          <a:lstStyle>
            <a:lvl1pPr marL="0" algn="l" defTabSz="914400" rtl="0" eaLnBrk="1" latinLnBrk="0" hangingPunct="1">
              <a:lnSpc>
                <a:spcPct val="90000"/>
              </a:lnSpc>
              <a:spcBef>
                <a:spcPct val="0"/>
              </a:spcBef>
              <a:buNone/>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algn="r"/>
            <a:fld id="{604A7A6C-F878-3C4E-8FE1-6958E2950697}" type="slidenum">
              <a:rPr lang="en-US" sz="1600" b="1" smtClean="0">
                <a:solidFill>
                  <a:srgbClr val="0056A9"/>
                </a:solidFill>
                <a:latin typeface="Verdana" panose="020B0604030504040204" pitchFamily="34" charset="0"/>
                <a:ea typeface="Verdana" panose="020B0604030504040204" pitchFamily="34" charset="0"/>
                <a:cs typeface="Verdana" panose="020B0604030504040204" pitchFamily="34" charset="0"/>
              </a:rPr>
              <a:t>‹#›</a:t>
            </a:fld>
            <a:endParaRPr lang="en-US" sz="1600" b="1" dirty="0">
              <a:solidFill>
                <a:srgbClr val="0056A9"/>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Graphic 9" descr="Texas Department of Transportation logo">
            <a:extLst>
              <a:ext uri="{FF2B5EF4-FFF2-40B4-BE49-F238E27FC236}">
                <a16:creationId xmlns:a16="http://schemas.microsoft.com/office/drawing/2014/main" id="{DEFBA2DB-5453-FA7B-1121-348B59C86FD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4152" y="102984"/>
            <a:ext cx="1738311" cy="315405"/>
          </a:xfrm>
          <a:prstGeom prst="rect">
            <a:avLst/>
          </a:prstGeom>
        </p:spPr>
      </p:pic>
      <p:sp>
        <p:nvSpPr>
          <p:cNvPr id="11" name="Title 1">
            <a:extLst>
              <a:ext uri="{FF2B5EF4-FFF2-40B4-BE49-F238E27FC236}">
                <a16:creationId xmlns:a16="http://schemas.microsoft.com/office/drawing/2014/main" id="{C5082226-0855-77B2-A0D3-EDF61E9FCC89}"/>
              </a:ext>
            </a:extLst>
          </p:cNvPr>
          <p:cNvSpPr txBox="1">
            <a:spLocks/>
          </p:cNvSpPr>
          <p:nvPr userDrawn="1"/>
        </p:nvSpPr>
        <p:spPr bwMode="gray">
          <a:xfrm>
            <a:off x="5759865" y="0"/>
            <a:ext cx="2929983" cy="545039"/>
          </a:xfrm>
          <a:prstGeom prst="rect">
            <a:avLst/>
          </a:prstGeom>
          <a:noFill/>
        </p:spPr>
        <p:txBody>
          <a:bodyPr wrap="none" lIns="0" tIns="0" rIns="0" bIns="0" rtlCol="0" anchor="ctr" anchorCtr="0">
            <a:noAutofit/>
          </a:bodyPr>
          <a:lstStyle>
            <a:lvl1pPr marL="0" algn="l" defTabSz="914400" rtl="0" eaLnBrk="1" latinLnBrk="0" hangingPunct="1">
              <a:lnSpc>
                <a:spcPct val="90000"/>
              </a:lnSpc>
              <a:spcBef>
                <a:spcPct val="0"/>
              </a:spcBef>
              <a:buNone/>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algn="r"/>
            <a:r>
              <a:rPr lang="en-US" sz="1400" i="1" dirty="0">
                <a:solidFill>
                  <a:schemeClr val="bg1"/>
                </a:solidFill>
                <a:latin typeface="Verdana" panose="020B0604030504040204" pitchFamily="34" charset="0"/>
                <a:ea typeface="Verdana" panose="020B0604030504040204" pitchFamily="34" charset="0"/>
                <a:cs typeface="Verdana" panose="020B0604030504040204" pitchFamily="34" charset="0"/>
              </a:rPr>
              <a:t>Connecting you with Texas</a:t>
            </a:r>
          </a:p>
        </p:txBody>
      </p:sp>
    </p:spTree>
    <p:extLst>
      <p:ext uri="{BB962C8B-B14F-4D97-AF65-F5344CB8AC3E}">
        <p14:creationId xmlns:p14="http://schemas.microsoft.com/office/powerpoint/2010/main" val="375080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31FDFD-1E7F-4D38-B5E5-FEC4D4109758}"/>
              </a:ext>
              <a:ext uri="{C183D7F6-B498-43B3-948B-1728B52AA6E4}">
                <adec:decorative xmlns:adec="http://schemas.microsoft.com/office/drawing/2017/decorative" val="1"/>
              </a:ext>
            </a:extLst>
          </p:cNvPr>
          <p:cNvSpPr>
            <a:spLocks/>
          </p:cNvSpPr>
          <p:nvPr userDrawn="1"/>
        </p:nvSpPr>
        <p:spPr>
          <a:xfrm rot="10800000">
            <a:off x="-9145" y="-23667"/>
            <a:ext cx="9162288" cy="568708"/>
          </a:xfrm>
          <a:prstGeom prst="rect">
            <a:avLst/>
          </a:prstGeom>
          <a:gradFill flip="none" rotWithShape="1">
            <a:gsLst>
              <a:gs pos="0">
                <a:srgbClr val="0057A8">
                  <a:lumMod val="61100"/>
                </a:srgbClr>
              </a:gs>
              <a:gs pos="100000">
                <a:srgbClr val="0057A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cxnSp>
        <p:nvCxnSpPr>
          <p:cNvPr id="8" name="Straight Connector 7">
            <a:extLst>
              <a:ext uri="{FF2B5EF4-FFF2-40B4-BE49-F238E27FC236}">
                <a16:creationId xmlns:a16="http://schemas.microsoft.com/office/drawing/2014/main" id="{C68BFD85-22DB-E8C0-02E8-B0E843AA503D}"/>
              </a:ext>
              <a:ext uri="{C183D7F6-B498-43B3-948B-1728B52AA6E4}">
                <adec:decorative xmlns:adec="http://schemas.microsoft.com/office/drawing/2017/decorative" val="1"/>
              </a:ext>
            </a:extLst>
          </p:cNvPr>
          <p:cNvCxnSpPr>
            <a:cxnSpLocks/>
          </p:cNvCxnSpPr>
          <p:nvPr userDrawn="1"/>
        </p:nvCxnSpPr>
        <p:spPr>
          <a:xfrm>
            <a:off x="-9144" y="546994"/>
            <a:ext cx="9162288" cy="0"/>
          </a:xfrm>
          <a:prstGeom prst="line">
            <a:avLst/>
          </a:prstGeom>
          <a:ln w="12700">
            <a:solidFill>
              <a:srgbClr val="D90D0D"/>
            </a:solidFill>
          </a:ln>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77BD6E4E-AE77-4FF6-8629-52414DF99797}"/>
              </a:ext>
            </a:extLst>
          </p:cNvPr>
          <p:cNvSpPr>
            <a:spLocks noGrp="1"/>
          </p:cNvSpPr>
          <p:nvPr>
            <p:ph type="title" hasCustomPrompt="1"/>
          </p:nvPr>
        </p:nvSpPr>
        <p:spPr>
          <a:xfrm>
            <a:off x="-9145" y="5510849"/>
            <a:ext cx="8229600" cy="294885"/>
          </a:xfrm>
          <a:prstGeom prst="rect">
            <a:avLst/>
          </a:prstGeom>
        </p:spPr>
        <p:txBody>
          <a:bodyPr wrap="square" lIns="0" tIns="0" rIns="0" bIns="0" anchor="b" anchorCtr="0">
            <a:noAutofit/>
          </a:bodyPr>
          <a:lstStyle>
            <a:lvl1pPr>
              <a:lnSpc>
                <a:spcPct val="100000"/>
              </a:lnSpc>
              <a:defRPr sz="2200" b="1">
                <a:solidFill>
                  <a:schemeClr val="accent1"/>
                </a:solidFill>
              </a:defRPr>
            </a:lvl1pPr>
          </a:lstStyle>
          <a:p>
            <a:r>
              <a:rPr lang="en-US" dirty="0"/>
              <a:t>Insert campaign slide title here</a:t>
            </a:r>
          </a:p>
        </p:txBody>
      </p:sp>
      <p:sp>
        <p:nvSpPr>
          <p:cNvPr id="2" name="Title 1">
            <a:extLst>
              <a:ext uri="{FF2B5EF4-FFF2-40B4-BE49-F238E27FC236}">
                <a16:creationId xmlns:a16="http://schemas.microsoft.com/office/drawing/2014/main" id="{E01DB103-094C-911C-9AAE-B406451E0E61}"/>
              </a:ext>
            </a:extLst>
          </p:cNvPr>
          <p:cNvSpPr txBox="1">
            <a:spLocks/>
          </p:cNvSpPr>
          <p:nvPr userDrawn="1"/>
        </p:nvSpPr>
        <p:spPr bwMode="gray">
          <a:xfrm>
            <a:off x="5759865" y="0"/>
            <a:ext cx="2929983" cy="545039"/>
          </a:xfrm>
          <a:prstGeom prst="rect">
            <a:avLst/>
          </a:prstGeom>
          <a:noFill/>
        </p:spPr>
        <p:txBody>
          <a:bodyPr wrap="none" lIns="0" tIns="0" rIns="0" bIns="0" rtlCol="0" anchor="ctr" anchorCtr="0">
            <a:noAutofit/>
          </a:bodyPr>
          <a:lstStyle>
            <a:lvl1pPr marL="0" algn="l" defTabSz="914400" rtl="0" eaLnBrk="1" latinLnBrk="0" hangingPunct="1">
              <a:lnSpc>
                <a:spcPct val="90000"/>
              </a:lnSpc>
              <a:spcBef>
                <a:spcPct val="0"/>
              </a:spcBef>
              <a:buNone/>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algn="r"/>
            <a:r>
              <a:rPr lang="en-US" sz="1400" i="1" dirty="0">
                <a:solidFill>
                  <a:schemeClr val="bg1"/>
                </a:solidFill>
                <a:latin typeface="Verdana" panose="020B0604030504040204" pitchFamily="34" charset="0"/>
                <a:ea typeface="Verdana" panose="020B0604030504040204" pitchFamily="34" charset="0"/>
                <a:cs typeface="Verdana" panose="020B0604030504040204" pitchFamily="34" charset="0"/>
              </a:rPr>
              <a:t>Connecting you with Texas</a:t>
            </a:r>
          </a:p>
        </p:txBody>
      </p:sp>
      <p:pic>
        <p:nvPicPr>
          <p:cNvPr id="4" name="Graphic 3" descr="Texas Department of Transportation logo">
            <a:extLst>
              <a:ext uri="{FF2B5EF4-FFF2-40B4-BE49-F238E27FC236}">
                <a16:creationId xmlns:a16="http://schemas.microsoft.com/office/drawing/2014/main" id="{53FBEE52-1176-DE2A-FEFD-1109D4D85E9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4152" y="102984"/>
            <a:ext cx="1738311" cy="315405"/>
          </a:xfrm>
          <a:prstGeom prst="rect">
            <a:avLst/>
          </a:prstGeom>
        </p:spPr>
      </p:pic>
    </p:spTree>
    <p:extLst>
      <p:ext uri="{BB962C8B-B14F-4D97-AF65-F5344CB8AC3E}">
        <p14:creationId xmlns:p14="http://schemas.microsoft.com/office/powerpoint/2010/main" val="3119527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86968"/>
            <a:ext cx="8229600" cy="292608"/>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271016"/>
            <a:ext cx="8229600" cy="319125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5711817"/>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97" r:id="rId3"/>
    <p:sldLayoutId id="2147483686" r:id="rId4"/>
    <p:sldLayoutId id="2147483698" r:id="rId5"/>
  </p:sldLayoutIdLst>
  <p:txStyles>
    <p:titleStyle>
      <a:lvl1pPr algn="l" defTabSz="685800" rtl="0" eaLnBrk="1" latinLnBrk="0" hangingPunct="1">
        <a:lnSpc>
          <a:spcPct val="100000"/>
        </a:lnSpc>
        <a:spcBef>
          <a:spcPct val="0"/>
        </a:spcBef>
        <a:buNone/>
        <a:defRPr sz="2200" b="1" kern="1200">
          <a:solidFill>
            <a:schemeClr val="accent1"/>
          </a:solidFill>
          <a:latin typeface="Verdana" panose="020B0604030504040204" pitchFamily="34" charset="0"/>
          <a:ea typeface="Verdana" panose="020B0604030504040204" pitchFamily="34" charset="0"/>
          <a:cs typeface="+mj-cs"/>
        </a:defRPr>
      </a:lvl1pPr>
    </p:titleStyle>
    <p:bodyStyle>
      <a:lvl1pPr marL="228600" indent="-228600" algn="l" defTabSz="685800" rtl="0" eaLnBrk="1" latinLnBrk="0" hangingPunct="1">
        <a:lnSpc>
          <a:spcPct val="150000"/>
        </a:lnSpc>
        <a:spcBef>
          <a:spcPts val="0"/>
        </a:spcBef>
        <a:spcAft>
          <a:spcPts val="1000"/>
        </a:spcAft>
        <a:buClr>
          <a:schemeClr val="accent1"/>
        </a:buClr>
        <a:buSzPct val="120000"/>
        <a:buFont typeface="Arial" panose="020B0604020202020204" pitchFamily="34" charset="0"/>
        <a:buChar char="•"/>
        <a:defRPr sz="1600" kern="1200">
          <a:solidFill>
            <a:schemeClr val="tx1"/>
          </a:solidFill>
          <a:latin typeface="+mn-lt"/>
          <a:ea typeface="+mn-ea"/>
          <a:cs typeface="+mn-cs"/>
        </a:defRPr>
      </a:lvl1pPr>
      <a:lvl2pPr marL="514350" indent="-228600" algn="l" defTabSz="685800" rtl="0" eaLnBrk="1" latinLnBrk="0" hangingPunct="1">
        <a:lnSpc>
          <a:spcPct val="150000"/>
        </a:lnSpc>
        <a:spcBef>
          <a:spcPts val="0"/>
        </a:spcBef>
        <a:spcAft>
          <a:spcPts val="1000"/>
        </a:spcAft>
        <a:buClr>
          <a:schemeClr val="accent1"/>
        </a:buClr>
        <a:buFont typeface="Verdana" panose="020B0604030504040204" pitchFamily="34" charset="0"/>
        <a:buChar char="-"/>
        <a:defRPr sz="1600" kern="1200">
          <a:solidFill>
            <a:schemeClr val="tx1"/>
          </a:solidFill>
          <a:latin typeface="+mn-lt"/>
          <a:ea typeface="+mn-ea"/>
          <a:cs typeface="+mn-cs"/>
        </a:defRPr>
      </a:lvl2pPr>
      <a:lvl3pPr marL="857250" indent="-228600" algn="l" defTabSz="685800" rtl="0" eaLnBrk="1" latinLnBrk="0" hangingPunct="1">
        <a:lnSpc>
          <a:spcPct val="150000"/>
        </a:lnSpc>
        <a:spcBef>
          <a:spcPts val="0"/>
        </a:spcBef>
        <a:spcAft>
          <a:spcPts val="10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1200150" indent="-228600" algn="l" defTabSz="685800" rtl="0" eaLnBrk="1" latinLnBrk="0" hangingPunct="1">
        <a:lnSpc>
          <a:spcPct val="150000"/>
        </a:lnSpc>
        <a:spcBef>
          <a:spcPts val="0"/>
        </a:spcBef>
        <a:spcAft>
          <a:spcPts val="1000"/>
        </a:spcAft>
        <a:buClr>
          <a:schemeClr val="accent1"/>
        </a:buClr>
        <a:buFont typeface="Verdana" panose="020B0604030504040204" pitchFamily="34" charset="0"/>
        <a:buChar char="-"/>
        <a:defRPr sz="1600" kern="1200">
          <a:solidFill>
            <a:schemeClr val="tx1"/>
          </a:solidFill>
          <a:latin typeface="+mn-lt"/>
          <a:ea typeface="+mn-ea"/>
          <a:cs typeface="+mn-cs"/>
        </a:defRPr>
      </a:lvl4pPr>
      <a:lvl5pPr marL="1543050" indent="-228600" algn="l" defTabSz="685800" rtl="0" eaLnBrk="1" latinLnBrk="0" hangingPunct="1">
        <a:lnSpc>
          <a:spcPct val="150000"/>
        </a:lnSpc>
        <a:spcBef>
          <a:spcPts val="0"/>
        </a:spcBef>
        <a:spcAft>
          <a:spcPts val="1000"/>
        </a:spcAft>
        <a:buClr>
          <a:srgbClr val="0056A9"/>
        </a:buClr>
        <a:buSzPct val="80000"/>
        <a:buFont typeface="Verdana" panose="020B060403050404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transportation.gov/civil-rights/disadvantaged-business-enterprise/new-dbe-personal-net-worth-statemen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xdot.gov/content/dam/docs/division/civ/civ-pn-form-and-instructions.pdf"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hyperlink" Target="https://txdot.txdotcms.com/" TargetMode="External"/><Relationship Id="rId3" Type="http://schemas.openxmlformats.org/officeDocument/2006/relationships/hyperlink" Target="https://austintexas.mwdbe.com/" TargetMode="External"/><Relationship Id="rId7" Type="http://schemas.openxmlformats.org/officeDocument/2006/relationships/hyperlink" Target="https://sctrca.gob2g.com/" TargetMode="External"/><Relationship Id="rId2" Type="http://schemas.openxmlformats.org/officeDocument/2006/relationships/hyperlink" Target="mailto:ifr@txdot.gov" TargetMode="External"/><Relationship Id="rId1" Type="http://schemas.openxmlformats.org/officeDocument/2006/relationships/slideLayout" Target="../slideLayouts/slideLayout4.xml"/><Relationship Id="rId6" Type="http://schemas.openxmlformats.org/officeDocument/2006/relationships/hyperlink" Target="https://nctrca.sbdbe.com/" TargetMode="External"/><Relationship Id="rId5" Type="http://schemas.openxmlformats.org/officeDocument/2006/relationships/hyperlink" Target="https://ccrta.gob2g.com/" TargetMode="External"/><Relationship Id="rId4" Type="http://schemas.openxmlformats.org/officeDocument/2006/relationships/hyperlink" Target="https://houston.mwdbe.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houston.mwdbe.com/" TargetMode="External"/><Relationship Id="rId7" Type="http://schemas.openxmlformats.org/officeDocument/2006/relationships/hyperlink" Target="https://txdot.txdotcms.com/" TargetMode="External"/><Relationship Id="rId2" Type="http://schemas.openxmlformats.org/officeDocument/2006/relationships/hyperlink" Target="https://austintexas.mwdbe.com/" TargetMode="External"/><Relationship Id="rId1" Type="http://schemas.openxmlformats.org/officeDocument/2006/relationships/slideLayout" Target="../slideLayouts/slideLayout4.xml"/><Relationship Id="rId6" Type="http://schemas.openxmlformats.org/officeDocument/2006/relationships/hyperlink" Target="https://sctrca.gob2g.com/" TargetMode="External"/><Relationship Id="rId5" Type="http://schemas.openxmlformats.org/officeDocument/2006/relationships/hyperlink" Target="https://nctrca.sbdbe.com/" TargetMode="External"/><Relationship Id="rId4" Type="http://schemas.openxmlformats.org/officeDocument/2006/relationships/hyperlink" Target="https://ccrta.gob2g.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txdot.gov/business/disadvantaged-small-business-enterprise/additional-details-on-dbe-interim-final-ruling.htm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13CB2-1304-88FB-9044-4774D9D3B3DC}"/>
              </a:ext>
            </a:extLst>
          </p:cNvPr>
          <p:cNvSpPr>
            <a:spLocks noGrp="1"/>
          </p:cNvSpPr>
          <p:nvPr>
            <p:ph type="ctrTitle"/>
          </p:nvPr>
        </p:nvSpPr>
        <p:spPr>
          <a:xfrm>
            <a:off x="640080" y="1715843"/>
            <a:ext cx="8630044" cy="1716576"/>
          </a:xfrm>
        </p:spPr>
        <p:txBody>
          <a:bodyPr>
            <a:noAutofit/>
          </a:bodyPr>
          <a:lstStyle/>
          <a:p>
            <a:r>
              <a:rPr lang="en-US" sz="2600" dirty="0"/>
              <a:t>Disadvantaged Business Enterprise (DBE) </a:t>
            </a:r>
            <a:br>
              <a:rPr lang="en-US" sz="2600" dirty="0"/>
            </a:br>
            <a:r>
              <a:rPr lang="en-US" sz="2600" dirty="0"/>
              <a:t>and Airport Concession DBE (ACDBE) </a:t>
            </a:r>
            <a:br>
              <a:rPr lang="en-US" sz="2600" dirty="0"/>
            </a:br>
            <a:r>
              <a:rPr lang="en-US" sz="2600" dirty="0"/>
              <a:t>Reevaluation Process</a:t>
            </a:r>
          </a:p>
        </p:txBody>
      </p:sp>
      <p:sp>
        <p:nvSpPr>
          <p:cNvPr id="3" name="Subtitle 2">
            <a:extLst>
              <a:ext uri="{FF2B5EF4-FFF2-40B4-BE49-F238E27FC236}">
                <a16:creationId xmlns:a16="http://schemas.microsoft.com/office/drawing/2014/main" id="{5BE37F18-99CA-8F2E-B588-7EE58DF02509}"/>
              </a:ext>
            </a:extLst>
          </p:cNvPr>
          <p:cNvSpPr>
            <a:spLocks noGrp="1"/>
          </p:cNvSpPr>
          <p:nvPr>
            <p:ph type="subTitle" idx="1"/>
          </p:nvPr>
        </p:nvSpPr>
        <p:spPr>
          <a:xfrm>
            <a:off x="640080" y="3172103"/>
            <a:ext cx="7863840" cy="685800"/>
          </a:xfrm>
        </p:spPr>
        <p:txBody>
          <a:bodyPr/>
          <a:lstStyle/>
          <a:p>
            <a:r>
              <a:rPr lang="en-US" dirty="0"/>
              <a:t>Presented by the Texas Unified Certification Program (TUCP)</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9968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A8CA4-FDAA-4161-F22C-15BEDEBAE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B11878-CDA7-2F49-7303-74D6F134FC81}"/>
              </a:ext>
            </a:extLst>
          </p:cNvPr>
          <p:cNvSpPr>
            <a:spLocks noGrp="1"/>
          </p:cNvSpPr>
          <p:nvPr>
            <p:ph type="title"/>
          </p:nvPr>
        </p:nvSpPr>
        <p:spPr/>
        <p:txBody>
          <a:bodyPr>
            <a:noAutofit/>
          </a:bodyPr>
          <a:lstStyle/>
          <a:p>
            <a:r>
              <a:rPr lang="en-US" dirty="0"/>
              <a:t>Status of DBE/ACDBE Firms for Reevaluation</a:t>
            </a:r>
          </a:p>
        </p:txBody>
      </p:sp>
      <p:sp>
        <p:nvSpPr>
          <p:cNvPr id="3" name="Content Placeholder 2">
            <a:extLst>
              <a:ext uri="{FF2B5EF4-FFF2-40B4-BE49-F238E27FC236}">
                <a16:creationId xmlns:a16="http://schemas.microsoft.com/office/drawing/2014/main" id="{9F0FCE50-5EFC-A6E6-ECF1-98B7E773B75A}"/>
              </a:ext>
            </a:extLst>
          </p:cNvPr>
          <p:cNvSpPr>
            <a:spLocks noGrp="1"/>
          </p:cNvSpPr>
          <p:nvPr>
            <p:ph idx="1"/>
          </p:nvPr>
        </p:nvSpPr>
        <p:spPr>
          <a:xfrm>
            <a:off x="457200" y="1448783"/>
            <a:ext cx="8229600" cy="3190063"/>
          </a:xfrm>
        </p:spPr>
        <p:txBody>
          <a:bodyPr anchor="t">
            <a:noAutofit/>
          </a:bodyPr>
          <a:lstStyle/>
          <a:p>
            <a:r>
              <a:rPr lang="en-US" dirty="0"/>
              <a:t>TUCP DBE/ACDBE Database total: 6,598 certified firms </a:t>
            </a:r>
          </a:p>
          <a:p>
            <a:pPr lvl="1"/>
            <a:r>
              <a:rPr lang="en-US" dirty="0"/>
              <a:t>Delist Interstate Certified DBE/ACDBE firms</a:t>
            </a:r>
          </a:p>
          <a:p>
            <a:pPr lvl="1"/>
            <a:r>
              <a:rPr lang="en-US" dirty="0"/>
              <a:t>Identify duplicate firms certified as a DBE and ACDBE</a:t>
            </a:r>
          </a:p>
          <a:p>
            <a:r>
              <a:rPr lang="en-US" dirty="0"/>
              <a:t> Approximate number of firms eligible for reevaluation: 4,043</a:t>
            </a:r>
          </a:p>
        </p:txBody>
      </p:sp>
    </p:spTree>
    <p:extLst>
      <p:ext uri="{BB962C8B-B14F-4D97-AF65-F5344CB8AC3E}">
        <p14:creationId xmlns:p14="http://schemas.microsoft.com/office/powerpoint/2010/main" val="2190097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DF97F-1861-18B3-4A04-42A661C9CB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7C4E0-4D09-BCAE-C0F3-1C6842A11B3A}"/>
              </a:ext>
            </a:extLst>
          </p:cNvPr>
          <p:cNvSpPr>
            <a:spLocks noGrp="1"/>
          </p:cNvSpPr>
          <p:nvPr>
            <p:ph type="title"/>
          </p:nvPr>
        </p:nvSpPr>
        <p:spPr/>
        <p:txBody>
          <a:bodyPr>
            <a:noAutofit/>
          </a:bodyPr>
          <a:lstStyle/>
          <a:p>
            <a:r>
              <a:rPr lang="en-US" dirty="0"/>
              <a:t>Instructions for Voluntary Withdrawal</a:t>
            </a:r>
          </a:p>
        </p:txBody>
      </p:sp>
      <p:sp>
        <p:nvSpPr>
          <p:cNvPr id="3" name="Content Placeholder 2">
            <a:extLst>
              <a:ext uri="{FF2B5EF4-FFF2-40B4-BE49-F238E27FC236}">
                <a16:creationId xmlns:a16="http://schemas.microsoft.com/office/drawing/2014/main" id="{C50607A5-3E87-3901-57CF-1038F9BEC88F}"/>
              </a:ext>
            </a:extLst>
          </p:cNvPr>
          <p:cNvSpPr>
            <a:spLocks noGrp="1"/>
          </p:cNvSpPr>
          <p:nvPr>
            <p:ph idx="1"/>
          </p:nvPr>
        </p:nvSpPr>
        <p:spPr>
          <a:xfrm>
            <a:off x="457200" y="1423558"/>
            <a:ext cx="8229600" cy="3190063"/>
          </a:xfrm>
        </p:spPr>
        <p:txBody>
          <a:bodyPr anchor="t">
            <a:noAutofit/>
          </a:bodyPr>
          <a:lstStyle/>
          <a:p>
            <a:pPr marL="0" indent="0">
              <a:buNone/>
            </a:pPr>
            <a:r>
              <a:rPr lang="en-US" dirty="0"/>
              <a:t>If a DBE or ACDBE firm decides not to pursue reevaluation:</a:t>
            </a:r>
          </a:p>
          <a:p>
            <a:pPr lvl="1"/>
            <a:r>
              <a:rPr lang="en-US" dirty="0"/>
              <a:t>Written notice for withdrawal to the certification agency</a:t>
            </a:r>
          </a:p>
          <a:p>
            <a:pPr lvl="1"/>
            <a:r>
              <a:rPr lang="en-US" dirty="0"/>
              <a:t>Submit a ticket through the portal that says "Withdraw DBE/ACDBE Certification" in the subject line.</a:t>
            </a:r>
          </a:p>
          <a:p>
            <a:pPr lvl="1"/>
            <a:r>
              <a:rPr lang="en-US" dirty="0"/>
              <a:t>Certification partners will process voluntary withdrawal requests during the reevaluation process. </a:t>
            </a:r>
          </a:p>
        </p:txBody>
      </p:sp>
    </p:spTree>
    <p:extLst>
      <p:ext uri="{BB962C8B-B14F-4D97-AF65-F5344CB8AC3E}">
        <p14:creationId xmlns:p14="http://schemas.microsoft.com/office/powerpoint/2010/main" val="152331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533BC-971B-F7A4-3BFB-C4E7468C39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49E20-1BD8-FAF3-DC44-FA1CA7DF83BB}"/>
              </a:ext>
            </a:extLst>
          </p:cNvPr>
          <p:cNvSpPr>
            <a:spLocks noGrp="1"/>
          </p:cNvSpPr>
          <p:nvPr>
            <p:ph type="title"/>
          </p:nvPr>
        </p:nvSpPr>
        <p:spPr>
          <a:xfrm>
            <a:off x="275117" y="331143"/>
            <a:ext cx="8593765" cy="775252"/>
          </a:xfrm>
        </p:spPr>
        <p:txBody>
          <a:bodyPr>
            <a:noAutofit/>
          </a:bodyPr>
          <a:lstStyle/>
          <a:p>
            <a:r>
              <a:rPr lang="en-US" dirty="0"/>
              <a:t>DBE/ACDBE Reevaluation Process</a:t>
            </a:r>
          </a:p>
        </p:txBody>
      </p:sp>
      <p:sp>
        <p:nvSpPr>
          <p:cNvPr id="3" name="Content Placeholder 2">
            <a:extLst>
              <a:ext uri="{FF2B5EF4-FFF2-40B4-BE49-F238E27FC236}">
                <a16:creationId xmlns:a16="http://schemas.microsoft.com/office/drawing/2014/main" id="{AF33981F-0489-5C20-2638-9BCC49E1656E}"/>
              </a:ext>
            </a:extLst>
          </p:cNvPr>
          <p:cNvSpPr>
            <a:spLocks noGrp="1"/>
          </p:cNvSpPr>
          <p:nvPr>
            <p:ph idx="1"/>
          </p:nvPr>
        </p:nvSpPr>
        <p:spPr>
          <a:xfrm>
            <a:off x="275117" y="1226372"/>
            <a:ext cx="8458980" cy="3590748"/>
          </a:xfrm>
        </p:spPr>
        <p:txBody>
          <a:bodyPr anchor="t">
            <a:noAutofit/>
          </a:bodyPr>
          <a:lstStyle/>
          <a:p>
            <a:r>
              <a:rPr lang="en-US" dirty="0"/>
              <a:t>This is an individual reevaluation, not the business reevaluation. </a:t>
            </a:r>
            <a:br>
              <a:rPr lang="en-US" dirty="0"/>
            </a:br>
            <a:r>
              <a:rPr lang="en-US" dirty="0"/>
              <a:t>It’s about the qualifying individuals:</a:t>
            </a:r>
          </a:p>
          <a:p>
            <a:pPr lvl="1"/>
            <a:r>
              <a:rPr lang="en-US" dirty="0"/>
              <a:t>A qualifying individual is an individual owner whose ownership and control are relied upon for DBE/ACDBE certification. </a:t>
            </a:r>
          </a:p>
          <a:p>
            <a:pPr lvl="1"/>
            <a:r>
              <a:rPr lang="en-US" dirty="0"/>
              <a:t>If there is more than one qualifying owner of the firm whose ownership and control are relied upon for DBE/ACDBE certification, each owner must complete and submit their own separate documentation. </a:t>
            </a:r>
          </a:p>
          <a:p>
            <a:pPr lvl="1"/>
            <a:r>
              <a:rPr lang="en-US" dirty="0"/>
              <a:t>Must establish the existence of disadvantage by a preponderance of evidence </a:t>
            </a:r>
            <a:br>
              <a:rPr lang="en-US" dirty="0"/>
            </a:br>
            <a:r>
              <a:rPr lang="en-US" dirty="0"/>
              <a:t>(e.g., more likely than not) as defined by the DBE/ACDBE IFR.</a:t>
            </a:r>
          </a:p>
        </p:txBody>
      </p:sp>
    </p:spTree>
    <p:extLst>
      <p:ext uri="{BB962C8B-B14F-4D97-AF65-F5344CB8AC3E}">
        <p14:creationId xmlns:p14="http://schemas.microsoft.com/office/powerpoint/2010/main" val="1335459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44683-691C-42B3-C28B-DE614408F1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E87672-4019-DAB9-328A-8F8CF1C9A5C7}"/>
              </a:ext>
            </a:extLst>
          </p:cNvPr>
          <p:cNvSpPr>
            <a:spLocks noGrp="1"/>
          </p:cNvSpPr>
          <p:nvPr>
            <p:ph type="title"/>
          </p:nvPr>
        </p:nvSpPr>
        <p:spPr>
          <a:xfrm>
            <a:off x="344515" y="344490"/>
            <a:ext cx="9176170" cy="775252"/>
          </a:xfrm>
        </p:spPr>
        <p:txBody>
          <a:bodyPr>
            <a:noAutofit/>
          </a:bodyPr>
          <a:lstStyle/>
          <a:p>
            <a:r>
              <a:rPr lang="en-US" dirty="0"/>
              <a:t>Post-Submission Process</a:t>
            </a:r>
          </a:p>
        </p:txBody>
      </p:sp>
      <p:sp>
        <p:nvSpPr>
          <p:cNvPr id="3" name="Content Placeholder 2">
            <a:extLst>
              <a:ext uri="{FF2B5EF4-FFF2-40B4-BE49-F238E27FC236}">
                <a16:creationId xmlns:a16="http://schemas.microsoft.com/office/drawing/2014/main" id="{2EF71396-CB15-4F66-A021-FF64199FD855}"/>
              </a:ext>
            </a:extLst>
          </p:cNvPr>
          <p:cNvSpPr>
            <a:spLocks noGrp="1"/>
          </p:cNvSpPr>
          <p:nvPr>
            <p:ph idx="1"/>
          </p:nvPr>
        </p:nvSpPr>
        <p:spPr>
          <a:xfrm>
            <a:off x="344515" y="1283909"/>
            <a:ext cx="8799485" cy="3590748"/>
          </a:xfrm>
        </p:spPr>
        <p:txBody>
          <a:bodyPr anchor="t">
            <a:noAutofit/>
          </a:bodyPr>
          <a:lstStyle/>
          <a:p>
            <a:r>
              <a:rPr lang="en-US" dirty="0"/>
              <a:t>Timeline to submit required documents: </a:t>
            </a:r>
            <a:r>
              <a:rPr lang="en-US" b="1" dirty="0"/>
              <a:t>March 30 – April 30, 2026</a:t>
            </a:r>
          </a:p>
          <a:p>
            <a:r>
              <a:rPr lang="en-US" dirty="0"/>
              <a:t>The TUCP has a dedicated team managing the reevaluation process which will evaluate the necessary documentation.</a:t>
            </a:r>
          </a:p>
          <a:p>
            <a:pPr lvl="0"/>
            <a:r>
              <a:rPr lang="en-US" dirty="0"/>
              <a:t>All firms will be delisted from the Certification Directory until eligibility is determined.</a:t>
            </a:r>
          </a:p>
          <a:p>
            <a:pPr lvl="0"/>
            <a:r>
              <a:rPr lang="en-US" dirty="0"/>
              <a:t>DBEs/ACDBEs will submit reevaluation documents electronically through their original certification portals. </a:t>
            </a:r>
          </a:p>
        </p:txBody>
      </p:sp>
    </p:spTree>
    <p:extLst>
      <p:ext uri="{BB962C8B-B14F-4D97-AF65-F5344CB8AC3E}">
        <p14:creationId xmlns:p14="http://schemas.microsoft.com/office/powerpoint/2010/main" val="3208548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AAAF0-B31C-174A-D99F-5B698C30573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B517922-ED10-7B5D-A7B4-863581E5BD0C}"/>
              </a:ext>
            </a:extLst>
          </p:cNvPr>
          <p:cNvSpPr txBox="1">
            <a:spLocks noGrp="1"/>
          </p:cNvSpPr>
          <p:nvPr>
            <p:ph type="title" idx="4294967295"/>
          </p:nvPr>
        </p:nvSpPr>
        <p:spPr>
          <a:xfrm>
            <a:off x="189590" y="550108"/>
            <a:ext cx="9172123" cy="775252"/>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j-cs"/>
              </a:rPr>
              <a:t>Personal Net Worth Statement Form </a:t>
            </a:r>
            <a:r>
              <a:rPr kumimoji="0" lang="en-US" sz="2200" b="1" i="0" u="none" strike="noStrike" kern="1200" cap="none" spc="0" normalizeH="0" baseline="0" noProof="0" dirty="0" err="1">
                <a:ln>
                  <a:noFill/>
                </a:ln>
                <a:solidFill>
                  <a:schemeClr val="accent1"/>
                </a:solidFill>
                <a:effectLst/>
                <a:uLnTx/>
                <a:uFillTx/>
                <a:latin typeface="Verdana" panose="020B0604030504040204" pitchFamily="34" charset="0"/>
                <a:ea typeface="Verdana" panose="020B0604030504040204" pitchFamily="34" charset="0"/>
                <a:cs typeface="+mj-cs"/>
              </a:rPr>
              <a:t>Overv</a:t>
            </a:r>
            <a:r>
              <a:rPr lang="en-US" sz="2200" dirty="0" err="1">
                <a:solidFill>
                  <a:schemeClr val="accent1"/>
                </a:solidFill>
                <a:latin typeface="Verdana" panose="020B0604030504040204" pitchFamily="34" charset="0"/>
                <a:ea typeface="Verdana" panose="020B0604030504040204" pitchFamily="34" charset="0"/>
              </a:rPr>
              <a:t>iew</a:t>
            </a:r>
            <a:endParaRPr kumimoji="0" lang="en-US" sz="2200" b="1"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j-cs"/>
            </a:endParaRPr>
          </a:p>
        </p:txBody>
      </p:sp>
      <p:sp>
        <p:nvSpPr>
          <p:cNvPr id="7" name="Content Placeholder 6">
            <a:extLst>
              <a:ext uri="{FF2B5EF4-FFF2-40B4-BE49-F238E27FC236}">
                <a16:creationId xmlns:a16="http://schemas.microsoft.com/office/drawing/2014/main" id="{A34FE806-20D6-8E11-9F5E-E4EA466E46DA}"/>
              </a:ext>
            </a:extLst>
          </p:cNvPr>
          <p:cNvSpPr>
            <a:spLocks noGrp="1"/>
          </p:cNvSpPr>
          <p:nvPr>
            <p:ph idx="1"/>
          </p:nvPr>
        </p:nvSpPr>
        <p:spPr>
          <a:xfrm>
            <a:off x="249066" y="1269454"/>
            <a:ext cx="5683901" cy="3701720"/>
          </a:xfrm>
        </p:spPr>
        <p:txBody>
          <a:bodyPr>
            <a:normAutofit fontScale="92500" lnSpcReduction="20000"/>
          </a:bodyPr>
          <a:lstStyle/>
          <a:p>
            <a:pPr marL="0" indent="0">
              <a:spcAft>
                <a:spcPts val="0"/>
              </a:spcAft>
              <a:buClrTx/>
              <a:buSzTx/>
              <a:buNone/>
              <a:defRPr/>
            </a:pPr>
            <a:r>
              <a:rPr lang="en-US" sz="1700" b="1" dirty="0"/>
              <a:t>Current Net Worth: Not to exceed $2.047 Million </a:t>
            </a:r>
            <a:br>
              <a:rPr lang="en-US" sz="1700" b="1" dirty="0"/>
            </a:br>
            <a:endParaRPr lang="en-US" sz="1700" b="1" dirty="0"/>
          </a:p>
          <a:p>
            <a:pPr marL="342900" lvl="1" indent="0">
              <a:buNone/>
              <a:defRPr/>
            </a:pPr>
            <a:r>
              <a:rPr lang="en-US" sz="1700" b="1" dirty="0"/>
              <a:t>Owner exclusions:</a:t>
            </a:r>
          </a:p>
          <a:p>
            <a:pPr lvl="1">
              <a:spcAft>
                <a:spcPts val="600"/>
              </a:spcAft>
              <a:defRPr/>
            </a:pPr>
            <a:r>
              <a:rPr lang="en-US" sz="1700" dirty="0"/>
              <a:t>Ownership interest in the applicant firm.</a:t>
            </a:r>
          </a:p>
          <a:p>
            <a:pPr lvl="1">
              <a:spcAft>
                <a:spcPts val="600"/>
              </a:spcAft>
              <a:defRPr/>
            </a:pPr>
            <a:r>
              <a:rPr lang="en-US" sz="1700" dirty="0"/>
              <a:t>Owner's share of equity in primary residence.</a:t>
            </a:r>
          </a:p>
          <a:p>
            <a:pPr lvl="1">
              <a:spcAft>
                <a:spcPts val="600"/>
              </a:spcAft>
              <a:defRPr/>
            </a:pPr>
            <a:r>
              <a:rPr lang="en-US" sz="1700" dirty="0"/>
              <a:t>All assets in qualified retirement accounts. </a:t>
            </a:r>
          </a:p>
          <a:p>
            <a:pPr lvl="2">
              <a:spcAft>
                <a:spcPts val="600"/>
              </a:spcAft>
              <a:defRPr/>
            </a:pPr>
            <a:r>
              <a:rPr lang="en-US" sz="1700" dirty="0"/>
              <a:t>Must report the accounts, the value of assets in them, and any significant terms and restrictions.</a:t>
            </a:r>
          </a:p>
          <a:p>
            <a:pPr>
              <a:spcAft>
                <a:spcPts val="600"/>
              </a:spcAft>
              <a:defRPr/>
            </a:pPr>
            <a:r>
              <a:rPr lang="en-US" sz="1700" dirty="0"/>
              <a:t>Download </a:t>
            </a:r>
            <a:r>
              <a:rPr lang="en-US" sz="1700" dirty="0">
                <a:hlinkClick r:id="rId3"/>
              </a:rPr>
              <a:t>PNW Statement form</a:t>
            </a:r>
            <a:r>
              <a:rPr lang="en-US" sz="1700" dirty="0"/>
              <a:t>.</a:t>
            </a:r>
          </a:p>
          <a:p>
            <a:pPr lvl="2">
              <a:lnSpc>
                <a:spcPct val="120000"/>
              </a:lnSpc>
              <a:spcAft>
                <a:spcPts val="600"/>
              </a:spcAft>
              <a:defRPr/>
            </a:pPr>
            <a:endParaRPr lang="en-US" dirty="0"/>
          </a:p>
          <a:p>
            <a:pPr marL="342900" lvl="1" indent="0">
              <a:lnSpc>
                <a:spcPct val="120000"/>
              </a:lnSpc>
              <a:buNone/>
              <a:defRPr/>
            </a:pPr>
            <a:endParaRPr lang="en-US" dirty="0"/>
          </a:p>
        </p:txBody>
      </p:sp>
      <p:pic>
        <p:nvPicPr>
          <p:cNvPr id="4" name="Picture 3" descr="Screenshot of Personal Net Worth Statement Form.">
            <a:extLst>
              <a:ext uri="{FF2B5EF4-FFF2-40B4-BE49-F238E27FC236}">
                <a16:creationId xmlns:a16="http://schemas.microsoft.com/office/drawing/2014/main" id="{11179C6F-A22E-11AE-217E-4FCCC1C68DBB}"/>
              </a:ext>
            </a:extLst>
          </p:cNvPr>
          <p:cNvPicPr>
            <a:picLocks noChangeAspect="1"/>
          </p:cNvPicPr>
          <p:nvPr/>
        </p:nvPicPr>
        <p:blipFill>
          <a:blip r:embed="rId4"/>
          <a:stretch>
            <a:fillRect/>
          </a:stretch>
        </p:blipFill>
        <p:spPr>
          <a:xfrm>
            <a:off x="5992443" y="1269454"/>
            <a:ext cx="2673895" cy="3258152"/>
          </a:xfrm>
          <a:prstGeom prst="rect">
            <a:avLst/>
          </a:prstGeom>
        </p:spPr>
      </p:pic>
      <p:sp>
        <p:nvSpPr>
          <p:cNvPr id="2" name="TextBox 1">
            <a:extLst>
              <a:ext uri="{FF2B5EF4-FFF2-40B4-BE49-F238E27FC236}">
                <a16:creationId xmlns:a16="http://schemas.microsoft.com/office/drawing/2014/main" id="{FBFDFF9B-CBB9-335E-8617-9704693AF499}"/>
              </a:ext>
            </a:extLst>
          </p:cNvPr>
          <p:cNvSpPr txBox="1"/>
          <p:nvPr/>
        </p:nvSpPr>
        <p:spPr>
          <a:xfrm>
            <a:off x="6130468" y="4527606"/>
            <a:ext cx="2764466" cy="523220"/>
          </a:xfrm>
          <a:prstGeom prst="rect">
            <a:avLst/>
          </a:prstGeom>
          <a:noFill/>
        </p:spPr>
        <p:txBody>
          <a:bodyPr wrap="square" rtlCol="0">
            <a:spAutoFit/>
          </a:bodyPr>
          <a:lstStyle/>
          <a:p>
            <a:r>
              <a:rPr lang="en-US" sz="1400" dirty="0"/>
              <a:t>Figure 1 - Personal Net Worth Statement Form</a:t>
            </a:r>
          </a:p>
        </p:txBody>
      </p:sp>
    </p:spTree>
    <p:extLst>
      <p:ext uri="{BB962C8B-B14F-4D97-AF65-F5344CB8AC3E}">
        <p14:creationId xmlns:p14="http://schemas.microsoft.com/office/powerpoint/2010/main" val="637265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08518-94AC-69ED-7E63-9550AE93DB7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FB48676-60C8-4E52-E9B5-A1E9FBD50C20}"/>
              </a:ext>
            </a:extLst>
          </p:cNvPr>
          <p:cNvSpPr txBox="1">
            <a:spLocks noGrp="1"/>
          </p:cNvSpPr>
          <p:nvPr>
            <p:ph type="title" idx="4294967295"/>
          </p:nvPr>
        </p:nvSpPr>
        <p:spPr>
          <a:xfrm>
            <a:off x="189590" y="550108"/>
            <a:ext cx="9172123" cy="775252"/>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j-cs"/>
              </a:rPr>
              <a:t>Personal Net Worth Statement Form Overview (cont.)</a:t>
            </a:r>
          </a:p>
        </p:txBody>
      </p:sp>
      <p:sp>
        <p:nvSpPr>
          <p:cNvPr id="7" name="Content Placeholder 6">
            <a:extLst>
              <a:ext uri="{FF2B5EF4-FFF2-40B4-BE49-F238E27FC236}">
                <a16:creationId xmlns:a16="http://schemas.microsoft.com/office/drawing/2014/main" id="{64DF3FE3-E09E-26EE-18A1-B284C3BE9B6C}"/>
              </a:ext>
            </a:extLst>
          </p:cNvPr>
          <p:cNvSpPr>
            <a:spLocks noGrp="1"/>
          </p:cNvSpPr>
          <p:nvPr>
            <p:ph idx="1"/>
          </p:nvPr>
        </p:nvSpPr>
        <p:spPr>
          <a:xfrm>
            <a:off x="308852" y="1337552"/>
            <a:ext cx="7814422" cy="3701720"/>
          </a:xfrm>
        </p:spPr>
        <p:txBody>
          <a:bodyPr>
            <a:normAutofit/>
          </a:bodyPr>
          <a:lstStyle/>
          <a:p>
            <a:pPr marL="0" indent="0">
              <a:spcAft>
                <a:spcPts val="0"/>
              </a:spcAft>
              <a:buClrTx/>
              <a:buSzTx/>
              <a:buNone/>
              <a:defRPr/>
            </a:pPr>
            <a:r>
              <a:rPr lang="en-US" b="1" dirty="0"/>
              <a:t>Owner inclusions in PNW:</a:t>
            </a:r>
          </a:p>
          <a:p>
            <a:pPr lvl="1">
              <a:spcAft>
                <a:spcPts val="600"/>
              </a:spcAft>
              <a:defRPr/>
            </a:pPr>
            <a:r>
              <a:rPr lang="en-US" dirty="0"/>
              <a:t>Ownership interest in other firms.</a:t>
            </a:r>
          </a:p>
          <a:p>
            <a:pPr lvl="1">
              <a:spcAft>
                <a:spcPts val="600"/>
              </a:spcAft>
              <a:defRPr/>
            </a:pPr>
            <a:r>
              <a:rPr lang="en-US" dirty="0"/>
              <a:t>Full value of contents of their primary residence, or 50% if cohabitation with spouse/domestic partner.</a:t>
            </a:r>
          </a:p>
          <a:p>
            <a:pPr lvl="1">
              <a:spcAft>
                <a:spcPts val="600"/>
              </a:spcAft>
              <a:defRPr/>
            </a:pPr>
            <a:r>
              <a:rPr lang="en-US" dirty="0"/>
              <a:t>Motor and recreational vehicles (titled in name).</a:t>
            </a:r>
          </a:p>
          <a:p>
            <a:pPr lvl="1">
              <a:spcAft>
                <a:spcPts val="600"/>
              </a:spcAft>
              <a:defRPr/>
            </a:pPr>
            <a:r>
              <a:rPr lang="en-US" dirty="0"/>
              <a:t>Proportional share of the balance of debt.</a:t>
            </a:r>
            <a:br>
              <a:rPr lang="en-US" dirty="0"/>
            </a:br>
            <a:endParaRPr lang="en-US" dirty="0"/>
          </a:p>
          <a:p>
            <a:pPr marL="0" indent="0">
              <a:buNone/>
              <a:defRPr/>
            </a:pPr>
            <a:r>
              <a:rPr lang="en-US" b="1" u="sng" dirty="0"/>
              <a:t>NOTE</a:t>
            </a:r>
            <a:r>
              <a:rPr lang="en-US" b="1" dirty="0"/>
              <a:t>: </a:t>
            </a:r>
            <a:r>
              <a:rPr lang="en-US" dirty="0"/>
              <a:t>If PNW is exceeded, not eligible to be a DBE firm.</a:t>
            </a:r>
          </a:p>
          <a:p>
            <a:endParaRPr lang="en-US" sz="400" dirty="0"/>
          </a:p>
        </p:txBody>
      </p:sp>
    </p:spTree>
    <p:extLst>
      <p:ext uri="{BB962C8B-B14F-4D97-AF65-F5344CB8AC3E}">
        <p14:creationId xmlns:p14="http://schemas.microsoft.com/office/powerpoint/2010/main" val="3264043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A1348-B7A5-2EE9-96BC-BA42BAAC202D}"/>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0A689341-14F4-9617-D549-9600BEB32E18}"/>
              </a:ext>
            </a:extLst>
          </p:cNvPr>
          <p:cNvSpPr txBox="1">
            <a:spLocks noGrp="1"/>
          </p:cNvSpPr>
          <p:nvPr>
            <p:ph type="title" idx="4294967295"/>
          </p:nvPr>
        </p:nvSpPr>
        <p:spPr>
          <a:xfrm>
            <a:off x="205724" y="561370"/>
            <a:ext cx="8593764" cy="775252"/>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j-cs"/>
              </a:rPr>
              <a:t>Reporting Assets for the PNW Statement Form</a:t>
            </a:r>
          </a:p>
        </p:txBody>
      </p:sp>
      <p:sp>
        <p:nvSpPr>
          <p:cNvPr id="7" name="TextBox 6">
            <a:extLst>
              <a:ext uri="{FF2B5EF4-FFF2-40B4-BE49-F238E27FC236}">
                <a16:creationId xmlns:a16="http://schemas.microsoft.com/office/drawing/2014/main" id="{85A7E5CA-83AE-CEFB-6E8E-A83918714611}"/>
              </a:ext>
            </a:extLst>
          </p:cNvPr>
          <p:cNvSpPr txBox="1"/>
          <p:nvPr/>
        </p:nvSpPr>
        <p:spPr>
          <a:xfrm>
            <a:off x="282189" y="1405722"/>
            <a:ext cx="8208117" cy="2043123"/>
          </a:xfrm>
          <a:prstGeom prst="rect">
            <a:avLst/>
          </a:prstGeom>
          <a:noFill/>
        </p:spPr>
        <p:txBody>
          <a:bodyPr wrap="square">
            <a:spAutoFit/>
          </a:bodyPr>
          <a:lstStyle/>
          <a:p>
            <a:pPr marL="214313" indent="-228600" defTabSz="685800">
              <a:lnSpc>
                <a:spcPct val="150000"/>
              </a:lnSpc>
              <a:spcAft>
                <a:spcPts val="600"/>
              </a:spcAft>
              <a:buClr>
                <a:schemeClr val="accent1"/>
              </a:buClr>
              <a:buFont typeface="Arial" panose="020B0604020202020204" pitchFamily="34" charset="0"/>
              <a:buChar char="•"/>
            </a:pPr>
            <a:r>
              <a:rPr lang="en-US" sz="1600" dirty="0"/>
              <a:t>Report assets at their current fair market values as of the date of your </a:t>
            </a:r>
            <a:br>
              <a:rPr lang="en-US" sz="1600" dirty="0"/>
            </a:br>
            <a:r>
              <a:rPr lang="en-US" sz="1600" dirty="0"/>
              <a:t>Personal Net Worth (PNW) form. </a:t>
            </a:r>
          </a:p>
          <a:p>
            <a:pPr marL="214313" indent="-228600" defTabSz="685800">
              <a:lnSpc>
                <a:spcPct val="150000"/>
              </a:lnSpc>
              <a:spcAft>
                <a:spcPts val="600"/>
              </a:spcAft>
              <a:buClr>
                <a:schemeClr val="accent1"/>
              </a:buClr>
              <a:buFont typeface="Arial" panose="020B0604020202020204" pitchFamily="34" charset="0"/>
              <a:buChar char="•"/>
            </a:pPr>
            <a:r>
              <a:rPr lang="en-US" sz="1600" dirty="0"/>
              <a:t>For joint ownership, report only the value of your ownership unless the worksheet directs otherwise. </a:t>
            </a:r>
          </a:p>
          <a:p>
            <a:pPr marL="214313" indent="-228600" defTabSz="685800">
              <a:lnSpc>
                <a:spcPct val="150000"/>
              </a:lnSpc>
              <a:spcAft>
                <a:spcPts val="600"/>
              </a:spcAft>
              <a:buClr>
                <a:schemeClr val="accent1"/>
              </a:buClr>
              <a:buFont typeface="Arial" panose="020B0604020202020204" pitchFamily="34" charset="0"/>
              <a:buChar char="•"/>
            </a:pPr>
            <a:r>
              <a:rPr lang="en-US" sz="1600" dirty="0"/>
              <a:t>Do not report the value of the interest in the DBE firm. </a:t>
            </a:r>
          </a:p>
        </p:txBody>
      </p:sp>
    </p:spTree>
    <p:extLst>
      <p:ext uri="{BB962C8B-B14F-4D97-AF65-F5344CB8AC3E}">
        <p14:creationId xmlns:p14="http://schemas.microsoft.com/office/powerpoint/2010/main" val="2347642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0E04D-C749-CB13-8838-2FBECE026415}"/>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0E2BD2DD-1038-274A-71D8-7A5CC2583C7B}"/>
              </a:ext>
            </a:extLst>
          </p:cNvPr>
          <p:cNvSpPr txBox="1">
            <a:spLocks noGrp="1"/>
          </p:cNvSpPr>
          <p:nvPr>
            <p:ph type="title" idx="4294967295"/>
          </p:nvPr>
        </p:nvSpPr>
        <p:spPr>
          <a:xfrm>
            <a:off x="275118" y="618126"/>
            <a:ext cx="8593764" cy="775252"/>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j-cs"/>
              </a:rPr>
              <a:t>Reporting Liabilities for the PNW Statement Form</a:t>
            </a:r>
          </a:p>
        </p:txBody>
      </p:sp>
      <p:sp>
        <p:nvSpPr>
          <p:cNvPr id="7" name="TextBox 6">
            <a:extLst>
              <a:ext uri="{FF2B5EF4-FFF2-40B4-BE49-F238E27FC236}">
                <a16:creationId xmlns:a16="http://schemas.microsoft.com/office/drawing/2014/main" id="{A354532A-FB1C-08BF-5AB1-8780EDB24550}"/>
              </a:ext>
            </a:extLst>
          </p:cNvPr>
          <p:cNvSpPr txBox="1"/>
          <p:nvPr/>
        </p:nvSpPr>
        <p:spPr>
          <a:xfrm>
            <a:off x="256964" y="1330047"/>
            <a:ext cx="8208117" cy="2120068"/>
          </a:xfrm>
          <a:prstGeom prst="rect">
            <a:avLst/>
          </a:prstGeom>
          <a:noFill/>
        </p:spPr>
        <p:txBody>
          <a:bodyPr wrap="square">
            <a:spAutoFit/>
          </a:bodyPr>
          <a:lstStyle/>
          <a:p>
            <a:pPr marL="171450" indent="-228600" defTabSz="685800">
              <a:lnSpc>
                <a:spcPct val="150000"/>
              </a:lnSpc>
              <a:spcAft>
                <a:spcPts val="600"/>
              </a:spcAft>
              <a:buClr>
                <a:schemeClr val="accent1"/>
              </a:buClr>
              <a:buFont typeface="Arial" panose="020B0604020202020204" pitchFamily="34" charset="0"/>
              <a:buChar char="•"/>
              <a:defRPr/>
            </a:pPr>
            <a:r>
              <a:rPr lang="en-US" sz="1600" dirty="0"/>
              <a:t>Report current balances. </a:t>
            </a:r>
          </a:p>
          <a:p>
            <a:pPr marL="171450" indent="-228600" defTabSz="685800">
              <a:lnSpc>
                <a:spcPct val="150000"/>
              </a:lnSpc>
              <a:spcAft>
                <a:spcPts val="600"/>
              </a:spcAft>
              <a:buClr>
                <a:schemeClr val="accent1"/>
              </a:buClr>
              <a:buFont typeface="Arial" panose="020B0604020202020204" pitchFamily="34" charset="0"/>
              <a:buChar char="•"/>
              <a:defRPr/>
            </a:pPr>
            <a:r>
              <a:rPr lang="en-US" sz="1600" dirty="0"/>
              <a:t>Report only your own, direct liabilities. </a:t>
            </a:r>
          </a:p>
          <a:p>
            <a:pPr marL="171450" indent="-228600" defTabSz="685800">
              <a:lnSpc>
                <a:spcPct val="150000"/>
              </a:lnSpc>
              <a:spcAft>
                <a:spcPts val="600"/>
              </a:spcAft>
              <a:buClr>
                <a:schemeClr val="accent1"/>
              </a:buClr>
              <a:buFont typeface="Arial" panose="020B0604020202020204" pitchFamily="34" charset="0"/>
              <a:buChar char="•"/>
              <a:defRPr/>
            </a:pPr>
            <a:r>
              <a:rPr lang="en-US" sz="1600" dirty="0"/>
              <a:t>Do not report guarantees or other contingent liabilities. </a:t>
            </a:r>
          </a:p>
          <a:p>
            <a:pPr marL="171450" indent="-228600" defTabSz="685800">
              <a:lnSpc>
                <a:spcPct val="150000"/>
              </a:lnSpc>
              <a:spcAft>
                <a:spcPts val="600"/>
              </a:spcAft>
              <a:buClr>
                <a:schemeClr val="accent1"/>
              </a:buClr>
              <a:buFont typeface="Arial" panose="020B0604020202020204" pitchFamily="34" charset="0"/>
              <a:buChar char="•"/>
              <a:defRPr/>
            </a:pPr>
            <a:r>
              <a:rPr lang="en-US" sz="1600" dirty="0"/>
              <a:t>Do not report business debt, debt secured by retirement assets, </a:t>
            </a:r>
            <a:br>
              <a:rPr lang="en-US" sz="1600" dirty="0"/>
            </a:br>
            <a:r>
              <a:rPr lang="en-US" sz="1600" dirty="0"/>
              <a:t>or any amount you owe, directly or indirectly, to the DBE firm. </a:t>
            </a:r>
          </a:p>
        </p:txBody>
      </p:sp>
    </p:spTree>
    <p:extLst>
      <p:ext uri="{BB962C8B-B14F-4D97-AF65-F5344CB8AC3E}">
        <p14:creationId xmlns:p14="http://schemas.microsoft.com/office/powerpoint/2010/main" val="4216616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67EBC-B38D-6AD5-1DC8-458EEC23AE8C}"/>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1514DB81-8200-F70C-7847-3C3E6B0CE058}"/>
              </a:ext>
            </a:extLst>
          </p:cNvPr>
          <p:cNvSpPr txBox="1">
            <a:spLocks noGrp="1"/>
          </p:cNvSpPr>
          <p:nvPr>
            <p:ph type="title" idx="4294967295"/>
          </p:nvPr>
        </p:nvSpPr>
        <p:spPr>
          <a:xfrm>
            <a:off x="205724" y="454165"/>
            <a:ext cx="8593764" cy="775252"/>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j-cs"/>
              </a:rPr>
              <a:t>Other Information for the PNW Statement Form</a:t>
            </a:r>
          </a:p>
        </p:txBody>
      </p:sp>
      <p:sp>
        <p:nvSpPr>
          <p:cNvPr id="7" name="TextBox 6">
            <a:extLst>
              <a:ext uri="{FF2B5EF4-FFF2-40B4-BE49-F238E27FC236}">
                <a16:creationId xmlns:a16="http://schemas.microsoft.com/office/drawing/2014/main" id="{741F4761-6523-96A8-A486-FF8AAD9D3EE8}"/>
              </a:ext>
            </a:extLst>
          </p:cNvPr>
          <p:cNvSpPr txBox="1"/>
          <p:nvPr/>
        </p:nvSpPr>
        <p:spPr>
          <a:xfrm>
            <a:off x="299064" y="1180973"/>
            <a:ext cx="5178987" cy="3821559"/>
          </a:xfrm>
          <a:prstGeom prst="rect">
            <a:avLst/>
          </a:prstGeom>
          <a:noFill/>
        </p:spPr>
        <p:txBody>
          <a:bodyPr wrap="square">
            <a:spAutoFit/>
          </a:bodyPr>
          <a:lstStyle/>
          <a:p>
            <a:pPr marL="57150" defTabSz="685800">
              <a:lnSpc>
                <a:spcPct val="150000"/>
              </a:lnSpc>
              <a:spcAft>
                <a:spcPts val="1000"/>
              </a:spcAft>
              <a:buClr>
                <a:schemeClr val="accent1"/>
              </a:buClr>
              <a:defRPr/>
            </a:pPr>
            <a:r>
              <a:rPr lang="en-US" sz="1600" b="1" dirty="0"/>
              <a:t>Other Information </a:t>
            </a:r>
          </a:p>
          <a:p>
            <a:pPr marL="285750" indent="-228600" defTabSz="685800">
              <a:lnSpc>
                <a:spcPct val="150000"/>
              </a:lnSpc>
              <a:spcAft>
                <a:spcPts val="1000"/>
              </a:spcAft>
              <a:buClr>
                <a:schemeClr val="accent1"/>
              </a:buClr>
              <a:buFont typeface="Arial" panose="020B0604020202020204" pitchFamily="34" charset="0"/>
              <a:buChar char="•"/>
              <a:defRPr/>
            </a:pPr>
            <a:r>
              <a:rPr lang="en-US" sz="1600" dirty="0"/>
              <a:t>Retirement Assets </a:t>
            </a:r>
          </a:p>
          <a:p>
            <a:pPr marL="742950" lvl="1" indent="-228600" defTabSz="685800">
              <a:lnSpc>
                <a:spcPct val="150000"/>
              </a:lnSpc>
              <a:spcAft>
                <a:spcPts val="1000"/>
              </a:spcAft>
              <a:buClr>
                <a:schemeClr val="accent1"/>
              </a:buClr>
              <a:buFont typeface="Arial" panose="020B0604020202020204" pitchFamily="34" charset="0"/>
              <a:buChar char="•"/>
              <a:defRPr/>
            </a:pPr>
            <a:r>
              <a:rPr lang="en-US" sz="1600" dirty="0"/>
              <a:t>Do not enter value on PNW Statement.</a:t>
            </a:r>
          </a:p>
          <a:p>
            <a:pPr marL="285750" indent="-228600" defTabSz="685800">
              <a:lnSpc>
                <a:spcPct val="150000"/>
              </a:lnSpc>
              <a:spcAft>
                <a:spcPts val="1000"/>
              </a:spcAft>
              <a:buClr>
                <a:schemeClr val="accent1"/>
              </a:buClr>
              <a:buFont typeface="Arial" panose="020B0604020202020204" pitchFamily="34" charset="0"/>
              <a:buChar char="•"/>
              <a:defRPr/>
            </a:pPr>
            <a:r>
              <a:rPr lang="en-US" sz="1600" dirty="0"/>
              <a:t>Primary Residence </a:t>
            </a:r>
          </a:p>
          <a:p>
            <a:pPr marL="742950" lvl="1" indent="-228600" defTabSz="685800">
              <a:lnSpc>
                <a:spcPct val="150000"/>
              </a:lnSpc>
              <a:spcAft>
                <a:spcPts val="1000"/>
              </a:spcAft>
              <a:buClr>
                <a:schemeClr val="accent1"/>
              </a:buClr>
              <a:buFont typeface="Arial" panose="020B0604020202020204" pitchFamily="34" charset="0"/>
              <a:buChar char="•"/>
              <a:defRPr/>
            </a:pPr>
            <a:r>
              <a:rPr lang="en-US" sz="1600" dirty="0"/>
              <a:t>Do not enter value on PNW Statement. </a:t>
            </a:r>
          </a:p>
          <a:p>
            <a:pPr marL="57150" defTabSz="685800">
              <a:lnSpc>
                <a:spcPct val="150000"/>
              </a:lnSpc>
              <a:spcAft>
                <a:spcPts val="1000"/>
              </a:spcAft>
              <a:buClr>
                <a:schemeClr val="accent1"/>
              </a:buClr>
              <a:defRPr/>
            </a:pPr>
            <a:r>
              <a:rPr lang="en-US" sz="1600" b="1" dirty="0"/>
              <a:t>Declaration </a:t>
            </a:r>
          </a:p>
          <a:p>
            <a:pPr marL="285750" indent="-228600" defTabSz="685800">
              <a:lnSpc>
                <a:spcPct val="150000"/>
              </a:lnSpc>
              <a:spcAft>
                <a:spcPts val="1000"/>
              </a:spcAft>
              <a:buClr>
                <a:schemeClr val="accent1"/>
              </a:buClr>
              <a:buFont typeface="Arial" panose="020B0604020202020204" pitchFamily="34" charset="0"/>
              <a:buChar char="•"/>
              <a:defRPr/>
            </a:pPr>
            <a:r>
              <a:rPr lang="en-US" sz="1600" dirty="0"/>
              <a:t>You must sign and date the statement. </a:t>
            </a:r>
          </a:p>
          <a:p>
            <a:pPr marL="285750" indent="-228600" defTabSz="685800">
              <a:spcAft>
                <a:spcPts val="1000"/>
              </a:spcAft>
              <a:buClr>
                <a:schemeClr val="accent1"/>
              </a:buClr>
              <a:buFont typeface="Arial" panose="020B0604020202020204" pitchFamily="34" charset="0"/>
              <a:buChar char="•"/>
              <a:defRPr/>
            </a:pPr>
            <a:endParaRPr lang="en-US" sz="1600" dirty="0"/>
          </a:p>
        </p:txBody>
      </p:sp>
      <p:pic>
        <p:nvPicPr>
          <p:cNvPr id="5" name="Content Placeholder 4" descr="Screenshot of the Personal Net Worth Statement to be used.">
            <a:extLst>
              <a:ext uri="{FF2B5EF4-FFF2-40B4-BE49-F238E27FC236}">
                <a16:creationId xmlns:a16="http://schemas.microsoft.com/office/drawing/2014/main" id="{72FD00CF-BBD2-0EA7-9B72-9E258847BE8D}"/>
              </a:ext>
            </a:extLst>
          </p:cNvPr>
          <p:cNvPicPr>
            <a:picLocks noGrp="1" noChangeAspect="1"/>
          </p:cNvPicPr>
          <p:nvPr>
            <p:ph idx="1"/>
          </p:nvPr>
        </p:nvPicPr>
        <p:blipFill>
          <a:blip r:embed="rId3"/>
          <a:stretch>
            <a:fillRect/>
          </a:stretch>
        </p:blipFill>
        <p:spPr>
          <a:xfrm>
            <a:off x="5219938" y="1180973"/>
            <a:ext cx="3286202" cy="3334246"/>
          </a:xfrm>
          <a:prstGeom prst="rect">
            <a:avLst/>
          </a:prstGeom>
        </p:spPr>
      </p:pic>
      <p:sp>
        <p:nvSpPr>
          <p:cNvPr id="2" name="TextBox 1">
            <a:extLst>
              <a:ext uri="{FF2B5EF4-FFF2-40B4-BE49-F238E27FC236}">
                <a16:creationId xmlns:a16="http://schemas.microsoft.com/office/drawing/2014/main" id="{314C7655-C8F0-920E-9415-043E55F0AECD}"/>
              </a:ext>
            </a:extLst>
          </p:cNvPr>
          <p:cNvSpPr txBox="1"/>
          <p:nvPr/>
        </p:nvSpPr>
        <p:spPr>
          <a:xfrm>
            <a:off x="5143323" y="4515219"/>
            <a:ext cx="3439431" cy="523220"/>
          </a:xfrm>
          <a:prstGeom prst="rect">
            <a:avLst/>
          </a:prstGeom>
          <a:noFill/>
        </p:spPr>
        <p:txBody>
          <a:bodyPr wrap="square" rtlCol="0">
            <a:spAutoFit/>
          </a:bodyPr>
          <a:lstStyle/>
          <a:p>
            <a:r>
              <a:rPr lang="en-US" sz="1400" dirty="0"/>
              <a:t>Figure 1 – Instructions for Personal Net Worth Statement Form</a:t>
            </a:r>
          </a:p>
        </p:txBody>
      </p:sp>
    </p:spTree>
    <p:extLst>
      <p:ext uri="{BB962C8B-B14F-4D97-AF65-F5344CB8AC3E}">
        <p14:creationId xmlns:p14="http://schemas.microsoft.com/office/powerpoint/2010/main" val="2123105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71900-9865-8CDF-73A3-D20EA38A89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D0BF2-9CAD-F4C2-EB4C-EBF1F5E50840}"/>
              </a:ext>
            </a:extLst>
          </p:cNvPr>
          <p:cNvSpPr>
            <a:spLocks noGrp="1"/>
          </p:cNvSpPr>
          <p:nvPr>
            <p:ph type="title"/>
          </p:nvPr>
        </p:nvSpPr>
        <p:spPr>
          <a:xfrm>
            <a:off x="394138" y="812066"/>
            <a:ext cx="8229600" cy="294885"/>
          </a:xfrm>
        </p:spPr>
        <p:txBody>
          <a:bodyPr>
            <a:noAutofit/>
          </a:bodyPr>
          <a:lstStyle/>
          <a:p>
            <a:r>
              <a:rPr lang="en-US" dirty="0"/>
              <a:t>Instructions for Constructing a Personal Narrative </a:t>
            </a:r>
          </a:p>
        </p:txBody>
      </p:sp>
      <p:sp>
        <p:nvSpPr>
          <p:cNvPr id="3" name="Content Placeholder 2">
            <a:extLst>
              <a:ext uri="{FF2B5EF4-FFF2-40B4-BE49-F238E27FC236}">
                <a16:creationId xmlns:a16="http://schemas.microsoft.com/office/drawing/2014/main" id="{9D0DC3D6-F889-C5E3-051C-0786F7372091}"/>
              </a:ext>
            </a:extLst>
          </p:cNvPr>
          <p:cNvSpPr>
            <a:spLocks noGrp="1"/>
          </p:cNvSpPr>
          <p:nvPr>
            <p:ph idx="1"/>
          </p:nvPr>
        </p:nvSpPr>
        <p:spPr>
          <a:xfrm>
            <a:off x="394138" y="1335955"/>
            <a:ext cx="8459776" cy="3190063"/>
          </a:xfrm>
        </p:spPr>
        <p:txBody>
          <a:bodyPr anchor="t">
            <a:noAutofit/>
          </a:bodyPr>
          <a:lstStyle/>
          <a:p>
            <a:pPr>
              <a:spcAft>
                <a:spcPts val="600"/>
              </a:spcAft>
              <a:buFont typeface="Wingdings" panose="05000000000000000000" pitchFamily="2" charset="2"/>
              <a:buChar char="ü"/>
            </a:pPr>
            <a:r>
              <a:rPr lang="en-US" dirty="0"/>
              <a:t>Should be based on individualized experiences within American society.</a:t>
            </a:r>
          </a:p>
          <a:p>
            <a:pPr>
              <a:spcAft>
                <a:spcPts val="600"/>
              </a:spcAft>
              <a:buFont typeface="Wingdings" panose="05000000000000000000" pitchFamily="2" charset="2"/>
              <a:buChar char="ü"/>
            </a:pPr>
            <a:r>
              <a:rPr lang="en-US" dirty="0"/>
              <a:t>Describe and provide supporting documentation of specific incidents of economic hardship, systemic barriers, and denied opportunities, including dates, context, and outcomes. </a:t>
            </a:r>
          </a:p>
          <a:p>
            <a:pPr>
              <a:spcAft>
                <a:spcPts val="600"/>
              </a:spcAft>
              <a:buFont typeface="Wingdings" panose="05000000000000000000" pitchFamily="2" charset="2"/>
              <a:buChar char="ü"/>
            </a:pPr>
            <a:r>
              <a:rPr lang="en-US" dirty="0"/>
              <a:t>Demonstrate how these incidents impeded the owner’s progress or success in education, employment or business. </a:t>
            </a:r>
          </a:p>
          <a:p>
            <a:pPr>
              <a:spcAft>
                <a:spcPts val="600"/>
              </a:spcAft>
              <a:buFont typeface="Wingdings" panose="05000000000000000000" pitchFamily="2" charset="2"/>
              <a:buChar char="ü"/>
            </a:pPr>
            <a:r>
              <a:rPr lang="en-US" dirty="0"/>
              <a:t>Compare your experiences to others who did not face the same disadvantages.</a:t>
            </a:r>
          </a:p>
          <a:p>
            <a:pPr>
              <a:spcAft>
                <a:spcPts val="600"/>
              </a:spcAft>
              <a:buFont typeface="Wingdings" panose="05000000000000000000" pitchFamily="2" charset="2"/>
              <a:buChar char="ü"/>
            </a:pPr>
            <a:r>
              <a:rPr lang="en-US" dirty="0"/>
              <a:t>Do </a:t>
            </a:r>
            <a:r>
              <a:rPr lang="en-US" b="1" dirty="0"/>
              <a:t>not</a:t>
            </a:r>
            <a:r>
              <a:rPr lang="en-US" dirty="0"/>
              <a:t> rely on or refer to race or sex, in whole or in part.</a:t>
            </a:r>
            <a:endParaRPr lang="en-US" b="1" u="sng" dirty="0">
              <a:solidFill>
                <a:srgbClr val="FF0000"/>
              </a:solidFill>
            </a:endParaRPr>
          </a:p>
        </p:txBody>
      </p:sp>
    </p:spTree>
    <p:extLst>
      <p:ext uri="{BB962C8B-B14F-4D97-AF65-F5344CB8AC3E}">
        <p14:creationId xmlns:p14="http://schemas.microsoft.com/office/powerpoint/2010/main" val="3620347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B6C-6D8F-A9B7-A294-17362D6AB77E}"/>
              </a:ext>
            </a:extLst>
          </p:cNvPr>
          <p:cNvSpPr>
            <a:spLocks noGrp="1"/>
          </p:cNvSpPr>
          <p:nvPr>
            <p:ph type="title"/>
          </p:nvPr>
        </p:nvSpPr>
        <p:spPr/>
        <p:txBody>
          <a:bodyPr>
            <a:noAutofit/>
          </a:bodyPr>
          <a:lstStyle/>
          <a:p>
            <a:r>
              <a:rPr lang="en-US" dirty="0"/>
              <a:t>History of the DBE Program</a:t>
            </a:r>
          </a:p>
        </p:txBody>
      </p:sp>
      <p:sp>
        <p:nvSpPr>
          <p:cNvPr id="3" name="Content Placeholder 2">
            <a:extLst>
              <a:ext uri="{FF2B5EF4-FFF2-40B4-BE49-F238E27FC236}">
                <a16:creationId xmlns:a16="http://schemas.microsoft.com/office/drawing/2014/main" id="{C00CC329-869A-654B-4190-269BE320A582}"/>
              </a:ext>
            </a:extLst>
          </p:cNvPr>
          <p:cNvSpPr>
            <a:spLocks noGrp="1"/>
          </p:cNvSpPr>
          <p:nvPr>
            <p:ph idx="1"/>
          </p:nvPr>
        </p:nvSpPr>
        <p:spPr>
          <a:xfrm>
            <a:off x="457200" y="1181853"/>
            <a:ext cx="8229600" cy="3190063"/>
          </a:xfrm>
        </p:spPr>
        <p:txBody>
          <a:bodyPr/>
          <a:lstStyle/>
          <a:p>
            <a:r>
              <a:rPr lang="en-US" dirty="0"/>
              <a:t>The DBE program was established in the early 1980s to fulfill Congress’ mandate to remedy past and ongoing discrimination for these firms engaged in surface transportation industries and eventually in airport concessions. </a:t>
            </a:r>
            <a:endParaRPr lang="en-US" dirty="0">
              <a:cs typeface="Calibri" panose="020F0502020204030204"/>
            </a:endParaRPr>
          </a:p>
          <a:p>
            <a:pPr defTabSz="914400">
              <a:buSzTx/>
              <a:defRPr/>
            </a:pPr>
            <a:r>
              <a:rPr lang="en-US" dirty="0"/>
              <a:t>DBEs and ACDBEs are small businesses that are 51% owned and controlled by socially and economically disadvantaged individuals.</a:t>
            </a:r>
            <a:endParaRPr lang="en-US" dirty="0">
              <a:solidFill>
                <a:prstClr val="black"/>
              </a:solidFill>
            </a:endParaRPr>
          </a:p>
          <a:p>
            <a:pPr defTabSz="914400">
              <a:buSzTx/>
              <a:defRPr/>
            </a:pPr>
            <a:r>
              <a:rPr lang="en-US" dirty="0">
                <a:solidFill>
                  <a:prstClr val="black"/>
                </a:solidFill>
              </a:rPr>
              <a:t>Congress authorized these programs, requiring state DOTs and local transportation agencies that receive federal financial assistance to establish DBE participation goals within their contracting programs, including contract-specific DBE goals.</a:t>
            </a:r>
            <a:endParaRPr lang="en-US" dirty="0">
              <a:solidFill>
                <a:prstClr val="black"/>
              </a:solidFill>
              <a:cs typeface="Calibri" panose="020F0502020204030204"/>
            </a:endParaRPr>
          </a:p>
        </p:txBody>
      </p:sp>
    </p:spTree>
    <p:extLst>
      <p:ext uri="{BB962C8B-B14F-4D97-AF65-F5344CB8AC3E}">
        <p14:creationId xmlns:p14="http://schemas.microsoft.com/office/powerpoint/2010/main" val="763679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8B19D-8D5F-0F99-CDC5-E384563886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63A2D2-68B6-AA0C-6816-46306BC7011D}"/>
              </a:ext>
            </a:extLst>
          </p:cNvPr>
          <p:cNvSpPr>
            <a:spLocks noGrp="1"/>
          </p:cNvSpPr>
          <p:nvPr>
            <p:ph type="title"/>
          </p:nvPr>
        </p:nvSpPr>
        <p:spPr>
          <a:xfrm>
            <a:off x="394138" y="755359"/>
            <a:ext cx="8229600" cy="294885"/>
          </a:xfrm>
        </p:spPr>
        <p:txBody>
          <a:bodyPr>
            <a:noAutofit/>
          </a:bodyPr>
          <a:lstStyle/>
          <a:p>
            <a:r>
              <a:rPr lang="en-US" dirty="0"/>
              <a:t>Things to Remember for Personal Narrative </a:t>
            </a:r>
          </a:p>
        </p:txBody>
      </p:sp>
      <p:sp>
        <p:nvSpPr>
          <p:cNvPr id="3" name="Content Placeholder 2">
            <a:extLst>
              <a:ext uri="{FF2B5EF4-FFF2-40B4-BE49-F238E27FC236}">
                <a16:creationId xmlns:a16="http://schemas.microsoft.com/office/drawing/2014/main" id="{8F97DC2C-EACB-F8F1-2A86-B293678C53D1}"/>
              </a:ext>
            </a:extLst>
          </p:cNvPr>
          <p:cNvSpPr>
            <a:spLocks noGrp="1"/>
          </p:cNvSpPr>
          <p:nvPr>
            <p:ph idx="1"/>
          </p:nvPr>
        </p:nvSpPr>
        <p:spPr>
          <a:xfrm>
            <a:off x="394138" y="1351696"/>
            <a:ext cx="8229600" cy="3190063"/>
          </a:xfrm>
        </p:spPr>
        <p:txBody>
          <a:bodyPr anchor="t">
            <a:noAutofit/>
          </a:bodyPr>
          <a:lstStyle/>
          <a:p>
            <a:pPr marL="0" indent="0">
              <a:spcAft>
                <a:spcPts val="600"/>
              </a:spcAft>
              <a:buNone/>
            </a:pPr>
            <a:r>
              <a:rPr lang="en-US" b="1" dirty="0"/>
              <a:t>This is an individual reevaluation - not a business reevaluation. </a:t>
            </a:r>
          </a:p>
          <a:p>
            <a:pPr>
              <a:spcAft>
                <a:spcPts val="600"/>
              </a:spcAft>
            </a:pPr>
            <a:r>
              <a:rPr lang="en-US" dirty="0"/>
              <a:t>A qualifying individual is an individual owner whose ownership and control are relied upon for DBE/ACDBE certification. </a:t>
            </a:r>
          </a:p>
          <a:p>
            <a:pPr>
              <a:spcAft>
                <a:spcPts val="600"/>
              </a:spcAft>
            </a:pPr>
            <a:r>
              <a:rPr lang="en-US" dirty="0"/>
              <a:t>If there is more than one qualifying owner of the firm whose ownership and control are relied upon for DBE/ACDBE certification, each owner must complete and submit their own separate documentation.</a:t>
            </a:r>
          </a:p>
        </p:txBody>
      </p:sp>
    </p:spTree>
    <p:extLst>
      <p:ext uri="{BB962C8B-B14F-4D97-AF65-F5344CB8AC3E}">
        <p14:creationId xmlns:p14="http://schemas.microsoft.com/office/powerpoint/2010/main" val="3124915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C3E39-C68C-DAF7-A45D-64878FC944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11AA28-A44C-88CF-FBF7-4583B16B97D0}"/>
              </a:ext>
            </a:extLst>
          </p:cNvPr>
          <p:cNvSpPr>
            <a:spLocks noGrp="1"/>
          </p:cNvSpPr>
          <p:nvPr>
            <p:ph type="title"/>
          </p:nvPr>
        </p:nvSpPr>
        <p:spPr>
          <a:xfrm>
            <a:off x="334439" y="399479"/>
            <a:ext cx="9162288" cy="573024"/>
          </a:xfrm>
        </p:spPr>
        <p:txBody>
          <a:bodyPr>
            <a:noAutofit/>
          </a:bodyPr>
          <a:lstStyle/>
          <a:p>
            <a:r>
              <a:rPr lang="en-US" dirty="0"/>
              <a:t>Referencing Social Disadvantage</a:t>
            </a:r>
          </a:p>
        </p:txBody>
      </p:sp>
      <p:sp>
        <p:nvSpPr>
          <p:cNvPr id="3" name="Content Placeholder 2">
            <a:extLst>
              <a:ext uri="{FF2B5EF4-FFF2-40B4-BE49-F238E27FC236}">
                <a16:creationId xmlns:a16="http://schemas.microsoft.com/office/drawing/2014/main" id="{9F33D40A-F102-E94C-A08E-764F3FDB99CE}"/>
              </a:ext>
            </a:extLst>
          </p:cNvPr>
          <p:cNvSpPr>
            <a:spLocks noGrp="1"/>
          </p:cNvSpPr>
          <p:nvPr>
            <p:ph idx="1"/>
          </p:nvPr>
        </p:nvSpPr>
        <p:spPr>
          <a:xfrm>
            <a:off x="345265" y="979099"/>
            <a:ext cx="8453470" cy="3190063"/>
          </a:xfrm>
        </p:spPr>
        <p:txBody>
          <a:bodyPr anchor="t">
            <a:noAutofit/>
          </a:bodyPr>
          <a:lstStyle/>
          <a:p>
            <a:pPr marL="0" indent="0">
              <a:buNone/>
            </a:pPr>
            <a:r>
              <a:rPr lang="en-US" b="1" dirty="0"/>
              <a:t>Social disadvantage: </a:t>
            </a:r>
            <a:r>
              <a:rPr lang="en-US" dirty="0"/>
              <a:t>individual experience explaining the impact, magnitude, and frequency of the impediment(s) as it pertains to you personally. </a:t>
            </a:r>
          </a:p>
          <a:p>
            <a:pPr marL="1028700" lvl="2" indent="-342900">
              <a:lnSpc>
                <a:spcPct val="100000"/>
              </a:lnSpc>
              <a:buFont typeface="Wingdings" panose="05000000000000000000" pitchFamily="2" charset="2"/>
              <a:buChar char="ü"/>
            </a:pPr>
            <a:r>
              <a:rPr lang="en-US" b="1" dirty="0"/>
              <a:t>Education</a:t>
            </a:r>
          </a:p>
          <a:p>
            <a:pPr marL="1028700" lvl="2" indent="-342900">
              <a:lnSpc>
                <a:spcPct val="100000"/>
              </a:lnSpc>
              <a:buFont typeface="Wingdings" panose="05000000000000000000" pitchFamily="2" charset="2"/>
              <a:buChar char="ü"/>
            </a:pPr>
            <a:r>
              <a:rPr lang="en-US" b="1" dirty="0"/>
              <a:t>Employment</a:t>
            </a:r>
          </a:p>
          <a:p>
            <a:pPr marL="1028700" lvl="2" indent="-342900">
              <a:lnSpc>
                <a:spcPct val="100000"/>
              </a:lnSpc>
              <a:buFont typeface="Wingdings" panose="05000000000000000000" pitchFamily="2" charset="2"/>
              <a:buChar char="ü"/>
            </a:pPr>
            <a:r>
              <a:rPr lang="en-US" b="1" dirty="0"/>
              <a:t>Business History and/or</a:t>
            </a:r>
          </a:p>
          <a:p>
            <a:pPr marL="1028700" lvl="2" indent="-342900">
              <a:lnSpc>
                <a:spcPct val="100000"/>
              </a:lnSpc>
              <a:buFont typeface="Wingdings" panose="05000000000000000000" pitchFamily="2" charset="2"/>
              <a:buChar char="ü"/>
            </a:pPr>
            <a:r>
              <a:rPr lang="en-US" b="1" dirty="0"/>
              <a:t>Other Experiences and Circumstances</a:t>
            </a:r>
            <a:endParaRPr lang="en-US" dirty="0"/>
          </a:p>
          <a:p>
            <a:r>
              <a:rPr lang="en-US" dirty="0"/>
              <a:t>Do not rely on generalizations or group experiences.</a:t>
            </a:r>
          </a:p>
          <a:p>
            <a:r>
              <a:rPr lang="en-US" dirty="0"/>
              <a:t>Do not rely on or refer to race or sex, in whole or in part.</a:t>
            </a:r>
          </a:p>
          <a:p>
            <a:r>
              <a:rPr lang="en-US" b="1" dirty="0"/>
              <a:t>Only include parts that pertain to their lived experience.</a:t>
            </a:r>
          </a:p>
        </p:txBody>
      </p:sp>
    </p:spTree>
    <p:extLst>
      <p:ext uri="{BB962C8B-B14F-4D97-AF65-F5344CB8AC3E}">
        <p14:creationId xmlns:p14="http://schemas.microsoft.com/office/powerpoint/2010/main" val="3580172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E9062-10F6-2490-5C99-FB927A1DD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4B483-3994-A39E-1DEA-BFCEE2CF5E31}"/>
              </a:ext>
            </a:extLst>
          </p:cNvPr>
          <p:cNvSpPr>
            <a:spLocks noGrp="1"/>
          </p:cNvSpPr>
          <p:nvPr>
            <p:ph type="title"/>
          </p:nvPr>
        </p:nvSpPr>
        <p:spPr>
          <a:xfrm>
            <a:off x="457200" y="936743"/>
            <a:ext cx="8471210" cy="294885"/>
          </a:xfrm>
        </p:spPr>
        <p:txBody>
          <a:bodyPr>
            <a:noAutofit/>
          </a:bodyPr>
          <a:lstStyle/>
          <a:p>
            <a:r>
              <a:rPr lang="en-US" dirty="0"/>
              <a:t>Referencing Education </a:t>
            </a:r>
          </a:p>
        </p:txBody>
      </p:sp>
      <p:sp>
        <p:nvSpPr>
          <p:cNvPr id="3" name="Content Placeholder 2">
            <a:extLst>
              <a:ext uri="{FF2B5EF4-FFF2-40B4-BE49-F238E27FC236}">
                <a16:creationId xmlns:a16="http://schemas.microsoft.com/office/drawing/2014/main" id="{8CED3B28-80B8-266F-BC43-D88C2D0CCBCA}"/>
              </a:ext>
            </a:extLst>
          </p:cNvPr>
          <p:cNvSpPr>
            <a:spLocks noGrp="1"/>
          </p:cNvSpPr>
          <p:nvPr>
            <p:ph idx="1"/>
          </p:nvPr>
        </p:nvSpPr>
        <p:spPr>
          <a:xfrm>
            <a:off x="457200" y="1401182"/>
            <a:ext cx="7425559" cy="3190063"/>
          </a:xfrm>
        </p:spPr>
        <p:txBody>
          <a:bodyPr anchor="t">
            <a:noAutofit/>
          </a:bodyPr>
          <a:lstStyle/>
          <a:p>
            <a:r>
              <a:rPr lang="en-US" dirty="0"/>
              <a:t>Specific instances of economic hardship, systemic barriers, and denied opportunities in education, and</a:t>
            </a:r>
          </a:p>
          <a:p>
            <a:r>
              <a:rPr lang="en-US" dirty="0"/>
              <a:t>The negative impact that each specific occurrence has had on the qualifying individual’s entry or advancement in the business world.</a:t>
            </a:r>
          </a:p>
        </p:txBody>
      </p:sp>
    </p:spTree>
    <p:extLst>
      <p:ext uri="{BB962C8B-B14F-4D97-AF65-F5344CB8AC3E}">
        <p14:creationId xmlns:p14="http://schemas.microsoft.com/office/powerpoint/2010/main" val="3276269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3C79E-9699-8774-041B-330E0769D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1BD8F-8ADB-07C0-3B41-2C5803D937A1}"/>
              </a:ext>
            </a:extLst>
          </p:cNvPr>
          <p:cNvSpPr>
            <a:spLocks noGrp="1"/>
          </p:cNvSpPr>
          <p:nvPr>
            <p:ph type="title"/>
          </p:nvPr>
        </p:nvSpPr>
        <p:spPr>
          <a:xfrm>
            <a:off x="457200" y="905125"/>
            <a:ext cx="8909824" cy="294885"/>
          </a:xfrm>
        </p:spPr>
        <p:txBody>
          <a:bodyPr>
            <a:noAutofit/>
          </a:bodyPr>
          <a:lstStyle/>
          <a:p>
            <a:r>
              <a:rPr lang="en-US" dirty="0"/>
              <a:t>Referencing Employment &amp; Business History</a:t>
            </a:r>
          </a:p>
        </p:txBody>
      </p:sp>
      <p:sp>
        <p:nvSpPr>
          <p:cNvPr id="3" name="Content Placeholder 2">
            <a:extLst>
              <a:ext uri="{FF2B5EF4-FFF2-40B4-BE49-F238E27FC236}">
                <a16:creationId xmlns:a16="http://schemas.microsoft.com/office/drawing/2014/main" id="{67A17901-F396-CE8A-9AA7-8357E337203E}"/>
              </a:ext>
            </a:extLst>
          </p:cNvPr>
          <p:cNvSpPr>
            <a:spLocks noGrp="1"/>
          </p:cNvSpPr>
          <p:nvPr>
            <p:ph idx="1"/>
          </p:nvPr>
        </p:nvSpPr>
        <p:spPr>
          <a:xfrm>
            <a:off x="457200" y="1345052"/>
            <a:ext cx="8276897" cy="3190063"/>
          </a:xfrm>
        </p:spPr>
        <p:txBody>
          <a:bodyPr anchor="t">
            <a:noAutofit/>
          </a:bodyPr>
          <a:lstStyle/>
          <a:p>
            <a:pPr marL="0" indent="0">
              <a:buNone/>
            </a:pPr>
            <a:r>
              <a:rPr lang="en-US" b="1" dirty="0"/>
              <a:t>Employment History</a:t>
            </a:r>
          </a:p>
          <a:p>
            <a:r>
              <a:rPr lang="en-US" dirty="0"/>
              <a:t>Specific instances of barriers to employment, denial of opportunities and financial struggles, and </a:t>
            </a:r>
          </a:p>
          <a:p>
            <a:r>
              <a:rPr lang="en-US" dirty="0"/>
              <a:t>Impact of those instances on the qualifying individual’s entry or advancement in the business world. </a:t>
            </a:r>
          </a:p>
          <a:p>
            <a:pPr marL="0" indent="0">
              <a:buNone/>
            </a:pPr>
            <a:r>
              <a:rPr lang="en-US" b="1" dirty="0"/>
              <a:t>Business History</a:t>
            </a:r>
          </a:p>
          <a:p>
            <a:r>
              <a:rPr lang="en-US" dirty="0"/>
              <a:t>Specific instances of economic hardship, systemic barriers, and denied opportunities in that impeded the owner’s progress or success in business.</a:t>
            </a:r>
          </a:p>
          <a:p>
            <a:endParaRPr lang="en-US" dirty="0"/>
          </a:p>
        </p:txBody>
      </p:sp>
    </p:spTree>
    <p:extLst>
      <p:ext uri="{BB962C8B-B14F-4D97-AF65-F5344CB8AC3E}">
        <p14:creationId xmlns:p14="http://schemas.microsoft.com/office/powerpoint/2010/main" val="3495103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1EAF4-0ABD-283C-DE93-8B40A904B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B23B1-D42A-67FC-E84C-BE30DFC4A936}"/>
              </a:ext>
            </a:extLst>
          </p:cNvPr>
          <p:cNvSpPr>
            <a:spLocks noGrp="1"/>
          </p:cNvSpPr>
          <p:nvPr>
            <p:ph type="title"/>
          </p:nvPr>
        </p:nvSpPr>
        <p:spPr>
          <a:xfrm>
            <a:off x="314583" y="883777"/>
            <a:ext cx="8942832" cy="330495"/>
          </a:xfrm>
        </p:spPr>
        <p:txBody>
          <a:bodyPr>
            <a:noAutofit/>
          </a:bodyPr>
          <a:lstStyle/>
          <a:p>
            <a:r>
              <a:rPr lang="en-US" dirty="0"/>
              <a:t>Referencing Other Experiences &amp; Circumstances</a:t>
            </a:r>
          </a:p>
        </p:txBody>
      </p:sp>
      <p:sp>
        <p:nvSpPr>
          <p:cNvPr id="3" name="Content Placeholder 2">
            <a:extLst>
              <a:ext uri="{FF2B5EF4-FFF2-40B4-BE49-F238E27FC236}">
                <a16:creationId xmlns:a16="http://schemas.microsoft.com/office/drawing/2014/main" id="{C813C6C6-5DD4-19CA-F7C1-7D421C46F36C}"/>
              </a:ext>
            </a:extLst>
          </p:cNvPr>
          <p:cNvSpPr>
            <a:spLocks noGrp="1"/>
          </p:cNvSpPr>
          <p:nvPr>
            <p:ph idx="1"/>
          </p:nvPr>
        </p:nvSpPr>
        <p:spPr>
          <a:xfrm>
            <a:off x="420908" y="1373798"/>
            <a:ext cx="8073554" cy="3190063"/>
          </a:xfrm>
        </p:spPr>
        <p:txBody>
          <a:bodyPr anchor="t">
            <a:noAutofit/>
          </a:bodyPr>
          <a:lstStyle/>
          <a:p>
            <a:r>
              <a:rPr lang="en-US" dirty="0"/>
              <a:t>Other specific instances of economic hardship, systemic barriers, and denied opportunities outside of education, employment, or business history.</a:t>
            </a:r>
          </a:p>
          <a:p>
            <a:r>
              <a:rPr lang="en-US" dirty="0"/>
              <a:t>Instances impeded the owner’s progress or success, and </a:t>
            </a:r>
            <a:br>
              <a:rPr lang="en-US" dirty="0"/>
            </a:br>
            <a:r>
              <a:rPr lang="en-US" dirty="0"/>
              <a:t>the impact of the impairment. </a:t>
            </a:r>
          </a:p>
          <a:p>
            <a:r>
              <a:rPr lang="en-US" dirty="0"/>
              <a:t>Provide supporting documentation or relevant information. </a:t>
            </a:r>
            <a:endParaRPr lang="en-US" b="1" dirty="0"/>
          </a:p>
        </p:txBody>
      </p:sp>
    </p:spTree>
    <p:extLst>
      <p:ext uri="{BB962C8B-B14F-4D97-AF65-F5344CB8AC3E}">
        <p14:creationId xmlns:p14="http://schemas.microsoft.com/office/powerpoint/2010/main" val="4139631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50089-FD85-6532-DB51-6FDAB84B6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61BF9-A490-391B-817F-D6E6DF8ADBAF}"/>
              </a:ext>
            </a:extLst>
          </p:cNvPr>
          <p:cNvSpPr>
            <a:spLocks noGrp="1"/>
          </p:cNvSpPr>
          <p:nvPr>
            <p:ph type="title"/>
          </p:nvPr>
        </p:nvSpPr>
        <p:spPr>
          <a:xfrm>
            <a:off x="334536" y="823906"/>
            <a:ext cx="8229600" cy="294885"/>
          </a:xfrm>
        </p:spPr>
        <p:txBody>
          <a:bodyPr>
            <a:noAutofit/>
          </a:bodyPr>
          <a:lstStyle/>
          <a:p>
            <a:r>
              <a:rPr lang="en-US" dirty="0"/>
              <a:t>Referencing Economic Disadvantage</a:t>
            </a:r>
          </a:p>
        </p:txBody>
      </p:sp>
      <p:sp>
        <p:nvSpPr>
          <p:cNvPr id="3" name="Content Placeholder 2">
            <a:extLst>
              <a:ext uri="{FF2B5EF4-FFF2-40B4-BE49-F238E27FC236}">
                <a16:creationId xmlns:a16="http://schemas.microsoft.com/office/drawing/2014/main" id="{34CFC4A6-EE15-3D63-3FAD-C9882FFFB1F0}"/>
              </a:ext>
            </a:extLst>
          </p:cNvPr>
          <p:cNvSpPr>
            <a:spLocks noGrp="1"/>
          </p:cNvSpPr>
          <p:nvPr>
            <p:ph idx="1"/>
          </p:nvPr>
        </p:nvSpPr>
        <p:spPr>
          <a:xfrm>
            <a:off x="273204" y="1209969"/>
            <a:ext cx="8352264" cy="3190063"/>
          </a:xfrm>
        </p:spPr>
        <p:txBody>
          <a:bodyPr anchor="t">
            <a:noAutofit/>
          </a:bodyPr>
          <a:lstStyle/>
          <a:p>
            <a:r>
              <a:rPr lang="en-US" dirty="0"/>
              <a:t>Include descriptions of specific instances or impediments in which their ability to compete in the free enterprise system has been impaired due to diminished capital and credit opportunities as compared to others in the same or similar line of business who are not socially disadvantaged; </a:t>
            </a:r>
          </a:p>
          <a:p>
            <a:pPr lvl="1"/>
            <a:r>
              <a:rPr lang="en-US" dirty="0"/>
              <a:t>the financial and/or business consequences of these impediments, and</a:t>
            </a:r>
          </a:p>
          <a:p>
            <a:pPr lvl="1"/>
            <a:r>
              <a:rPr lang="en-US" dirty="0"/>
              <a:t>the impact it has had on the owner’s entry into the business world or advancement in business, including the magnitude and frequency of harm.</a:t>
            </a:r>
          </a:p>
          <a:p>
            <a:pPr marL="0" indent="0">
              <a:buNone/>
            </a:pPr>
            <a:r>
              <a:rPr lang="en-US" b="1" u="sng" dirty="0"/>
              <a:t>NOTE:</a:t>
            </a:r>
            <a:r>
              <a:rPr lang="en-US" b="1" dirty="0"/>
              <a:t> </a:t>
            </a:r>
            <a:r>
              <a:rPr lang="en-US" dirty="0"/>
              <a:t>This section does not satisfy any component of the Personal Net Worth Statement (PNW) requirements of the reevaluation process.</a:t>
            </a:r>
          </a:p>
        </p:txBody>
      </p:sp>
    </p:spTree>
    <p:extLst>
      <p:ext uri="{BB962C8B-B14F-4D97-AF65-F5344CB8AC3E}">
        <p14:creationId xmlns:p14="http://schemas.microsoft.com/office/powerpoint/2010/main" val="1385999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75A58-4354-D086-DBE8-7FD83700E2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C35256-A9FE-3EF7-6988-794281A12D18}"/>
              </a:ext>
            </a:extLst>
          </p:cNvPr>
          <p:cNvSpPr>
            <a:spLocks noGrp="1"/>
          </p:cNvSpPr>
          <p:nvPr>
            <p:ph type="title"/>
          </p:nvPr>
        </p:nvSpPr>
        <p:spPr>
          <a:xfrm>
            <a:off x="275117" y="282235"/>
            <a:ext cx="8593765" cy="775252"/>
          </a:xfrm>
        </p:spPr>
        <p:txBody>
          <a:bodyPr>
            <a:noAutofit/>
          </a:bodyPr>
          <a:lstStyle/>
          <a:p>
            <a:r>
              <a:rPr lang="en-US" dirty="0"/>
              <a:t>Personal Narrative Form</a:t>
            </a:r>
          </a:p>
        </p:txBody>
      </p:sp>
      <p:sp>
        <p:nvSpPr>
          <p:cNvPr id="3" name="Content Placeholder 2">
            <a:extLst>
              <a:ext uri="{FF2B5EF4-FFF2-40B4-BE49-F238E27FC236}">
                <a16:creationId xmlns:a16="http://schemas.microsoft.com/office/drawing/2014/main" id="{76C57358-8D21-304B-487C-5B3294894662}"/>
              </a:ext>
            </a:extLst>
          </p:cNvPr>
          <p:cNvSpPr>
            <a:spLocks noGrp="1"/>
          </p:cNvSpPr>
          <p:nvPr>
            <p:ph idx="1"/>
          </p:nvPr>
        </p:nvSpPr>
        <p:spPr>
          <a:xfrm>
            <a:off x="275117" y="1280298"/>
            <a:ext cx="5287971" cy="3585730"/>
          </a:xfrm>
        </p:spPr>
        <p:txBody>
          <a:bodyPr anchor="t">
            <a:noAutofit/>
          </a:bodyPr>
          <a:lstStyle/>
          <a:p>
            <a:r>
              <a:rPr lang="en-US" dirty="0"/>
              <a:t>TUCP and TxDOT providing a form to submit Personal Narrative information.</a:t>
            </a:r>
          </a:p>
          <a:p>
            <a:r>
              <a:rPr lang="en-US" dirty="0"/>
              <a:t>This Personal Narrative (PN-CIV) form is provided for convenience. </a:t>
            </a:r>
          </a:p>
          <a:p>
            <a:r>
              <a:rPr lang="en-US" dirty="0"/>
              <a:t>Personal Narratives submitted through other formats will be accepted if they meet requirements.</a:t>
            </a:r>
          </a:p>
          <a:p>
            <a:r>
              <a:rPr lang="en-US" dirty="0"/>
              <a:t>Download </a:t>
            </a:r>
            <a:r>
              <a:rPr lang="en-US" dirty="0">
                <a:hlinkClick r:id="rId2"/>
              </a:rPr>
              <a:t>personal narrative form</a:t>
            </a:r>
            <a:r>
              <a:rPr lang="en-US" dirty="0"/>
              <a:t>.</a:t>
            </a:r>
          </a:p>
        </p:txBody>
      </p:sp>
      <p:pic>
        <p:nvPicPr>
          <p:cNvPr id="4" name="Content Placeholder 6" descr="Screenshot of the Personal Narrative Statement form.">
            <a:extLst>
              <a:ext uri="{FF2B5EF4-FFF2-40B4-BE49-F238E27FC236}">
                <a16:creationId xmlns:a16="http://schemas.microsoft.com/office/drawing/2014/main" id="{62D63B1B-E0F5-24F4-D210-F236F33123EF}"/>
              </a:ext>
            </a:extLst>
          </p:cNvPr>
          <p:cNvPicPr>
            <a:picLocks noChangeAspect="1"/>
          </p:cNvPicPr>
          <p:nvPr/>
        </p:nvPicPr>
        <p:blipFill>
          <a:blip r:embed="rId3"/>
          <a:stretch>
            <a:fillRect/>
          </a:stretch>
        </p:blipFill>
        <p:spPr>
          <a:xfrm>
            <a:off x="5551096" y="850188"/>
            <a:ext cx="2870734" cy="3585730"/>
          </a:xfrm>
          <a:prstGeom prst="rect">
            <a:avLst/>
          </a:prstGeom>
        </p:spPr>
      </p:pic>
      <p:sp>
        <p:nvSpPr>
          <p:cNvPr id="5" name="TextBox 4">
            <a:extLst>
              <a:ext uri="{FF2B5EF4-FFF2-40B4-BE49-F238E27FC236}">
                <a16:creationId xmlns:a16="http://schemas.microsoft.com/office/drawing/2014/main" id="{46E21487-FDCD-AF21-570B-D98F6B276B16}"/>
              </a:ext>
            </a:extLst>
          </p:cNvPr>
          <p:cNvSpPr txBox="1"/>
          <p:nvPr/>
        </p:nvSpPr>
        <p:spPr>
          <a:xfrm>
            <a:off x="5306032" y="4435918"/>
            <a:ext cx="3360862" cy="307777"/>
          </a:xfrm>
          <a:prstGeom prst="rect">
            <a:avLst/>
          </a:prstGeom>
          <a:noFill/>
        </p:spPr>
        <p:txBody>
          <a:bodyPr wrap="square" rtlCol="0">
            <a:spAutoFit/>
          </a:bodyPr>
          <a:lstStyle/>
          <a:p>
            <a:r>
              <a:rPr lang="en-US" sz="1400" dirty="0"/>
              <a:t>Figure 1 - Personal Narrative Form</a:t>
            </a:r>
          </a:p>
        </p:txBody>
      </p:sp>
    </p:spTree>
    <p:extLst>
      <p:ext uri="{BB962C8B-B14F-4D97-AF65-F5344CB8AC3E}">
        <p14:creationId xmlns:p14="http://schemas.microsoft.com/office/powerpoint/2010/main" val="2917340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F1E46-9FED-6F76-5B0D-1C431915D8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1EDE86-4BB5-BBB0-BCD1-DF16217CF554}"/>
              </a:ext>
            </a:extLst>
          </p:cNvPr>
          <p:cNvSpPr>
            <a:spLocks noGrp="1"/>
          </p:cNvSpPr>
          <p:nvPr>
            <p:ph type="title"/>
          </p:nvPr>
        </p:nvSpPr>
        <p:spPr/>
        <p:txBody>
          <a:bodyPr>
            <a:noAutofit/>
          </a:bodyPr>
          <a:lstStyle/>
          <a:p>
            <a:r>
              <a:rPr lang="en-US" dirty="0"/>
              <a:t>Other Documentation for Reevaluation Process</a:t>
            </a:r>
          </a:p>
        </p:txBody>
      </p:sp>
      <p:sp>
        <p:nvSpPr>
          <p:cNvPr id="3" name="Content Placeholder 2">
            <a:extLst>
              <a:ext uri="{FF2B5EF4-FFF2-40B4-BE49-F238E27FC236}">
                <a16:creationId xmlns:a16="http://schemas.microsoft.com/office/drawing/2014/main" id="{C9A9FE34-9308-25CE-7165-DDDB3060E699}"/>
              </a:ext>
            </a:extLst>
          </p:cNvPr>
          <p:cNvSpPr>
            <a:spLocks noGrp="1"/>
          </p:cNvSpPr>
          <p:nvPr>
            <p:ph idx="1"/>
          </p:nvPr>
        </p:nvSpPr>
        <p:spPr>
          <a:xfrm>
            <a:off x="457200" y="1399186"/>
            <a:ext cx="5060731" cy="3190063"/>
          </a:xfrm>
        </p:spPr>
        <p:txBody>
          <a:bodyPr anchor="t">
            <a:noAutofit/>
          </a:bodyPr>
          <a:lstStyle/>
          <a:p>
            <a:r>
              <a:rPr lang="en-US" dirty="0"/>
              <a:t>Complete copy of the latest filed </a:t>
            </a:r>
            <a:r>
              <a:rPr lang="en-US" b="1" dirty="0"/>
              <a:t>personal</a:t>
            </a:r>
            <a:r>
              <a:rPr lang="en-US" dirty="0"/>
              <a:t> tax return, including all schedules and W-2s.</a:t>
            </a:r>
          </a:p>
          <a:p>
            <a:r>
              <a:rPr lang="en-US" dirty="0"/>
              <a:t>Current </a:t>
            </a:r>
            <a:r>
              <a:rPr lang="en-US" b="1" dirty="0"/>
              <a:t>personal</a:t>
            </a:r>
            <a:r>
              <a:rPr lang="en-US" dirty="0"/>
              <a:t> bank statement.</a:t>
            </a:r>
          </a:p>
        </p:txBody>
      </p:sp>
    </p:spTree>
    <p:extLst>
      <p:ext uri="{BB962C8B-B14F-4D97-AF65-F5344CB8AC3E}">
        <p14:creationId xmlns:p14="http://schemas.microsoft.com/office/powerpoint/2010/main" val="607073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FA5D0-42BE-8D2D-EF37-DC81BA8E32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655646-E2C4-2922-9311-465E1FA9F3DB}"/>
              </a:ext>
            </a:extLst>
          </p:cNvPr>
          <p:cNvSpPr>
            <a:spLocks noGrp="1"/>
          </p:cNvSpPr>
          <p:nvPr>
            <p:ph type="title"/>
          </p:nvPr>
        </p:nvSpPr>
        <p:spPr>
          <a:xfrm>
            <a:off x="457200" y="776347"/>
            <a:ext cx="8229600" cy="294885"/>
          </a:xfrm>
        </p:spPr>
        <p:txBody>
          <a:bodyPr>
            <a:noAutofit/>
          </a:bodyPr>
          <a:lstStyle/>
          <a:p>
            <a:r>
              <a:rPr lang="en-US" dirty="0"/>
              <a:t>TUCP Review Steps</a:t>
            </a:r>
          </a:p>
        </p:txBody>
      </p:sp>
      <p:sp>
        <p:nvSpPr>
          <p:cNvPr id="3" name="Content Placeholder 2">
            <a:extLst>
              <a:ext uri="{FF2B5EF4-FFF2-40B4-BE49-F238E27FC236}">
                <a16:creationId xmlns:a16="http://schemas.microsoft.com/office/drawing/2014/main" id="{BE9988C5-FE05-F2D7-005A-EA7FE9119B6A}"/>
              </a:ext>
            </a:extLst>
          </p:cNvPr>
          <p:cNvSpPr>
            <a:spLocks noGrp="1"/>
          </p:cNvSpPr>
          <p:nvPr>
            <p:ph idx="1"/>
          </p:nvPr>
        </p:nvSpPr>
        <p:spPr>
          <a:xfrm>
            <a:off x="362607" y="1071232"/>
            <a:ext cx="8229600" cy="3190063"/>
          </a:xfrm>
        </p:spPr>
        <p:txBody>
          <a:bodyPr anchor="t">
            <a:noAutofit/>
          </a:bodyPr>
          <a:lstStyle/>
          <a:p>
            <a:pPr lvl="0"/>
            <a:r>
              <a:rPr lang="en-US" dirty="0"/>
              <a:t>Review Personal Net Worth Statement first.</a:t>
            </a:r>
          </a:p>
          <a:p>
            <a:pPr lvl="1"/>
            <a:r>
              <a:rPr lang="en-US" dirty="0"/>
              <a:t>Missing information or deficiencies to support your narrative will have </a:t>
            </a:r>
            <a:br>
              <a:rPr lang="en-US" dirty="0"/>
            </a:br>
            <a:r>
              <a:rPr lang="en-US" dirty="0"/>
              <a:t>10 calendar days to cure.</a:t>
            </a:r>
          </a:p>
          <a:p>
            <a:pPr lvl="0"/>
            <a:r>
              <a:rPr lang="en-US" dirty="0"/>
              <a:t>Review Personal Narrative Statement second.</a:t>
            </a:r>
          </a:p>
          <a:p>
            <a:pPr lvl="1"/>
            <a:r>
              <a:rPr lang="en-US" dirty="0"/>
              <a:t>Missing information or deficiencies to support your narrative will have </a:t>
            </a:r>
            <a:br>
              <a:rPr lang="en-US" dirty="0"/>
            </a:br>
            <a:r>
              <a:rPr lang="en-US" dirty="0"/>
              <a:t>10 calendar days to cure.</a:t>
            </a:r>
          </a:p>
          <a:p>
            <a:pPr lvl="1"/>
            <a:r>
              <a:rPr lang="en-US" dirty="0"/>
              <a:t>Only include info that reflects your individualized experience, not group/area experience.</a:t>
            </a:r>
          </a:p>
          <a:p>
            <a:pPr lvl="1"/>
            <a:r>
              <a:rPr lang="en-US" dirty="0"/>
              <a:t>No mention or reference to race or gender.</a:t>
            </a:r>
          </a:p>
        </p:txBody>
      </p:sp>
    </p:spTree>
    <p:extLst>
      <p:ext uri="{BB962C8B-B14F-4D97-AF65-F5344CB8AC3E}">
        <p14:creationId xmlns:p14="http://schemas.microsoft.com/office/powerpoint/2010/main" val="583023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E33D8-68AB-FDBC-62F6-F6E198813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CB0788-5ACA-98B8-EEEA-880CBAE3CA82}"/>
              </a:ext>
            </a:extLst>
          </p:cNvPr>
          <p:cNvSpPr>
            <a:spLocks noGrp="1"/>
          </p:cNvSpPr>
          <p:nvPr>
            <p:ph type="title"/>
          </p:nvPr>
        </p:nvSpPr>
        <p:spPr/>
        <p:txBody>
          <a:bodyPr>
            <a:noAutofit/>
          </a:bodyPr>
          <a:lstStyle/>
          <a:p>
            <a:r>
              <a:rPr lang="en-US" dirty="0"/>
              <a:t>Reevaluation Process Outcomes</a:t>
            </a:r>
          </a:p>
        </p:txBody>
      </p:sp>
      <p:sp>
        <p:nvSpPr>
          <p:cNvPr id="3" name="Content Placeholder 2">
            <a:extLst>
              <a:ext uri="{FF2B5EF4-FFF2-40B4-BE49-F238E27FC236}">
                <a16:creationId xmlns:a16="http://schemas.microsoft.com/office/drawing/2014/main" id="{1549B8F0-0EE0-D299-853F-5A92402E571B}"/>
              </a:ext>
            </a:extLst>
          </p:cNvPr>
          <p:cNvSpPr>
            <a:spLocks noGrp="1"/>
          </p:cNvSpPr>
          <p:nvPr>
            <p:ph idx="1"/>
          </p:nvPr>
        </p:nvSpPr>
        <p:spPr>
          <a:xfrm>
            <a:off x="457200" y="1265902"/>
            <a:ext cx="8229600" cy="3190063"/>
          </a:xfrm>
        </p:spPr>
        <p:txBody>
          <a:bodyPr anchor="t">
            <a:noAutofit/>
          </a:bodyPr>
          <a:lstStyle/>
          <a:p>
            <a:pPr marL="0" indent="0">
              <a:buNone/>
            </a:pPr>
            <a:r>
              <a:rPr lang="en-US" dirty="0"/>
              <a:t>Two possible results:</a:t>
            </a:r>
          </a:p>
          <a:p>
            <a:pPr lvl="0"/>
            <a:r>
              <a:rPr lang="en-US" b="1" dirty="0"/>
              <a:t>Recertification</a:t>
            </a:r>
          </a:p>
          <a:p>
            <a:pPr lvl="1"/>
            <a:r>
              <a:rPr lang="en-US" dirty="0"/>
              <a:t>DBE/ACDBE firm has met the new eligibility criteria</a:t>
            </a:r>
          </a:p>
          <a:p>
            <a:pPr lvl="1"/>
            <a:r>
              <a:rPr lang="en-US" dirty="0"/>
              <a:t>Firm will be readded to the directory</a:t>
            </a:r>
          </a:p>
          <a:p>
            <a:pPr lvl="0"/>
            <a:r>
              <a:rPr lang="en-US" b="1" dirty="0"/>
              <a:t>Decertification</a:t>
            </a:r>
            <a:endParaRPr lang="en-US" dirty="0"/>
          </a:p>
          <a:p>
            <a:pPr lvl="1"/>
            <a:r>
              <a:rPr lang="en-US" dirty="0"/>
              <a:t>Firm does not meet the new eligibility criteria</a:t>
            </a:r>
          </a:p>
          <a:p>
            <a:pPr lvl="1"/>
            <a:r>
              <a:rPr lang="en-US" dirty="0"/>
              <a:t>Option to appeal to USDOT or resubmit in 6 months </a:t>
            </a:r>
            <a:br>
              <a:rPr lang="en-US" dirty="0"/>
            </a:br>
            <a:r>
              <a:rPr lang="en-US" dirty="0"/>
              <a:t>(typically a year but modified for  this process)</a:t>
            </a:r>
          </a:p>
        </p:txBody>
      </p:sp>
    </p:spTree>
    <p:extLst>
      <p:ext uri="{BB962C8B-B14F-4D97-AF65-F5344CB8AC3E}">
        <p14:creationId xmlns:p14="http://schemas.microsoft.com/office/powerpoint/2010/main" val="410003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3530-6D0A-336E-0C77-6A48E6980F9B}"/>
              </a:ext>
            </a:extLst>
          </p:cNvPr>
          <p:cNvSpPr>
            <a:spLocks noGrp="1"/>
          </p:cNvSpPr>
          <p:nvPr>
            <p:ph type="title"/>
          </p:nvPr>
        </p:nvSpPr>
        <p:spPr>
          <a:xfrm>
            <a:off x="457200" y="755776"/>
            <a:ext cx="8229600" cy="294885"/>
          </a:xfrm>
        </p:spPr>
        <p:txBody>
          <a:bodyPr/>
          <a:lstStyle/>
          <a:p>
            <a:r>
              <a:rPr lang="en-US" dirty="0"/>
              <a:t>History of the DBE Program (cont.)</a:t>
            </a:r>
          </a:p>
        </p:txBody>
      </p:sp>
      <p:sp>
        <p:nvSpPr>
          <p:cNvPr id="3" name="Content Placeholder 2">
            <a:extLst>
              <a:ext uri="{FF2B5EF4-FFF2-40B4-BE49-F238E27FC236}">
                <a16:creationId xmlns:a16="http://schemas.microsoft.com/office/drawing/2014/main" id="{73C1ED90-77E1-191C-1F03-BBFC12A7F944}"/>
              </a:ext>
            </a:extLst>
          </p:cNvPr>
          <p:cNvSpPr>
            <a:spLocks noGrp="1"/>
          </p:cNvSpPr>
          <p:nvPr>
            <p:ph idx="1"/>
          </p:nvPr>
        </p:nvSpPr>
        <p:spPr>
          <a:xfrm>
            <a:off x="457200" y="1050661"/>
            <a:ext cx="8229600" cy="3190063"/>
          </a:xfrm>
        </p:spPr>
        <p:txBody>
          <a:bodyPr/>
          <a:lstStyle/>
          <a:p>
            <a:r>
              <a:rPr lang="en-US" dirty="0"/>
              <a:t>Recipients (state and local government agencies, or authorized organizations) of the United States Department of Transportation (USDOT) funding:</a:t>
            </a:r>
          </a:p>
          <a:p>
            <a:pPr lvl="1"/>
            <a:r>
              <a:rPr lang="en-US" dirty="0"/>
              <a:t>Certify firms as DBEs and ACDBEs, </a:t>
            </a:r>
          </a:p>
          <a:p>
            <a:pPr lvl="1"/>
            <a:r>
              <a:rPr lang="en-US" dirty="0"/>
              <a:t>Track the selection of those firms and </a:t>
            </a:r>
          </a:p>
          <a:p>
            <a:pPr lvl="1"/>
            <a:r>
              <a:rPr lang="en-US" dirty="0"/>
              <a:t>Track payments on work committed and performed on FAA, FHWA, and FTA-assisted contracts, and airport concessions (for ACDBEs). </a:t>
            </a:r>
          </a:p>
          <a:p>
            <a:r>
              <a:rPr lang="en-US" dirty="0"/>
              <a:t>This program is only applicable to agencies and companies that receive USDOT funding or have a federally assisted contract:</a:t>
            </a:r>
          </a:p>
          <a:p>
            <a:pPr lvl="1"/>
            <a:r>
              <a:rPr lang="en-US" dirty="0">
                <a:cs typeface="Calibri"/>
              </a:rPr>
              <a:t>Airports, Transit, and Highways. </a:t>
            </a:r>
          </a:p>
          <a:p>
            <a:endParaRPr lang="en-US" sz="2000" dirty="0"/>
          </a:p>
        </p:txBody>
      </p:sp>
    </p:spTree>
    <p:extLst>
      <p:ext uri="{BB962C8B-B14F-4D97-AF65-F5344CB8AC3E}">
        <p14:creationId xmlns:p14="http://schemas.microsoft.com/office/powerpoint/2010/main" val="1307339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9F5BF-397D-B719-B228-C39702912E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8C3244-FE81-EA0C-6C99-66B77DE6F709}"/>
              </a:ext>
            </a:extLst>
          </p:cNvPr>
          <p:cNvSpPr>
            <a:spLocks noGrp="1"/>
          </p:cNvSpPr>
          <p:nvPr>
            <p:ph type="title"/>
          </p:nvPr>
        </p:nvSpPr>
        <p:spPr>
          <a:xfrm>
            <a:off x="382708" y="452798"/>
            <a:ext cx="7886700" cy="994172"/>
          </a:xfrm>
        </p:spPr>
        <p:txBody>
          <a:bodyPr>
            <a:normAutofit/>
          </a:bodyPr>
          <a:lstStyle/>
          <a:p>
            <a:pPr algn="ctr"/>
            <a:r>
              <a:rPr lang="en-US" sz="2800" dirty="0"/>
              <a:t>What do you do now?</a:t>
            </a:r>
          </a:p>
        </p:txBody>
      </p:sp>
      <p:pic>
        <p:nvPicPr>
          <p:cNvPr id="7" name="Picture 6" descr="SmartArt graphic depicting the three steps you should take right now which are: read the interim final rule, don't believe the hype, and complete and submit all required documentation. ">
            <a:extLst>
              <a:ext uri="{FF2B5EF4-FFF2-40B4-BE49-F238E27FC236}">
                <a16:creationId xmlns:a16="http://schemas.microsoft.com/office/drawing/2014/main" id="{2640AEC3-79F9-58EE-EFB2-887F2DF03198}"/>
              </a:ext>
            </a:extLst>
          </p:cNvPr>
          <p:cNvPicPr>
            <a:picLocks noChangeAspect="1"/>
          </p:cNvPicPr>
          <p:nvPr/>
        </p:nvPicPr>
        <p:blipFill>
          <a:blip r:embed="rId3"/>
          <a:stretch>
            <a:fillRect/>
          </a:stretch>
        </p:blipFill>
        <p:spPr>
          <a:xfrm>
            <a:off x="494041" y="1507956"/>
            <a:ext cx="7664034" cy="3125669"/>
          </a:xfrm>
          <a:prstGeom prst="rect">
            <a:avLst/>
          </a:prstGeom>
        </p:spPr>
      </p:pic>
    </p:spTree>
    <p:extLst>
      <p:ext uri="{BB962C8B-B14F-4D97-AF65-F5344CB8AC3E}">
        <p14:creationId xmlns:p14="http://schemas.microsoft.com/office/powerpoint/2010/main" val="1020198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ECAD0-6890-CD38-CEE5-0DA580F4D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41BAC2-36AE-7F7D-B0F6-E19E2141902B}"/>
              </a:ext>
            </a:extLst>
          </p:cNvPr>
          <p:cNvSpPr>
            <a:spLocks noGrp="1"/>
          </p:cNvSpPr>
          <p:nvPr>
            <p:ph type="title"/>
          </p:nvPr>
        </p:nvSpPr>
        <p:spPr>
          <a:xfrm>
            <a:off x="205721" y="317878"/>
            <a:ext cx="8593765" cy="775252"/>
          </a:xfrm>
        </p:spPr>
        <p:txBody>
          <a:bodyPr>
            <a:noAutofit/>
          </a:bodyPr>
          <a:lstStyle/>
          <a:p>
            <a:r>
              <a:rPr lang="en-US" dirty="0"/>
              <a:t>Reevaluation Process Timeline</a:t>
            </a:r>
          </a:p>
        </p:txBody>
      </p:sp>
      <p:sp>
        <p:nvSpPr>
          <p:cNvPr id="3" name="Content Placeholder 2">
            <a:extLst>
              <a:ext uri="{FF2B5EF4-FFF2-40B4-BE49-F238E27FC236}">
                <a16:creationId xmlns:a16="http://schemas.microsoft.com/office/drawing/2014/main" id="{B44F7C6F-045B-8FAD-37E4-0CB22A606999}"/>
              </a:ext>
            </a:extLst>
          </p:cNvPr>
          <p:cNvSpPr>
            <a:spLocks noGrp="1"/>
          </p:cNvSpPr>
          <p:nvPr>
            <p:ph idx="1"/>
          </p:nvPr>
        </p:nvSpPr>
        <p:spPr>
          <a:xfrm>
            <a:off x="102860" y="1628359"/>
            <a:ext cx="8799485" cy="3590748"/>
          </a:xfrm>
        </p:spPr>
        <p:txBody>
          <a:bodyPr anchor="t">
            <a:noAutofit/>
          </a:bodyPr>
          <a:lstStyle/>
          <a:p>
            <a:pPr marL="0" indent="0" algn="ctr">
              <a:buNone/>
              <a:defRPr/>
            </a:pPr>
            <a:r>
              <a:rPr lang="en-US" sz="3300" b="1" dirty="0">
                <a:solidFill>
                  <a:prstClr val="black"/>
                </a:solidFill>
              </a:rPr>
              <a:t>Timeline to submit </a:t>
            </a:r>
            <a:br>
              <a:rPr lang="en-US" sz="3300" b="1" dirty="0">
                <a:solidFill>
                  <a:prstClr val="black"/>
                </a:solidFill>
              </a:rPr>
            </a:br>
            <a:r>
              <a:rPr lang="en-US" sz="3300" b="1" dirty="0">
                <a:solidFill>
                  <a:prstClr val="black"/>
                </a:solidFill>
              </a:rPr>
              <a:t>required documents: </a:t>
            </a:r>
          </a:p>
          <a:p>
            <a:pPr marL="0" indent="0" algn="ctr">
              <a:buNone/>
              <a:defRPr/>
            </a:pPr>
            <a:r>
              <a:rPr lang="en-US" sz="3300" b="1" dirty="0">
                <a:solidFill>
                  <a:prstClr val="black"/>
                </a:solidFill>
                <a:highlight>
                  <a:srgbClr val="FFFF00"/>
                </a:highlight>
              </a:rPr>
              <a:t>March 30 – April 30, 2026 </a:t>
            </a:r>
          </a:p>
        </p:txBody>
      </p:sp>
    </p:spTree>
    <p:extLst>
      <p:ext uri="{BB962C8B-B14F-4D97-AF65-F5344CB8AC3E}">
        <p14:creationId xmlns:p14="http://schemas.microsoft.com/office/powerpoint/2010/main" val="1129321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CC32B-9F89-4382-FD60-A07522487F7E}"/>
              </a:ext>
            </a:extLst>
          </p:cNvPr>
          <p:cNvSpPr>
            <a:spLocks noGrp="1"/>
          </p:cNvSpPr>
          <p:nvPr>
            <p:ph type="title"/>
          </p:nvPr>
        </p:nvSpPr>
        <p:spPr>
          <a:xfrm>
            <a:off x="406751" y="758637"/>
            <a:ext cx="8229600" cy="294885"/>
          </a:xfrm>
        </p:spPr>
        <p:txBody>
          <a:bodyPr/>
          <a:lstStyle/>
          <a:p>
            <a:r>
              <a:rPr lang="en-US" dirty="0"/>
              <a:t>Have questions? Reach out!</a:t>
            </a:r>
          </a:p>
        </p:txBody>
      </p:sp>
      <p:sp>
        <p:nvSpPr>
          <p:cNvPr id="3" name="Content Placeholder 2">
            <a:extLst>
              <a:ext uri="{FF2B5EF4-FFF2-40B4-BE49-F238E27FC236}">
                <a16:creationId xmlns:a16="http://schemas.microsoft.com/office/drawing/2014/main" id="{D578B646-601C-022B-C059-8F881881EBFF}"/>
              </a:ext>
            </a:extLst>
          </p:cNvPr>
          <p:cNvSpPr>
            <a:spLocks noGrp="1"/>
          </p:cNvSpPr>
          <p:nvPr>
            <p:ph idx="1"/>
          </p:nvPr>
        </p:nvSpPr>
        <p:spPr>
          <a:xfrm>
            <a:off x="406751" y="760844"/>
            <a:ext cx="8229600" cy="3190063"/>
          </a:xfrm>
        </p:spPr>
        <p:txBody>
          <a:bodyPr/>
          <a:lstStyle/>
          <a:p>
            <a:pPr marL="0" indent="0">
              <a:buNone/>
            </a:pPr>
            <a:br>
              <a:rPr lang="en-US" b="1" dirty="0"/>
            </a:br>
            <a:r>
              <a:rPr lang="en-US" b="1" dirty="0"/>
              <a:t>Email: </a:t>
            </a:r>
            <a:r>
              <a:rPr lang="en-US" dirty="0">
                <a:hlinkClick r:id="rId2"/>
              </a:rPr>
              <a:t>ifr@txdot.gov</a:t>
            </a:r>
            <a:r>
              <a:rPr lang="en-US" dirty="0"/>
              <a:t> </a:t>
            </a:r>
            <a:endParaRPr lang="en-US" b="1" dirty="0"/>
          </a:p>
          <a:p>
            <a:pPr marL="0" indent="0">
              <a:buNone/>
            </a:pPr>
            <a:r>
              <a:rPr lang="en-US" b="1" dirty="0"/>
              <a:t>TUCP Partner Portals:</a:t>
            </a:r>
          </a:p>
          <a:p>
            <a:r>
              <a:rPr lang="en-US" dirty="0">
                <a:hlinkClick r:id="rId3" tooltip="https://austintexas.mwdbe.com/"/>
              </a:rPr>
              <a:t>City of Austin</a:t>
            </a:r>
            <a:endParaRPr lang="en-US" dirty="0"/>
          </a:p>
          <a:p>
            <a:r>
              <a:rPr lang="en-US" dirty="0">
                <a:hlinkClick r:id="rId4" tooltip="https://houston.mwdbe.com/"/>
              </a:rPr>
              <a:t>City of Houston</a:t>
            </a:r>
            <a:endParaRPr lang="en-US" dirty="0"/>
          </a:p>
          <a:p>
            <a:r>
              <a:rPr lang="en-US" dirty="0">
                <a:hlinkClick r:id="rId5" tooltip="https://ccrta.gob2g.com/"/>
              </a:rPr>
              <a:t>Corpus Christi Regional Transportation Authority</a:t>
            </a:r>
            <a:endParaRPr lang="en-US" dirty="0"/>
          </a:p>
          <a:p>
            <a:r>
              <a:rPr lang="en-US" dirty="0">
                <a:hlinkClick r:id="rId6" tooltip="https://nctrca.sbdbe.com/"/>
              </a:rPr>
              <a:t>North Central Texas Regional Certification Agency</a:t>
            </a:r>
            <a:endParaRPr lang="en-US" dirty="0"/>
          </a:p>
          <a:p>
            <a:r>
              <a:rPr lang="en-US" dirty="0">
                <a:hlinkClick r:id="rId7" tooltip="https://sctrca.gob2g.com/"/>
              </a:rPr>
              <a:t>South Central Texas Regional Certification Agency</a:t>
            </a:r>
            <a:endParaRPr lang="en-US" dirty="0"/>
          </a:p>
          <a:p>
            <a:r>
              <a:rPr lang="en-US" dirty="0">
                <a:hlinkClick r:id="rId8"/>
              </a:rPr>
              <a:t>Texas Department of Transportation</a:t>
            </a:r>
            <a:endParaRPr lang="en-US" dirty="0"/>
          </a:p>
          <a:p>
            <a:endParaRPr lang="en-US" dirty="0"/>
          </a:p>
        </p:txBody>
      </p:sp>
    </p:spTree>
    <p:extLst>
      <p:ext uri="{BB962C8B-B14F-4D97-AF65-F5344CB8AC3E}">
        <p14:creationId xmlns:p14="http://schemas.microsoft.com/office/powerpoint/2010/main" val="2348572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A4C8A-3068-0BA9-B9CC-190B3B49C19B}"/>
              </a:ext>
            </a:extLst>
          </p:cNvPr>
          <p:cNvSpPr>
            <a:spLocks noGrp="1"/>
          </p:cNvSpPr>
          <p:nvPr>
            <p:ph type="title"/>
          </p:nvPr>
        </p:nvSpPr>
        <p:spPr>
          <a:xfrm>
            <a:off x="457200" y="886968"/>
            <a:ext cx="8455152" cy="320040"/>
          </a:xfrm>
        </p:spPr>
        <p:txBody>
          <a:bodyPr>
            <a:noAutofit/>
          </a:bodyPr>
          <a:lstStyle/>
          <a:p>
            <a:r>
              <a:rPr lang="en-US" dirty="0"/>
              <a:t>Texas Unified Certification Program (TUCP) Agencies </a:t>
            </a:r>
          </a:p>
        </p:txBody>
      </p:sp>
      <p:sp>
        <p:nvSpPr>
          <p:cNvPr id="3" name="Content Placeholder 2">
            <a:extLst>
              <a:ext uri="{FF2B5EF4-FFF2-40B4-BE49-F238E27FC236}">
                <a16:creationId xmlns:a16="http://schemas.microsoft.com/office/drawing/2014/main" id="{279AC657-1096-897A-978D-9A7ED1FF714B}"/>
              </a:ext>
            </a:extLst>
          </p:cNvPr>
          <p:cNvSpPr>
            <a:spLocks noGrp="1"/>
          </p:cNvSpPr>
          <p:nvPr>
            <p:ph idx="1"/>
          </p:nvPr>
        </p:nvSpPr>
        <p:spPr>
          <a:xfrm>
            <a:off x="457200" y="1342399"/>
            <a:ext cx="8229600" cy="3190063"/>
          </a:xfrm>
        </p:spPr>
        <p:txBody>
          <a:bodyPr anchor="ctr">
            <a:normAutofit/>
          </a:bodyPr>
          <a:lstStyle/>
          <a:p>
            <a:r>
              <a:rPr lang="en-US" dirty="0">
                <a:hlinkClick r:id="rId2" tooltip="https://austintexas.mwdbe.com/"/>
              </a:rPr>
              <a:t>City of Austin</a:t>
            </a:r>
            <a:endParaRPr lang="en-US" dirty="0"/>
          </a:p>
          <a:p>
            <a:r>
              <a:rPr lang="en-US" dirty="0">
                <a:hlinkClick r:id="rId3" tooltip="https://houston.mwdbe.com/"/>
              </a:rPr>
              <a:t>City of Houston</a:t>
            </a:r>
            <a:endParaRPr lang="en-US" dirty="0"/>
          </a:p>
          <a:p>
            <a:r>
              <a:rPr lang="en-US" dirty="0">
                <a:hlinkClick r:id="rId4" tooltip="https://ccrta.gob2g.com/"/>
              </a:rPr>
              <a:t>Corpus Christi Regional Transportation Authority</a:t>
            </a:r>
            <a:endParaRPr lang="en-US" dirty="0"/>
          </a:p>
          <a:p>
            <a:r>
              <a:rPr lang="en-US" dirty="0">
                <a:hlinkClick r:id="rId5" tooltip="https://nctrca.sbdbe.com/"/>
              </a:rPr>
              <a:t>North Central Texas Regional Certification Agency</a:t>
            </a:r>
            <a:endParaRPr lang="en-US" dirty="0"/>
          </a:p>
          <a:p>
            <a:r>
              <a:rPr lang="en-US" dirty="0">
                <a:hlinkClick r:id="rId6" tooltip="https://sctrca.gob2g.com/"/>
              </a:rPr>
              <a:t>South Central Texas Regional Certification Agency</a:t>
            </a:r>
            <a:endParaRPr lang="en-US" dirty="0"/>
          </a:p>
          <a:p>
            <a:r>
              <a:rPr lang="en-US" dirty="0">
                <a:hlinkClick r:id="rId7"/>
              </a:rPr>
              <a:t>Texas Department of Transportation</a:t>
            </a:r>
            <a:endParaRPr lang="en-US" dirty="0"/>
          </a:p>
          <a:p>
            <a:endParaRPr lang="en-US" sz="1000" dirty="0"/>
          </a:p>
        </p:txBody>
      </p:sp>
    </p:spTree>
    <p:extLst>
      <p:ext uri="{BB962C8B-B14F-4D97-AF65-F5344CB8AC3E}">
        <p14:creationId xmlns:p14="http://schemas.microsoft.com/office/powerpoint/2010/main" val="2015628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3AD28-B660-21BA-C608-CFA438A7D2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69CC1A-11FB-0DA5-E03E-D85BF3097898}"/>
              </a:ext>
            </a:extLst>
          </p:cNvPr>
          <p:cNvSpPr>
            <a:spLocks noGrp="1"/>
          </p:cNvSpPr>
          <p:nvPr>
            <p:ph type="title"/>
          </p:nvPr>
        </p:nvSpPr>
        <p:spPr/>
        <p:txBody>
          <a:bodyPr>
            <a:noAutofit/>
          </a:bodyPr>
          <a:lstStyle/>
          <a:p>
            <a:r>
              <a:rPr lang="en-US" dirty="0"/>
              <a:t>USDOT</a:t>
            </a:r>
            <a:r>
              <a:rPr lang="en-US" dirty="0">
                <a:solidFill>
                  <a:srgbClr val="FFFFFF"/>
                </a:solidFill>
              </a:rPr>
              <a:t> </a:t>
            </a:r>
            <a:r>
              <a:rPr lang="en-US" dirty="0"/>
              <a:t>Interim</a:t>
            </a:r>
            <a:r>
              <a:rPr lang="en-US" dirty="0">
                <a:solidFill>
                  <a:srgbClr val="FFFFFF"/>
                </a:solidFill>
              </a:rPr>
              <a:t> </a:t>
            </a:r>
            <a:r>
              <a:rPr lang="en-US" dirty="0"/>
              <a:t>Final</a:t>
            </a:r>
            <a:r>
              <a:rPr lang="en-US" dirty="0">
                <a:solidFill>
                  <a:srgbClr val="FFFFFF"/>
                </a:solidFill>
              </a:rPr>
              <a:t> </a:t>
            </a:r>
            <a:r>
              <a:rPr lang="en-US" dirty="0"/>
              <a:t>Rule (IFR)</a:t>
            </a:r>
          </a:p>
        </p:txBody>
      </p:sp>
      <p:sp>
        <p:nvSpPr>
          <p:cNvPr id="3" name="Content Placeholder 2">
            <a:extLst>
              <a:ext uri="{FF2B5EF4-FFF2-40B4-BE49-F238E27FC236}">
                <a16:creationId xmlns:a16="http://schemas.microsoft.com/office/drawing/2014/main" id="{D0CAEF65-A4E5-3FF7-0537-B5E244BC88CA}"/>
              </a:ext>
            </a:extLst>
          </p:cNvPr>
          <p:cNvSpPr>
            <a:spLocks noGrp="1"/>
          </p:cNvSpPr>
          <p:nvPr>
            <p:ph idx="1"/>
          </p:nvPr>
        </p:nvSpPr>
        <p:spPr/>
        <p:txBody>
          <a:bodyPr anchor="t">
            <a:noAutofit/>
          </a:bodyPr>
          <a:lstStyle/>
          <a:p>
            <a:pPr lvl="0"/>
            <a:r>
              <a:rPr lang="en-US" dirty="0"/>
              <a:t>On October 3, 2025, USDOT issued an Interim Final Rule (IFR) calling for the removal of all race and gender-based preferences and references in the DBE and ACDBE programs.</a:t>
            </a:r>
          </a:p>
          <a:p>
            <a:pPr lvl="0"/>
            <a:r>
              <a:rPr lang="en-US" dirty="0"/>
              <a:t>The IFR called for the reevaluation of all currently certified DBE and ACDBE firms whose owners met the presumption of social and economic disadvantage based on group membership to determine eligibility based on the IFR with no reference to race or sex.</a:t>
            </a:r>
          </a:p>
          <a:p>
            <a:pPr lvl="0"/>
            <a:r>
              <a:rPr lang="en-US" dirty="0"/>
              <a:t>Additionally, all DBE and ACDBE goals are on hold until DBE and ACDBE firms are reevaluated under to the new criteria.</a:t>
            </a:r>
          </a:p>
        </p:txBody>
      </p:sp>
    </p:spTree>
    <p:extLst>
      <p:ext uri="{BB962C8B-B14F-4D97-AF65-F5344CB8AC3E}">
        <p14:creationId xmlns:p14="http://schemas.microsoft.com/office/powerpoint/2010/main" val="1423197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4B1F6-4ED7-D120-8173-FBFEAED12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60F302-0BEF-7BD5-A5D2-B5520B0E3D91}"/>
              </a:ext>
            </a:extLst>
          </p:cNvPr>
          <p:cNvSpPr>
            <a:spLocks noGrp="1"/>
          </p:cNvSpPr>
          <p:nvPr>
            <p:ph type="title"/>
          </p:nvPr>
        </p:nvSpPr>
        <p:spPr/>
        <p:txBody>
          <a:bodyPr>
            <a:noAutofit/>
          </a:bodyPr>
          <a:lstStyle/>
          <a:p>
            <a:r>
              <a:rPr lang="en-US" dirty="0"/>
              <a:t>Requirements of the USDOT IFR</a:t>
            </a:r>
          </a:p>
        </p:txBody>
      </p:sp>
      <p:sp>
        <p:nvSpPr>
          <p:cNvPr id="3" name="Content Placeholder 2">
            <a:extLst>
              <a:ext uri="{FF2B5EF4-FFF2-40B4-BE49-F238E27FC236}">
                <a16:creationId xmlns:a16="http://schemas.microsoft.com/office/drawing/2014/main" id="{12D0F906-AD43-7048-CD95-DA9038F2BE71}"/>
              </a:ext>
            </a:extLst>
          </p:cNvPr>
          <p:cNvSpPr>
            <a:spLocks noGrp="1"/>
          </p:cNvSpPr>
          <p:nvPr>
            <p:ph idx="1"/>
          </p:nvPr>
        </p:nvSpPr>
        <p:spPr>
          <a:xfrm>
            <a:off x="457200" y="1316353"/>
            <a:ext cx="7797625" cy="3190063"/>
          </a:xfrm>
        </p:spPr>
        <p:txBody>
          <a:bodyPr anchor="t">
            <a:noAutofit/>
          </a:bodyPr>
          <a:lstStyle/>
          <a:p>
            <a:pPr marL="285750" lvl="1" indent="-171450">
              <a:buFont typeface="Arial" panose="020B0604020202020204" pitchFamily="34" charset="0"/>
              <a:buChar char="•"/>
            </a:pPr>
            <a:r>
              <a:rPr lang="en-US" dirty="0"/>
              <a:t>Individuals must prove social and economic disadvantage without reference to race or gender through:</a:t>
            </a:r>
          </a:p>
          <a:p>
            <a:pPr marL="745236" lvl="2" indent="-285750">
              <a:buFont typeface="Wingdings" panose="05000000000000000000" pitchFamily="2" charset="2"/>
              <a:buChar char="ü"/>
            </a:pPr>
            <a:r>
              <a:rPr lang="en-US" dirty="0"/>
              <a:t>Personal Narrative</a:t>
            </a:r>
          </a:p>
          <a:p>
            <a:pPr marL="745236" lvl="2" indent="-285750">
              <a:buFont typeface="Wingdings" panose="05000000000000000000" pitchFamily="2" charset="2"/>
              <a:buChar char="ü"/>
            </a:pPr>
            <a:r>
              <a:rPr lang="en-US" dirty="0"/>
              <a:t>Personal Net Worth Statement</a:t>
            </a:r>
          </a:p>
          <a:p>
            <a:pPr marL="285750" lvl="1" indent="-171450">
              <a:buFont typeface="Arial" panose="020B0604020202020204" pitchFamily="34" charset="0"/>
              <a:buChar char="•"/>
            </a:pPr>
            <a:r>
              <a:rPr lang="en-US" dirty="0"/>
              <a:t>Documentation received should come from the owner(s) who were determined eligible and relied upon for the firm’s disadvantaged status as of October 3, 2025. </a:t>
            </a:r>
          </a:p>
          <a:p>
            <a:pPr marL="285750" lvl="1" indent="-171450">
              <a:buFont typeface="Arial" panose="020B0604020202020204" pitchFamily="34" charset="0"/>
              <a:buChar char="•"/>
            </a:pPr>
            <a:r>
              <a:rPr lang="en-US" dirty="0"/>
              <a:t>For more information visit the </a:t>
            </a:r>
            <a:r>
              <a:rPr lang="en-US" dirty="0">
                <a:hlinkClick r:id="rId3"/>
              </a:rPr>
              <a:t>TxDOT IFR page</a:t>
            </a:r>
            <a:r>
              <a:rPr lang="en-US" dirty="0"/>
              <a:t>. </a:t>
            </a:r>
          </a:p>
        </p:txBody>
      </p:sp>
    </p:spTree>
    <p:extLst>
      <p:ext uri="{BB962C8B-B14F-4D97-AF65-F5344CB8AC3E}">
        <p14:creationId xmlns:p14="http://schemas.microsoft.com/office/powerpoint/2010/main" val="2860558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A6181-5473-D821-461D-4201F18A57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7B5CD-A793-F83D-495C-7C95C60BFBAE}"/>
              </a:ext>
            </a:extLst>
          </p:cNvPr>
          <p:cNvSpPr>
            <a:spLocks noGrp="1"/>
          </p:cNvSpPr>
          <p:nvPr>
            <p:ph type="title"/>
          </p:nvPr>
        </p:nvSpPr>
        <p:spPr>
          <a:xfrm>
            <a:off x="349993" y="823966"/>
            <a:ext cx="8229600" cy="294885"/>
          </a:xfrm>
        </p:spPr>
        <p:txBody>
          <a:bodyPr>
            <a:noAutofit/>
          </a:bodyPr>
          <a:lstStyle/>
          <a:p>
            <a:r>
              <a:rPr lang="en-US" dirty="0"/>
              <a:t>DBE Impact During Reevaluation Transition Period</a:t>
            </a:r>
          </a:p>
        </p:txBody>
      </p:sp>
      <p:sp>
        <p:nvSpPr>
          <p:cNvPr id="3" name="Content Placeholder 2">
            <a:extLst>
              <a:ext uri="{FF2B5EF4-FFF2-40B4-BE49-F238E27FC236}">
                <a16:creationId xmlns:a16="http://schemas.microsoft.com/office/drawing/2014/main" id="{EFDD3FB6-728F-894D-6023-FCD7BD4D300E}"/>
              </a:ext>
            </a:extLst>
          </p:cNvPr>
          <p:cNvSpPr>
            <a:spLocks noGrp="1"/>
          </p:cNvSpPr>
          <p:nvPr>
            <p:ph idx="1"/>
          </p:nvPr>
        </p:nvSpPr>
        <p:spPr>
          <a:xfrm>
            <a:off x="427245" y="1285582"/>
            <a:ext cx="8075097" cy="3190063"/>
          </a:xfrm>
        </p:spPr>
        <p:txBody>
          <a:bodyPr anchor="t">
            <a:noAutofit/>
          </a:bodyPr>
          <a:lstStyle/>
          <a:p>
            <a:pPr>
              <a:spcAft>
                <a:spcPts val="0"/>
              </a:spcAft>
            </a:pPr>
            <a:r>
              <a:rPr lang="en-US" dirty="0"/>
              <a:t>Suspended processing of new DBE/ACDBE applications.</a:t>
            </a:r>
          </a:p>
          <a:p>
            <a:pPr>
              <a:spcAft>
                <a:spcPts val="0"/>
              </a:spcAft>
            </a:pPr>
            <a:r>
              <a:rPr lang="en-US" dirty="0"/>
              <a:t>Suspended processing of annual Declaration of Eligibility (DOE).</a:t>
            </a:r>
          </a:p>
          <a:p>
            <a:pPr>
              <a:spcAft>
                <a:spcPts val="0"/>
              </a:spcAft>
            </a:pPr>
            <a:r>
              <a:rPr lang="en-US" dirty="0"/>
              <a:t>Removed Interstate Certified firms.</a:t>
            </a:r>
          </a:p>
          <a:p>
            <a:pPr>
              <a:spcAft>
                <a:spcPts val="0"/>
              </a:spcAft>
            </a:pPr>
            <a:r>
              <a:rPr lang="en-US" dirty="0"/>
              <a:t>Removed DBE/ACDBE goals on federally assisted procurements:</a:t>
            </a:r>
          </a:p>
          <a:p>
            <a:pPr lvl="1">
              <a:spcAft>
                <a:spcPts val="0"/>
              </a:spcAft>
            </a:pPr>
            <a:r>
              <a:rPr lang="en-US" dirty="0"/>
              <a:t>Transit, Highway/Tollway, Airport, and Local, Regional and State (Cities, Counties, MPO)</a:t>
            </a:r>
          </a:p>
          <a:p>
            <a:pPr>
              <a:spcAft>
                <a:spcPts val="0"/>
              </a:spcAft>
            </a:pPr>
            <a:r>
              <a:rPr lang="en-US" dirty="0"/>
              <a:t>No enforcement of DBE/ACDBE goal commitments.</a:t>
            </a:r>
          </a:p>
          <a:p>
            <a:pPr marL="0" indent="0">
              <a:spcAft>
                <a:spcPts val="0"/>
              </a:spcAft>
              <a:buNone/>
            </a:pPr>
            <a:r>
              <a:rPr lang="en-US" b="1" u="sng" dirty="0"/>
              <a:t>NOTE:</a:t>
            </a:r>
            <a:r>
              <a:rPr lang="en-US" b="1" dirty="0"/>
              <a:t> </a:t>
            </a:r>
            <a:r>
              <a:rPr lang="en-US" dirty="0"/>
              <a:t>All other contract laws must be enforced including non-discrimination, prompt payment and enforceable executed contract agreements</a:t>
            </a:r>
          </a:p>
          <a:p>
            <a:pPr marL="0" indent="0">
              <a:lnSpc>
                <a:spcPct val="100000"/>
              </a:lnSpc>
              <a:spcAft>
                <a:spcPts val="0"/>
              </a:spcAft>
              <a:buNone/>
            </a:pPr>
            <a:endParaRPr lang="en-US" dirty="0"/>
          </a:p>
          <a:p>
            <a:pPr marL="0" indent="0">
              <a:spcAft>
                <a:spcPts val="0"/>
              </a:spcAft>
              <a:buNone/>
            </a:pPr>
            <a:endParaRPr lang="en-US" dirty="0"/>
          </a:p>
        </p:txBody>
      </p:sp>
    </p:spTree>
    <p:extLst>
      <p:ext uri="{BB962C8B-B14F-4D97-AF65-F5344CB8AC3E}">
        <p14:creationId xmlns:p14="http://schemas.microsoft.com/office/powerpoint/2010/main" val="31815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30A6B-BEE9-41D0-F0BA-11EF52FF7C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E1F993-9FC2-E3D4-2253-63C1178A0EE6}"/>
              </a:ext>
            </a:extLst>
          </p:cNvPr>
          <p:cNvSpPr>
            <a:spLocks noGrp="1"/>
          </p:cNvSpPr>
          <p:nvPr>
            <p:ph type="title"/>
          </p:nvPr>
        </p:nvSpPr>
        <p:spPr/>
        <p:txBody>
          <a:bodyPr>
            <a:noAutofit/>
          </a:bodyPr>
          <a:lstStyle/>
          <a:p>
            <a:r>
              <a:rPr lang="en-US" dirty="0"/>
              <a:t>Reevaluation Options</a:t>
            </a:r>
          </a:p>
        </p:txBody>
      </p:sp>
      <p:pic>
        <p:nvPicPr>
          <p:cNvPr id="7" name="Picture 6" descr="SmartArt graphic depicting that Texas DBE/ACDBEs have two options. Either reevaluation or voluntary withdrawal. It also shows that Interstate Certified DBE/ACDBEs do not have any options. ">
            <a:extLst>
              <a:ext uri="{FF2B5EF4-FFF2-40B4-BE49-F238E27FC236}">
                <a16:creationId xmlns:a16="http://schemas.microsoft.com/office/drawing/2014/main" id="{8BD2CF0D-E399-0EA8-376A-0E97CCECEA8E}"/>
              </a:ext>
            </a:extLst>
          </p:cNvPr>
          <p:cNvPicPr>
            <a:picLocks noChangeAspect="1"/>
          </p:cNvPicPr>
          <p:nvPr/>
        </p:nvPicPr>
        <p:blipFill>
          <a:blip r:embed="rId2"/>
          <a:stretch>
            <a:fillRect/>
          </a:stretch>
        </p:blipFill>
        <p:spPr>
          <a:xfrm>
            <a:off x="1544263" y="1269689"/>
            <a:ext cx="6282301" cy="3321217"/>
          </a:xfrm>
          <a:prstGeom prst="rect">
            <a:avLst/>
          </a:prstGeom>
        </p:spPr>
      </p:pic>
      <p:sp>
        <p:nvSpPr>
          <p:cNvPr id="3" name="TextBox 2">
            <a:extLst>
              <a:ext uri="{FF2B5EF4-FFF2-40B4-BE49-F238E27FC236}">
                <a16:creationId xmlns:a16="http://schemas.microsoft.com/office/drawing/2014/main" id="{54F4FDB6-9B47-EC15-62F4-F4E4A7152C4A}"/>
              </a:ext>
            </a:extLst>
          </p:cNvPr>
          <p:cNvSpPr txBox="1"/>
          <p:nvPr/>
        </p:nvSpPr>
        <p:spPr>
          <a:xfrm>
            <a:off x="3303180" y="4489769"/>
            <a:ext cx="2764466" cy="523220"/>
          </a:xfrm>
          <a:prstGeom prst="rect">
            <a:avLst/>
          </a:prstGeom>
          <a:noFill/>
        </p:spPr>
        <p:txBody>
          <a:bodyPr wrap="square" rtlCol="0">
            <a:spAutoFit/>
          </a:bodyPr>
          <a:lstStyle/>
          <a:p>
            <a:r>
              <a:rPr lang="en-US" sz="1400" dirty="0"/>
              <a:t>Figure 1 - Personal Net Worth Statement Form</a:t>
            </a:r>
          </a:p>
        </p:txBody>
      </p:sp>
    </p:spTree>
    <p:extLst>
      <p:ext uri="{BB962C8B-B14F-4D97-AF65-F5344CB8AC3E}">
        <p14:creationId xmlns:p14="http://schemas.microsoft.com/office/powerpoint/2010/main" val="7525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F8886-46F0-BBF7-F8BA-4673630EF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541D40-AE66-85BB-EA56-C970735F1F97}"/>
              </a:ext>
            </a:extLst>
          </p:cNvPr>
          <p:cNvSpPr>
            <a:spLocks noGrp="1"/>
          </p:cNvSpPr>
          <p:nvPr>
            <p:ph type="title"/>
          </p:nvPr>
        </p:nvSpPr>
        <p:spPr/>
        <p:txBody>
          <a:bodyPr>
            <a:noAutofit/>
          </a:bodyPr>
          <a:lstStyle/>
          <a:p>
            <a:r>
              <a:rPr lang="en-US" dirty="0"/>
              <a:t>Reevaluation Options for Interstate Certified Firms</a:t>
            </a:r>
          </a:p>
        </p:txBody>
      </p:sp>
      <p:sp>
        <p:nvSpPr>
          <p:cNvPr id="3" name="Content Placeholder 2">
            <a:extLst>
              <a:ext uri="{FF2B5EF4-FFF2-40B4-BE49-F238E27FC236}">
                <a16:creationId xmlns:a16="http://schemas.microsoft.com/office/drawing/2014/main" id="{478F188A-83DE-E006-31CE-A0B1923E214F}"/>
              </a:ext>
            </a:extLst>
          </p:cNvPr>
          <p:cNvSpPr>
            <a:spLocks noGrp="1"/>
          </p:cNvSpPr>
          <p:nvPr>
            <p:ph idx="1"/>
          </p:nvPr>
        </p:nvSpPr>
        <p:spPr>
          <a:xfrm>
            <a:off x="457200" y="1328965"/>
            <a:ext cx="7898524" cy="3190063"/>
          </a:xfrm>
        </p:spPr>
        <p:txBody>
          <a:bodyPr anchor="t">
            <a:noAutofit/>
          </a:bodyPr>
          <a:lstStyle/>
          <a:p>
            <a:r>
              <a:rPr lang="en-US" dirty="0"/>
              <a:t>1,929 Interstate Certified firms (as of October 3, 2025)</a:t>
            </a:r>
          </a:p>
          <a:p>
            <a:r>
              <a:rPr lang="en-US" dirty="0"/>
              <a:t>All DBEs/ACDBEs certified in Texas through the interstate certification process will be delisted.  </a:t>
            </a:r>
          </a:p>
          <a:p>
            <a:r>
              <a:rPr lang="en-US" dirty="0"/>
              <a:t>Firms may reapply for interstate certification in Texas following successful reevaluation by their jurisdictions of original certification (JOC).  </a:t>
            </a:r>
          </a:p>
          <a:p>
            <a:r>
              <a:rPr lang="en-US" dirty="0"/>
              <a:t>Texas will acknowledge and resume processing interstate certifications upon completion of its reevaluation of Texas-based firms. </a:t>
            </a:r>
          </a:p>
        </p:txBody>
      </p:sp>
    </p:spTree>
    <p:extLst>
      <p:ext uri="{BB962C8B-B14F-4D97-AF65-F5344CB8AC3E}">
        <p14:creationId xmlns:p14="http://schemas.microsoft.com/office/powerpoint/2010/main" val="254140964"/>
      </p:ext>
    </p:extLst>
  </p:cSld>
  <p:clrMapOvr>
    <a:masterClrMapping/>
  </p:clrMapOvr>
</p:sld>
</file>

<file path=ppt/theme/theme1.xml><?xml version="1.0" encoding="utf-8"?>
<a:theme xmlns:a="http://schemas.openxmlformats.org/drawingml/2006/main" name="Office Theme">
  <a:themeElements>
    <a:clrScheme name="TxDOT Template Color Scheme">
      <a:dk1>
        <a:srgbClr val="000000"/>
      </a:dk1>
      <a:lt1>
        <a:srgbClr val="FFFFFF"/>
      </a:lt1>
      <a:dk2>
        <a:srgbClr val="000000"/>
      </a:dk2>
      <a:lt2>
        <a:srgbClr val="EBEBEB"/>
      </a:lt2>
      <a:accent1>
        <a:srgbClr val="0056A9"/>
      </a:accent1>
      <a:accent2>
        <a:srgbClr val="D90D0D"/>
      </a:accent2>
      <a:accent3>
        <a:srgbClr val="196533"/>
      </a:accent3>
      <a:accent4>
        <a:srgbClr val="5F0F40"/>
      </a:accent4>
      <a:accent5>
        <a:srgbClr val="002E69"/>
      </a:accent5>
      <a:accent6>
        <a:srgbClr val="333F48"/>
      </a:accent6>
      <a:hlink>
        <a:srgbClr val="0056A9"/>
      </a:hlink>
      <a:folHlink>
        <a:srgbClr val="5F0F40"/>
      </a:folHlink>
    </a:clrScheme>
    <a:fontScheme name="TxDOT Template fonts">
      <a:majorFont>
        <a:latin typeface="Verdana Bold"/>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6A5EE22-6D52-45A0-8DF9-870822FD90ED}" vid="{DDD1A6F9-EBD1-4E6C-83F6-9504CAA05E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txdot-presentation-template (1)</Template>
  <TotalTime>542</TotalTime>
  <Words>2300</Words>
  <Application>Microsoft Office PowerPoint</Application>
  <PresentationFormat>Custom</PresentationFormat>
  <Paragraphs>255</Paragraphs>
  <Slides>32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Verdana</vt:lpstr>
      <vt:lpstr>Aptos</vt:lpstr>
      <vt:lpstr>Wingdings</vt:lpstr>
      <vt:lpstr>Calibri</vt:lpstr>
      <vt:lpstr>Arial</vt:lpstr>
      <vt:lpstr>Office Theme</vt:lpstr>
      <vt:lpstr>Disadvantaged Business Enterprise (DBE)  and Airport Concession DBE (ACDBE)  Reevaluation Process</vt:lpstr>
      <vt:lpstr>History of the DBE Program</vt:lpstr>
      <vt:lpstr>History of the DBE Program (cont.)</vt:lpstr>
      <vt:lpstr>Texas Unified Certification Program (TUCP) Agencies </vt:lpstr>
      <vt:lpstr>USDOT Interim Final Rule (IFR)</vt:lpstr>
      <vt:lpstr>Requirements of the USDOT IFR</vt:lpstr>
      <vt:lpstr>DBE Impact During Reevaluation Transition Period</vt:lpstr>
      <vt:lpstr>Reevaluation Options</vt:lpstr>
      <vt:lpstr>Reevaluation Options for Interstate Certified Firms</vt:lpstr>
      <vt:lpstr>Status of DBE/ACDBE Firms for Reevaluation</vt:lpstr>
      <vt:lpstr>Instructions for Voluntary Withdrawal</vt:lpstr>
      <vt:lpstr>DBE/ACDBE Reevaluation Process</vt:lpstr>
      <vt:lpstr>Post-Submission Process</vt:lpstr>
      <vt:lpstr>Personal Net Worth Statement Form Overview</vt:lpstr>
      <vt:lpstr>Personal Net Worth Statement Form Overview (cont.)</vt:lpstr>
      <vt:lpstr>Reporting Assets for the PNW Statement Form</vt:lpstr>
      <vt:lpstr>Reporting Liabilities for the PNW Statement Form</vt:lpstr>
      <vt:lpstr>Other Information for the PNW Statement Form</vt:lpstr>
      <vt:lpstr>Instructions for Constructing a Personal Narrative </vt:lpstr>
      <vt:lpstr>Things to Remember for Personal Narrative </vt:lpstr>
      <vt:lpstr>Referencing Social Disadvantage</vt:lpstr>
      <vt:lpstr>Referencing Education </vt:lpstr>
      <vt:lpstr>Referencing Employment &amp; Business History</vt:lpstr>
      <vt:lpstr>Referencing Other Experiences &amp; Circumstances</vt:lpstr>
      <vt:lpstr>Referencing Economic Disadvantage</vt:lpstr>
      <vt:lpstr>Personal Narrative Form</vt:lpstr>
      <vt:lpstr>Other Documentation for Reevaluation Process</vt:lpstr>
      <vt:lpstr>TUCP Review Steps</vt:lpstr>
      <vt:lpstr>Reevaluation Process Outcomes</vt:lpstr>
      <vt:lpstr>What do you do now?</vt:lpstr>
      <vt:lpstr>Reevaluation Process Timeline</vt:lpstr>
      <vt:lpstr>Have questions? Reach out!</vt:lpstr>
    </vt:vector>
  </TitlesOfParts>
  <Company>Texas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DBE/ACDBE Reevaluation Webinar Presentation</dc:title>
  <dc:subject>Presentation from the DBE/ACDBE Reevaluation Webinars that occured on April 6 and 9, 2026.</dc:subject>
  <dc:creator>TxDOT</dc:creator>
  <cp:lastModifiedBy>Lauryn Ott</cp:lastModifiedBy>
  <cp:revision>12</cp:revision>
  <dcterms:created xsi:type="dcterms:W3CDTF">2026-04-09T18:29:47Z</dcterms:created>
  <dcterms:modified xsi:type="dcterms:W3CDTF">2026-04-17T17:48:13Z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Publication Date">
    <vt:lpwstr>2026-02-17</vt:lpwstr>
  </property>
</Properties>
</file>