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omments/modernComment_5C2_CFA5665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1"/>
    <p:sldMasterId id="2147483698" r:id="rId2"/>
  </p:sldMasterIdLst>
  <p:notesMasterIdLst>
    <p:notesMasterId r:id="rId45"/>
  </p:notesMasterIdLst>
  <p:sldIdLst>
    <p:sldId id="290" r:id="rId3"/>
    <p:sldId id="292" r:id="rId4"/>
    <p:sldId id="269" r:id="rId5"/>
    <p:sldId id="291" r:id="rId6"/>
    <p:sldId id="294" r:id="rId7"/>
    <p:sldId id="612" r:id="rId8"/>
    <p:sldId id="420" r:id="rId9"/>
    <p:sldId id="421" r:id="rId10"/>
    <p:sldId id="293" r:id="rId11"/>
    <p:sldId id="614" r:id="rId12"/>
    <p:sldId id="1447" r:id="rId13"/>
    <p:sldId id="1449" r:id="rId14"/>
    <p:sldId id="1450" r:id="rId15"/>
    <p:sldId id="1473" r:id="rId16"/>
    <p:sldId id="1474" r:id="rId17"/>
    <p:sldId id="1490" r:id="rId18"/>
    <p:sldId id="1465" r:id="rId19"/>
    <p:sldId id="1453" r:id="rId20"/>
    <p:sldId id="1492" r:id="rId21"/>
    <p:sldId id="1497" r:id="rId22"/>
    <p:sldId id="1493" r:id="rId23"/>
    <p:sldId id="1494" r:id="rId24"/>
    <p:sldId id="1495" r:id="rId25"/>
    <p:sldId id="1496" r:id="rId26"/>
    <p:sldId id="1466" r:id="rId27"/>
    <p:sldId id="1467" r:id="rId28"/>
    <p:sldId id="1468" r:id="rId29"/>
    <p:sldId id="1448" r:id="rId30"/>
    <p:sldId id="1462" r:id="rId31"/>
    <p:sldId id="1470" r:id="rId32"/>
    <p:sldId id="1451" r:id="rId33"/>
    <p:sldId id="1454" r:id="rId34"/>
    <p:sldId id="1458" r:id="rId35"/>
    <p:sldId id="1461" r:id="rId36"/>
    <p:sldId id="1459" r:id="rId37"/>
    <p:sldId id="1464" r:id="rId38"/>
    <p:sldId id="1460" r:id="rId39"/>
    <p:sldId id="1472" r:id="rId40"/>
    <p:sldId id="1491" r:id="rId41"/>
    <p:sldId id="1471" r:id="rId42"/>
    <p:sldId id="613" r:id="rId43"/>
    <p:sldId id="625" r:id="rId44"/>
  </p:sldIdLst>
  <p:sldSz cx="9144000" cy="5148263"/>
  <p:notesSz cx="9144000" cy="6858000"/>
  <p:embeddedFontLst>
    <p:embeddedFont>
      <p:font typeface="Aptos Narrow" panose="020B0004020202020204" pitchFamily="34" charset="0"/>
      <p:regular r:id="rId46"/>
      <p:bold r:id="rId47"/>
      <p:italic r:id="rId48"/>
      <p:boldItalic r:id="rId49"/>
    </p:embeddedFont>
    <p:embeddedFont>
      <p:font typeface="Barlow Condensed Medium" panose="00000606000000000000" pitchFamily="2" charset="0"/>
      <p:regular r:id="rId50"/>
      <p:italic r:id="rId51"/>
    </p:embeddedFont>
    <p:embeddedFont>
      <p:font typeface="Franklin Gothic Book" panose="020B0503020102020204" pitchFamily="34" charset="0"/>
      <p:regular r:id="rId52"/>
      <p:italic r:id="rId53"/>
    </p:embeddedFont>
    <p:embeddedFont>
      <p:font typeface="Franklin Gothic Demi" panose="020B0703020102020204" pitchFamily="34" charset="0"/>
      <p:regular r:id="rId54"/>
      <p:italic r:id="rId55"/>
    </p:embeddedFont>
    <p:embeddedFont>
      <p:font typeface="Franklin Gothic Medium Cond" panose="020B0606030402020204" pitchFamily="34" charset="0"/>
      <p:regular r:id="rId56"/>
    </p:embeddedFont>
    <p:embeddedFont>
      <p:font typeface="Verdana" panose="020B0604030504040204" pitchFamily="34" charset="0"/>
      <p:regular r:id="rId57"/>
      <p:bold r:id="rId58"/>
      <p:italic r:id="rId59"/>
      <p:boldItalic r:id="rId60"/>
    </p:embeddedFont>
    <p:embeddedFont>
      <p:font typeface="Verdana Bold" panose="020B0804030504040204" charset="0"/>
      <p:bold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A09BE-9820-0B63-0433-A828ECAB1082}" name="Eduardo Acosta Jr" initials="EAJ" userId="S::Eduardo.Acosta@txdot.gov::fe56deac-72f7-409a-8e25-317d0d8005a0" providerId="AD"/>
  <p188:author id="{7AADDBED-7984-BE29-8767-360EA72514DB}" name="Jennifer Keller" initials="JK" userId="S::Jennifer.Keller@txdot.gov::7ffe634e-ee03-4aad-b50b-d0bfbab084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3"/>
    <a:srgbClr val="1C4770"/>
    <a:srgbClr val="DADEE5"/>
    <a:srgbClr val="333F48"/>
    <a:srgbClr val="0056A9"/>
    <a:srgbClr val="5F0F40"/>
    <a:srgbClr val="D90D0D"/>
    <a:srgbClr val="EBEBEB"/>
    <a:srgbClr val="002E69"/>
    <a:srgbClr val="196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83" autoAdjust="0"/>
  </p:normalViewPr>
  <p:slideViewPr>
    <p:cSldViewPr snapToGrid="0">
      <p:cViewPr varScale="1">
        <p:scale>
          <a:sx n="135" d="100"/>
          <a:sy n="135" d="100"/>
        </p:scale>
        <p:origin x="762" y="12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s>
</file>

<file path=ppt/_rels/viewProps.xml.rels><?xml version="1.0" encoding="UTF-8" standalone="yes"?>
<Relationships xmlns="http://schemas.openxmlformats.org/package/2006/relationships"><Relationship Id="rId8" Type="http://schemas.openxmlformats.org/officeDocument/2006/relationships/slide" Target="slides/slide39.xml"/><Relationship Id="rId3" Type="http://schemas.openxmlformats.org/officeDocument/2006/relationships/slide" Target="slides/slide9.xml"/><Relationship Id="rId7" Type="http://schemas.openxmlformats.org/officeDocument/2006/relationships/slide" Target="slides/slide3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28.xml"/><Relationship Id="rId5" Type="http://schemas.openxmlformats.org/officeDocument/2006/relationships/slide" Target="slides/slide11.xml"/><Relationship Id="rId10" Type="http://schemas.openxmlformats.org/officeDocument/2006/relationships/slide" Target="slides/slide41.xml"/><Relationship Id="rId4" Type="http://schemas.openxmlformats.org/officeDocument/2006/relationships/slide" Target="slides/slide10.xml"/><Relationship Id="rId9" Type="http://schemas.openxmlformats.org/officeDocument/2006/relationships/slide" Target="slides/slide40.xml"/></Relationships>
</file>

<file path=ppt/comments/modernComment_5C2_CFA56654.xml><?xml version="1.0" encoding="utf-8"?>
<p188:cmLst xmlns:a="http://schemas.openxmlformats.org/drawingml/2006/main" xmlns:r="http://schemas.openxmlformats.org/officeDocument/2006/relationships" xmlns:p188="http://schemas.microsoft.com/office/powerpoint/2018/8/main">
  <p188:cm id="{FC505953-B9C4-4A32-BBD8-C88418C016A5}" authorId="{AE9A09BE-9820-0B63-0433-A828ECAB1082}" created="2024-08-27T20:22:55.320">
    <ac:txMkLst xmlns:ac="http://schemas.microsoft.com/office/drawing/2013/main/command">
      <pc:docMk xmlns:pc="http://schemas.microsoft.com/office/powerpoint/2013/main/command"/>
      <pc:sldMk xmlns:pc="http://schemas.microsoft.com/office/powerpoint/2013/main/command" cId="3483723348" sldId="1474"/>
      <ac:spMk id="3" creationId="{AA663BF5-D826-A668-D2EC-D973ED2AD049}"/>
      <ac:txMk cp="37" len="10">
        <ac:context len="267" hash="15979455"/>
      </ac:txMk>
    </ac:txMkLst>
    <p188:pos x="3035300" y="543891"/>
    <p188:txBody>
      <a:bodyPr/>
      <a:lstStyle/>
      <a:p>
        <a:r>
          <a:rPr lang="en-US"/>
          <a:t>Bridge Bearings is 434 not 435.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BF53D49-0DDC-344E-AB77-B58226DB14FC}" type="datetimeFigureOut">
              <a:rPr lang="en-US" smtClean="0"/>
              <a:t>10/28/2025</a:t>
            </a:fld>
            <a:endParaRPr lang="en-US"/>
          </a:p>
        </p:txBody>
      </p:sp>
      <p:sp>
        <p:nvSpPr>
          <p:cNvPr id="4" name="Slide Image Placeholder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1C783B-4AC7-F543-9503-53DDD025DBBC}" type="slidenum">
              <a:rPr lang="en-US" smtClean="0"/>
              <a:t>‹#›</a:t>
            </a:fld>
            <a:endParaRPr lang="en-US"/>
          </a:p>
        </p:txBody>
      </p:sp>
    </p:spTree>
    <p:extLst>
      <p:ext uri="{BB962C8B-B14F-4D97-AF65-F5344CB8AC3E}">
        <p14:creationId xmlns:p14="http://schemas.microsoft.com/office/powerpoint/2010/main" val="1721958823"/>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a:p>
        </p:txBody>
      </p:sp>
    </p:spTree>
    <p:extLst>
      <p:ext uri="{BB962C8B-B14F-4D97-AF65-F5344CB8AC3E}">
        <p14:creationId xmlns:p14="http://schemas.microsoft.com/office/powerpoint/2010/main" val="342031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41898-D043-4569-A9A6-59B778BEC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35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42</a:t>
            </a:fld>
            <a:endParaRPr lang="en-US"/>
          </a:p>
        </p:txBody>
      </p:sp>
    </p:spTree>
    <p:extLst>
      <p:ext uri="{BB962C8B-B14F-4D97-AF65-F5344CB8AC3E}">
        <p14:creationId xmlns:p14="http://schemas.microsoft.com/office/powerpoint/2010/main" val="2551695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2.xml"/><Relationship Id="rId7" Type="http://schemas.openxmlformats.org/officeDocument/2006/relationships/image" Target="../media/image6.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g"/><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jpg"/><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Imag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2" name="Title 1"/>
          <p:cNvSpPr>
            <a:spLocks noGrp="1"/>
          </p:cNvSpPr>
          <p:nvPr>
            <p:ph type="ctrTitle"/>
          </p:nvPr>
        </p:nvSpPr>
        <p:spPr>
          <a:xfrm>
            <a:off x="457200" y="4039737"/>
            <a:ext cx="6665976" cy="475701"/>
          </a:xfrm>
          <a:prstGeom prst="rect">
            <a:avLst/>
          </a:prstGeom>
        </p:spPr>
        <p:txBody>
          <a:bodyPr wrap="none" lIns="0" tIns="0" rIns="0" bIns="0" anchor="b">
            <a:noAutofit/>
          </a:bodyPr>
          <a:lstStyle>
            <a:lvl1pPr algn="l">
              <a:lnSpc>
                <a:spcPct val="100000"/>
              </a:lnSpc>
              <a:defRPr sz="2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537122"/>
            <a:ext cx="6665976" cy="228600"/>
          </a:xfrm>
          <a:prstGeom prst="rect">
            <a:avLst/>
          </a:prstGeom>
        </p:spPr>
        <p:txBody>
          <a:bodyPr wrap="none" lIns="0" tIns="0" rIns="0" bIns="0">
            <a:no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11387ACB-94C1-7B4A-B2CF-72E6FB9CDF26}" type="datetime4">
              <a:rPr lang="en-US" sz="1000" smtClean="0">
                <a:solidFill>
                  <a:schemeClr val="bg1"/>
                </a:solidFill>
                <a:latin typeface="+mn-lt"/>
                <a:ea typeface="Verdana" panose="020B0604030504040204" pitchFamily="34" charset="0"/>
                <a:cs typeface="Verdana" panose="020B0604030504040204" pitchFamily="34" charset="0"/>
              </a:rPr>
              <a:t>October 28, 2025</a:t>
            </a:fld>
            <a:endParaRPr lang="en-US" sz="1000" dirty="0">
              <a:solidFill>
                <a:srgbClr val="BCE7FD"/>
              </a:solidFill>
              <a:latin typeface="+mn-lt"/>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9297D681-6979-610D-1988-DD7437905422}"/>
              </a:ext>
            </a:extLst>
          </p:cNvPr>
          <p:cNvSpPr>
            <a:spLocks noGrp="1"/>
          </p:cNvSpPr>
          <p:nvPr>
            <p:ph type="pic" sz="quarter" idx="10"/>
          </p:nvPr>
        </p:nvSpPr>
        <p:spPr>
          <a:xfrm>
            <a:off x="-9525" y="-9144"/>
            <a:ext cx="9163050" cy="3712464"/>
          </a:xfrm>
        </p:spPr>
        <p:txBody>
          <a:bodyPr/>
          <a:lstStyle/>
          <a:p>
            <a:r>
              <a:rPr lang="en-US"/>
              <a:t>Click icon to add picture</a:t>
            </a:r>
          </a:p>
        </p:txBody>
      </p:sp>
    </p:spTree>
    <p:extLst>
      <p:ext uri="{BB962C8B-B14F-4D97-AF65-F5344CB8AC3E}">
        <p14:creationId xmlns:p14="http://schemas.microsoft.com/office/powerpoint/2010/main" val="58954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1"/>
          <a:ext cx="158750" cy="119173"/>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512065" y="3163760"/>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12099"/>
          <a:stretch/>
        </p:blipFill>
        <p:spPr>
          <a:xfrm>
            <a:off x="4981415" y="532298"/>
            <a:ext cx="4087522" cy="3859522"/>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2065" y="2163746"/>
            <a:ext cx="2314257" cy="782106"/>
          </a:xfrm>
          <a:prstGeom prst="rect">
            <a:avLst/>
          </a:prstGeom>
        </p:spPr>
      </p:pic>
      <p:sp>
        <p:nvSpPr>
          <p:cNvPr id="12" name="Subtitle 2">
            <a:extLst>
              <a:ext uri="{FF2B5EF4-FFF2-40B4-BE49-F238E27FC236}">
                <a16:creationId xmlns:a16="http://schemas.microsoft.com/office/drawing/2014/main" id="{514B2B9B-2570-264C-BAED-5407D10DB918}"/>
              </a:ext>
            </a:extLst>
          </p:cNvPr>
          <p:cNvSpPr>
            <a:spLocks noGrp="1"/>
          </p:cNvSpPr>
          <p:nvPr>
            <p:ph type="subTitle" idx="1" hasCustomPrompt="1"/>
            <p:custDataLst>
              <p:tags r:id="rId2"/>
            </p:custDataLst>
          </p:nvPr>
        </p:nvSpPr>
        <p:spPr>
          <a:xfrm>
            <a:off x="512064" y="3958898"/>
            <a:ext cx="4114800" cy="433526"/>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9" name="Picture 18">
            <a:extLst>
              <a:ext uri="{FF2B5EF4-FFF2-40B4-BE49-F238E27FC236}">
                <a16:creationId xmlns:a16="http://schemas.microsoft.com/office/drawing/2014/main" id="{A6A43225-99DB-9A40-902B-EE9A13FF86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9551"/>
            <a:ext cx="9144000" cy="439133"/>
          </a:xfrm>
          <a:prstGeom prst="rect">
            <a:avLst/>
          </a:prstGeom>
        </p:spPr>
      </p:pic>
      <p:pic>
        <p:nvPicPr>
          <p:cNvPr id="10" name="Picture 9">
            <a:extLst>
              <a:ext uri="{FF2B5EF4-FFF2-40B4-BE49-F238E27FC236}">
                <a16:creationId xmlns:a16="http://schemas.microsoft.com/office/drawing/2014/main" id="{CF4AE025-9B04-274C-8DF9-1E9000B6E18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5" y="4759377"/>
            <a:ext cx="2820447" cy="320919"/>
          </a:xfrm>
          <a:prstGeom prst="rect">
            <a:avLst/>
          </a:prstGeom>
        </p:spPr>
      </p:pic>
    </p:spTree>
    <p:extLst>
      <p:ext uri="{BB962C8B-B14F-4D97-AF65-F5344CB8AC3E}">
        <p14:creationId xmlns:p14="http://schemas.microsoft.com/office/powerpoint/2010/main" val="11291636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 and Longer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F14AA4-436D-6C64-B544-ADC317BC64F4}"/>
              </a:ext>
            </a:extLst>
          </p:cNvPr>
          <p:cNvSpPr>
            <a:spLocks/>
          </p:cNvSpPr>
          <p:nvPr userDrawn="1"/>
        </p:nvSpPr>
        <p:spPr>
          <a:xfrm>
            <a:off x="-9145" y="3719938"/>
            <a:ext cx="9162288" cy="1436049"/>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sz="1200" dirty="0" err="1">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7ECAF199-AE96-F9A3-21D5-1A4B51244BDC}"/>
              </a:ext>
            </a:extLst>
          </p:cNvPr>
          <p:cNvCxnSpPr>
            <a:cxnSpLocks/>
          </p:cNvCxnSpPr>
          <p:nvPr userDrawn="1"/>
        </p:nvCxnSpPr>
        <p:spPr>
          <a:xfrm>
            <a:off x="-9144" y="371993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57200" y="4014216"/>
            <a:ext cx="6665976" cy="841248"/>
          </a:xfrm>
          <a:prstGeom prst="rect">
            <a:avLst/>
          </a:prstGeom>
        </p:spPr>
        <p:txBody>
          <a:bodyPr wrap="square" lIns="0" tIns="0" rIns="0" bIns="0" anchor="ctr" anchorCtr="0">
            <a:noAutofit/>
          </a:bodyPr>
          <a:lstStyle>
            <a:lvl1pPr algn="l">
              <a:defRPr sz="24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4BA7821B-A887-DC06-2115-588BAB4C78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5842" y="3977239"/>
            <a:ext cx="968319" cy="625984"/>
          </a:xfrm>
          <a:prstGeom prst="rect">
            <a:avLst/>
          </a:prstGeom>
        </p:spPr>
      </p:pic>
      <p:sp>
        <p:nvSpPr>
          <p:cNvPr id="9" name="Subtitle 2">
            <a:extLst>
              <a:ext uri="{FF2B5EF4-FFF2-40B4-BE49-F238E27FC236}">
                <a16:creationId xmlns:a16="http://schemas.microsoft.com/office/drawing/2014/main" id="{0ADA73D4-6F66-7F18-E5F2-004660395239}"/>
              </a:ext>
            </a:extLst>
          </p:cNvPr>
          <p:cNvSpPr txBox="1">
            <a:spLocks/>
          </p:cNvSpPr>
          <p:nvPr userDrawn="1"/>
        </p:nvSpPr>
        <p:spPr>
          <a:xfrm>
            <a:off x="7250176" y="4728170"/>
            <a:ext cx="1436624" cy="170516"/>
          </a:xfrm>
          <a:prstGeom prst="rect">
            <a:avLst/>
          </a:prstGeom>
          <a:noFill/>
        </p:spPr>
        <p:txBody>
          <a:bodyPr vert="horz" wrap="none" lIns="0" tIns="0" rIns="0" bIns="0" rtlCol="0" anchor="b"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11387ACB-94C1-7B4A-B2CF-72E6FB9CDF26}" type="datetime4">
              <a:rPr lang="en-US" sz="1000" smtClean="0">
                <a:solidFill>
                  <a:schemeClr val="bg1"/>
                </a:solidFill>
                <a:latin typeface="+mn-lt"/>
                <a:ea typeface="Verdana" panose="020B0604030504040204" pitchFamily="34" charset="0"/>
                <a:cs typeface="Verdana" panose="020B0604030504040204" pitchFamily="34" charset="0"/>
              </a:rPr>
              <a:t>October 28, 2025</a:t>
            </a:fld>
            <a:endParaRPr lang="en-US" sz="1000" dirty="0">
              <a:solidFill>
                <a:srgbClr val="BCE7FD"/>
              </a:solidFill>
              <a:latin typeface="+mn-lt"/>
            </a:endParaRPr>
          </a:p>
        </p:txBody>
      </p:sp>
      <p:sp>
        <p:nvSpPr>
          <p:cNvPr id="3" name="Picture Placeholder 5">
            <a:extLst>
              <a:ext uri="{FF2B5EF4-FFF2-40B4-BE49-F238E27FC236}">
                <a16:creationId xmlns:a16="http://schemas.microsoft.com/office/drawing/2014/main" id="{7593ED4F-ECDC-36E8-7E33-54BD57010E27}"/>
              </a:ext>
            </a:extLst>
          </p:cNvPr>
          <p:cNvSpPr>
            <a:spLocks noGrp="1"/>
          </p:cNvSpPr>
          <p:nvPr>
            <p:ph type="pic" sz="quarter" idx="10"/>
          </p:nvPr>
        </p:nvSpPr>
        <p:spPr>
          <a:xfrm>
            <a:off x="-9525" y="-9144"/>
            <a:ext cx="9163050" cy="3712464"/>
          </a:xfrm>
        </p:spPr>
        <p:txBody>
          <a:bodyPr/>
          <a:lstStyle/>
          <a:p>
            <a:r>
              <a:rPr lang="en-US"/>
              <a:t>Click icon to add picture</a:t>
            </a:r>
          </a:p>
        </p:txBody>
      </p:sp>
    </p:spTree>
    <p:extLst>
      <p:ext uri="{BB962C8B-B14F-4D97-AF65-F5344CB8AC3E}">
        <p14:creationId xmlns:p14="http://schemas.microsoft.com/office/powerpoint/2010/main" val="162810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OU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B9F2E4-EBAA-496A-3A84-89E9137EF31E}"/>
              </a:ext>
            </a:extLst>
          </p:cNvPr>
          <p:cNvSpPr>
            <a:spLocks/>
          </p:cNvSpPr>
          <p:nvPr userDrawn="1"/>
        </p:nvSpPr>
        <p:spPr>
          <a:xfrm>
            <a:off x="-9145" y="-9144"/>
            <a:ext cx="9162288" cy="5166360"/>
          </a:xfrm>
          <a:prstGeom prst="rect">
            <a:avLst/>
          </a:prstGeom>
          <a:gradFill flip="none" rotWithShape="1">
            <a:gsLst>
              <a:gs pos="0">
                <a:srgbClr val="0057A8">
                  <a:lumMod val="61100"/>
                </a:srgbClr>
              </a:gs>
              <a:gs pos="100000">
                <a:srgbClr val="0057A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pic>
        <p:nvPicPr>
          <p:cNvPr id="5" name="Picture 4">
            <a:extLst>
              <a:ext uri="{FF2B5EF4-FFF2-40B4-BE49-F238E27FC236}">
                <a16:creationId xmlns:a16="http://schemas.microsoft.com/office/drawing/2014/main" id="{FD8C8299-F83F-D714-FFDE-A89D5626D3F5}"/>
              </a:ext>
            </a:extLst>
          </p:cNvPr>
          <p:cNvPicPr>
            <a:picLocks noChangeAspect="1"/>
          </p:cNvPicPr>
          <p:nvPr userDrawn="1"/>
        </p:nvPicPr>
        <p:blipFill>
          <a:blip r:embed="rId2"/>
          <a:srcRect/>
          <a:stretch/>
        </p:blipFill>
        <p:spPr>
          <a:xfrm>
            <a:off x="-9144" y="0"/>
            <a:ext cx="9162288" cy="5159347"/>
          </a:xfrm>
          <a:prstGeom prst="rect">
            <a:avLst/>
          </a:prstGeom>
        </p:spPr>
      </p:pic>
      <p:cxnSp>
        <p:nvCxnSpPr>
          <p:cNvPr id="6" name="Straight Connector 5">
            <a:extLst>
              <a:ext uri="{FF2B5EF4-FFF2-40B4-BE49-F238E27FC236}">
                <a16:creationId xmlns:a16="http://schemas.microsoft.com/office/drawing/2014/main" id="{D2C91761-A700-7455-06A4-7D583C75D31C}"/>
              </a:ext>
            </a:extLst>
          </p:cNvPr>
          <p:cNvCxnSpPr>
            <a:cxnSpLocks/>
          </p:cNvCxnSpPr>
          <p:nvPr userDrawn="1"/>
        </p:nvCxnSpPr>
        <p:spPr>
          <a:xfrm>
            <a:off x="-9145" y="14988"/>
            <a:ext cx="9162288" cy="0"/>
          </a:xfrm>
          <a:prstGeom prst="line">
            <a:avLst/>
          </a:prstGeom>
          <a:ln w="38100">
            <a:solidFill>
              <a:srgbClr val="D90D0D"/>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04EF006-A913-6084-A2A7-66E199F44F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54" y="628703"/>
            <a:ext cx="968319" cy="625984"/>
          </a:xfrm>
          <a:prstGeom prst="rect">
            <a:avLst/>
          </a:prstGeom>
        </p:spPr>
      </p:pic>
      <p:sp>
        <p:nvSpPr>
          <p:cNvPr id="12" name="Subtitle 2">
            <a:extLst>
              <a:ext uri="{FF2B5EF4-FFF2-40B4-BE49-F238E27FC236}">
                <a16:creationId xmlns:a16="http://schemas.microsoft.com/office/drawing/2014/main" id="{DD5C73F3-3B2E-2FDA-8150-8AE80181A778}"/>
              </a:ext>
            </a:extLst>
          </p:cNvPr>
          <p:cNvSpPr txBox="1">
            <a:spLocks/>
          </p:cNvSpPr>
          <p:nvPr userDrawn="1"/>
        </p:nvSpPr>
        <p:spPr>
          <a:xfrm>
            <a:off x="6565392" y="721153"/>
            <a:ext cx="1942064" cy="170516"/>
          </a:xfrm>
          <a:prstGeom prst="rect">
            <a:avLst/>
          </a:prstGeom>
          <a:noFill/>
        </p:spPr>
        <p:txBody>
          <a:bodyPr vert="horz" wrap="none" lIns="0" tIns="0" rIns="0" bIns="0" rtlCol="0" anchor="t" anchorCtr="0">
            <a:no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fld id="{E9F16988-0933-FE45-B699-E96D50AC6A70}" type="datetime4">
              <a:rPr lang="en-US" sz="1000" smtClean="0">
                <a:solidFill>
                  <a:schemeClr val="bg1"/>
                </a:solidFill>
                <a:latin typeface="Verdana" panose="020B0604030504040204" pitchFamily="34" charset="0"/>
                <a:ea typeface="Verdana" panose="020B0604030504040204" pitchFamily="34" charset="0"/>
                <a:cs typeface="Verdana" panose="020B0604030504040204" pitchFamily="34" charset="0"/>
              </a:rPr>
              <a:t>October 28, 2025</a:t>
            </a:fld>
            <a:endParaRPr lang="en-US" sz="1000" dirty="0">
              <a:solidFill>
                <a:srgbClr val="BCE7FD"/>
              </a:solidFill>
              <a:latin typeface="Barlow Condensed Medium" pitchFamily="2" charset="77"/>
            </a:endParaRPr>
          </a:p>
        </p:txBody>
      </p:sp>
      <p:sp>
        <p:nvSpPr>
          <p:cNvPr id="2" name="Title 1"/>
          <p:cNvSpPr>
            <a:spLocks noGrp="1"/>
          </p:cNvSpPr>
          <p:nvPr>
            <p:ph type="ctrTitle"/>
          </p:nvPr>
        </p:nvSpPr>
        <p:spPr>
          <a:xfrm>
            <a:off x="640080" y="1618487"/>
            <a:ext cx="7863840" cy="1716576"/>
          </a:xfrm>
          <a:prstGeom prst="rect">
            <a:avLst/>
          </a:prstGeom>
        </p:spPr>
        <p:txBody>
          <a:bodyPr lIns="0" tIns="0" rIns="0" bIns="0" anchor="t" anchorCtr="0">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40080" y="3405433"/>
            <a:ext cx="7863840" cy="685800"/>
          </a:xfrm>
          <a:prstGeom prst="rect">
            <a:avLst/>
          </a:prstGeom>
        </p:spPr>
        <p:txBody>
          <a:bodyPr lIns="0" tIns="0" rIns="0" bIns="0">
            <a:normAutofit/>
          </a:bodyPr>
          <a:lstStyle>
            <a:lvl1pPr marL="0" indent="0" algn="l">
              <a:lnSpc>
                <a:spcPct val="100000"/>
              </a:lnSpc>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893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68"/>
            <a:ext cx="8229600" cy="294885"/>
          </a:xfrm>
          <a:prstGeom prst="rect">
            <a:avLst/>
          </a:prstGeom>
        </p:spPr>
        <p:txBody>
          <a:bodyPr wrap="none" lIns="0" tIns="0" rIns="0" bIns="0" anchor="b" anchorCtr="0">
            <a:normAutofit/>
          </a:bodyPr>
          <a:lstStyle>
            <a:lvl1pPr>
              <a:lnSpc>
                <a:spcPct val="100000"/>
              </a:lnSpc>
              <a:defRPr sz="22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72209"/>
            <a:ext cx="8229600" cy="3190063"/>
          </a:xfrm>
          <a:prstGeom prst="rect">
            <a:avLst/>
          </a:prstGeom>
        </p:spPr>
        <p:txBody>
          <a:bodyPr lIns="0" tIns="0" rIns="0" bIns="0">
            <a:normAutofit/>
          </a:bodyPr>
          <a:lstStyle>
            <a:lvl1pPr marL="228600" indent="-228600">
              <a:lnSpc>
                <a:spcPct val="120000"/>
              </a:lnSpc>
              <a:spcAft>
                <a:spcPts val="600"/>
              </a:spcAft>
              <a:buClr>
                <a:schemeClr val="accent1"/>
              </a:buClr>
              <a:buSzPct val="120000"/>
              <a:defRPr sz="1500"/>
            </a:lvl1pPr>
            <a:lvl2pPr marL="566928" indent="-228600">
              <a:lnSpc>
                <a:spcPct val="120000"/>
              </a:lnSpc>
              <a:spcAft>
                <a:spcPts val="600"/>
              </a:spcAft>
              <a:buClr>
                <a:schemeClr val="accent1"/>
              </a:buClr>
              <a:buFont typeface="Verdana" panose="020B0604030504040204" pitchFamily="34" charset="0"/>
              <a:buChar char="-"/>
              <a:defRPr sz="1500"/>
            </a:lvl2pPr>
            <a:lvl3pPr marL="857250" indent="-228600">
              <a:lnSpc>
                <a:spcPct val="120000"/>
              </a:lnSpc>
              <a:spcAft>
                <a:spcPts val="600"/>
              </a:spcAft>
              <a:buClr>
                <a:schemeClr val="accent1"/>
              </a:buClr>
              <a:buFont typeface="Wingdings" panose="05000000000000000000" pitchFamily="2" charset="2"/>
              <a:buChar char="§"/>
              <a:defRPr sz="1500"/>
            </a:lvl3pPr>
            <a:lvl4pPr marL="1200150" indent="-228600">
              <a:lnSpc>
                <a:spcPct val="120000"/>
              </a:lnSpc>
              <a:spcAft>
                <a:spcPts val="600"/>
              </a:spcAft>
              <a:buClr>
                <a:schemeClr val="accent1"/>
              </a:buClr>
              <a:buFont typeface="Verdana" panose="020B0604030504040204" pitchFamily="34" charset="0"/>
              <a:buChar char="-"/>
              <a:defRPr sz="1500"/>
            </a:lvl4pPr>
            <a:lvl5pPr marL="1543050" indent="-228600">
              <a:lnSpc>
                <a:spcPct val="120000"/>
              </a:lnSpc>
              <a:spcAft>
                <a:spcPts val="600"/>
              </a:spcAft>
              <a:buClr>
                <a:schemeClr val="accent1"/>
              </a:buClr>
              <a:buSzPct val="80000"/>
              <a:buFont typeface="Verdana" panose="020B060403050404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B931FDFD-1E7F-4D38-B5E5-FEC4D4109758}"/>
              </a:ext>
            </a:extLst>
          </p:cNvPr>
          <p:cNvSpPr>
            <a:spLocks/>
          </p:cNvSpPr>
          <p:nvPr userDrawn="1"/>
        </p:nvSpPr>
        <p:spPr>
          <a:xfrm rot="10800000">
            <a:off x="-9145" y="-23667"/>
            <a:ext cx="9162288" cy="568708"/>
          </a:xfrm>
          <a:prstGeom prst="rect">
            <a:avLst/>
          </a:prstGeom>
          <a:gradFill flip="none" rotWithShape="1">
            <a:gsLst>
              <a:gs pos="0">
                <a:srgbClr val="0057A8">
                  <a:lumMod val="61100"/>
                </a:srgbClr>
              </a:gs>
              <a:gs pos="100000">
                <a:srgbClr val="0057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C68BFD85-22DB-E8C0-02E8-B0E843AA503D}"/>
              </a:ext>
            </a:extLst>
          </p:cNvPr>
          <p:cNvCxnSpPr>
            <a:cxnSpLocks/>
          </p:cNvCxnSpPr>
          <p:nvPr userDrawn="1"/>
        </p:nvCxnSpPr>
        <p:spPr>
          <a:xfrm>
            <a:off x="-9144" y="546994"/>
            <a:ext cx="9162288" cy="0"/>
          </a:xfrm>
          <a:prstGeom prst="line">
            <a:avLst/>
          </a:prstGeom>
          <a:ln w="12700">
            <a:solidFill>
              <a:srgbClr val="D90D0D"/>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FCA67601-EED6-A212-C354-6B5497705C45}"/>
              </a:ext>
            </a:extLst>
          </p:cNvPr>
          <p:cNvSpPr txBox="1">
            <a:spLocks/>
          </p:cNvSpPr>
          <p:nvPr userDrawn="1"/>
        </p:nvSpPr>
        <p:spPr bwMode="gray">
          <a:xfrm>
            <a:off x="7883912" y="4601269"/>
            <a:ext cx="912155" cy="295463"/>
          </a:xfrm>
          <a:prstGeom prst="rect">
            <a:avLst/>
          </a:prstGeom>
          <a:noFill/>
        </p:spPr>
        <p:txBody>
          <a:bodyPr wrap="non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fld id="{604A7A6C-F878-3C4E-8FE1-6958E2950697}" type="slidenum">
              <a:rPr lang="en-US" sz="1600" b="1" smtClean="0">
                <a:solidFill>
                  <a:srgbClr val="0056A9"/>
                </a:solidFill>
                <a:latin typeface="Verdana" panose="020B0604030504040204" pitchFamily="34" charset="0"/>
                <a:ea typeface="Verdana" panose="020B0604030504040204" pitchFamily="34" charset="0"/>
                <a:cs typeface="Verdana" panose="020B0604030504040204" pitchFamily="34" charset="0"/>
              </a:rPr>
              <a:t>‹#›</a:t>
            </a:fld>
            <a:endParaRPr lang="en-US" sz="1600" b="1" dirty="0">
              <a:solidFill>
                <a:srgbClr val="0056A9"/>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Graphic 9">
            <a:extLst>
              <a:ext uri="{FF2B5EF4-FFF2-40B4-BE49-F238E27FC236}">
                <a16:creationId xmlns:a16="http://schemas.microsoft.com/office/drawing/2014/main" id="{DEFBA2DB-5453-FA7B-1121-348B59C86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2984"/>
            <a:ext cx="1854200" cy="315405"/>
          </a:xfrm>
          <a:prstGeom prst="rect">
            <a:avLst/>
          </a:prstGeom>
        </p:spPr>
      </p:pic>
      <p:sp>
        <p:nvSpPr>
          <p:cNvPr id="11" name="Title 1">
            <a:extLst>
              <a:ext uri="{FF2B5EF4-FFF2-40B4-BE49-F238E27FC236}">
                <a16:creationId xmlns:a16="http://schemas.microsoft.com/office/drawing/2014/main" id="{C5082226-0855-77B2-A0D3-EDF61E9FCC89}"/>
              </a:ext>
            </a:extLst>
          </p:cNvPr>
          <p:cNvSpPr txBox="1">
            <a:spLocks/>
          </p:cNvSpPr>
          <p:nvPr userDrawn="1"/>
        </p:nvSpPr>
        <p:spPr bwMode="gray">
          <a:xfrm>
            <a:off x="6556248" y="0"/>
            <a:ext cx="2133600" cy="545039"/>
          </a:xfrm>
          <a:prstGeom prst="rect">
            <a:avLst/>
          </a:prstGeom>
          <a:noFill/>
        </p:spPr>
        <p:txBody>
          <a:bodyPr wrap="none" lIns="0" tIns="0" rIns="0" bIns="0" rtlCol="0" anchor="ctr"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algn="r"/>
            <a:r>
              <a:rPr lang="en-US" sz="1000" i="1" dirty="0">
                <a:solidFill>
                  <a:schemeClr val="bg1"/>
                </a:solidFill>
                <a:latin typeface="Verdana" panose="020B0604030504040204" pitchFamily="34" charset="0"/>
                <a:ea typeface="Verdana" panose="020B0604030504040204" pitchFamily="34" charset="0"/>
                <a:cs typeface="Verdana" panose="020B0604030504040204" pitchFamily="34" charset="0"/>
              </a:rPr>
              <a:t>Connecting you with Texas.</a:t>
            </a:r>
          </a:p>
        </p:txBody>
      </p:sp>
    </p:spTree>
    <p:extLst>
      <p:ext uri="{BB962C8B-B14F-4D97-AF65-F5344CB8AC3E}">
        <p14:creationId xmlns:p14="http://schemas.microsoft.com/office/powerpoint/2010/main" val="37508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1"/>
          <a:ext cx="158750" cy="119173"/>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2"/>
            </p:custDataLst>
          </p:nvPr>
        </p:nvSpPr>
        <p:spPr>
          <a:xfrm>
            <a:off x="512064" y="2785218"/>
            <a:ext cx="4114800" cy="1058254"/>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3"/>
            </p:custDataLst>
          </p:nvPr>
        </p:nvSpPr>
        <p:spPr>
          <a:xfrm>
            <a:off x="512064" y="3958898"/>
            <a:ext cx="4114800" cy="4335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1" name="Picture 10">
            <a:extLst>
              <a:ext uri="{FF2B5EF4-FFF2-40B4-BE49-F238E27FC236}">
                <a16:creationId xmlns:a16="http://schemas.microsoft.com/office/drawing/2014/main" id="{62B1937B-3095-314F-B2F3-A1A62EC6D9F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4719551"/>
            <a:ext cx="9144000" cy="439133"/>
          </a:xfrm>
          <a:prstGeom prst="rect">
            <a:avLst/>
          </a:prstGeom>
        </p:spPr>
      </p:pic>
    </p:spTree>
    <p:extLst>
      <p:ext uri="{BB962C8B-B14F-4D97-AF65-F5344CB8AC3E}">
        <p14:creationId xmlns:p14="http://schemas.microsoft.com/office/powerpoint/2010/main" val="41426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1"/>
          <a:ext cx="158750" cy="119173"/>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2"/>
            </p:custDataLst>
          </p:nvPr>
        </p:nvSpPr>
        <p:spPr>
          <a:xfrm>
            <a:off x="512064" y="2785218"/>
            <a:ext cx="4114800" cy="1058254"/>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3"/>
            </p:custDataLst>
          </p:nvPr>
        </p:nvSpPr>
        <p:spPr>
          <a:xfrm>
            <a:off x="512064" y="3958898"/>
            <a:ext cx="4114800" cy="4335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8" name="Picture 17">
            <a:extLst>
              <a:ext uri="{FF2B5EF4-FFF2-40B4-BE49-F238E27FC236}">
                <a16:creationId xmlns:a16="http://schemas.microsoft.com/office/drawing/2014/main" id="{13F1BDFE-A84E-0B49-98CA-0031467166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4719551"/>
            <a:ext cx="9144000" cy="439133"/>
          </a:xfrm>
          <a:prstGeom prst="rect">
            <a:avLst/>
          </a:prstGeom>
        </p:spPr>
      </p:pic>
    </p:spTree>
    <p:extLst>
      <p:ext uri="{BB962C8B-B14F-4D97-AF65-F5344CB8AC3E}">
        <p14:creationId xmlns:p14="http://schemas.microsoft.com/office/powerpoint/2010/main" val="148715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4B812-2722-0744-9345-3F01F6ADAB30}"/>
              </a:ext>
            </a:extLst>
          </p:cNvPr>
          <p:cNvSpPr/>
          <p:nvPr userDrawn="1"/>
        </p:nvSpPr>
        <p:spPr>
          <a:xfrm>
            <a:off x="0" y="-5321"/>
            <a:ext cx="9144000" cy="631405"/>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864602" y="4862249"/>
            <a:ext cx="211057" cy="14076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2">
            <a:lum bright="100000" contrast="-100000"/>
            <a:alphaModFix amt="77000"/>
          </a:blip>
          <a:stretch>
            <a:fillRect/>
          </a:stretch>
        </p:blipFill>
        <p:spPr>
          <a:xfrm>
            <a:off x="8408890" y="98157"/>
            <a:ext cx="567770" cy="403141"/>
          </a:xfrm>
          <a:prstGeom prst="rect">
            <a:avLst/>
          </a:prstGeom>
        </p:spPr>
      </p:pic>
    </p:spTree>
    <p:extLst>
      <p:ext uri="{BB962C8B-B14F-4D97-AF65-F5344CB8AC3E}">
        <p14:creationId xmlns:p14="http://schemas.microsoft.com/office/powerpoint/2010/main" val="19592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5321"/>
            <a:ext cx="9144000" cy="631405"/>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7" name="Slide Number Placeholder 5"/>
          <p:cNvSpPr>
            <a:spLocks noGrp="1"/>
          </p:cNvSpPr>
          <p:nvPr>
            <p:ph type="sldNum" sz="quarter" idx="4"/>
          </p:nvPr>
        </p:nvSpPr>
        <p:spPr>
          <a:xfrm>
            <a:off x="8864602" y="4866486"/>
            <a:ext cx="211057" cy="14076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2">
            <a:lum bright="100000" contrast="-100000"/>
            <a:alphaModFix amt="77000"/>
          </a:blip>
          <a:stretch>
            <a:fillRect/>
          </a:stretch>
        </p:blipFill>
        <p:spPr>
          <a:xfrm>
            <a:off x="8408890" y="98157"/>
            <a:ext cx="567770" cy="403141"/>
          </a:xfrm>
          <a:prstGeom prst="rect">
            <a:avLst/>
          </a:prstGeom>
        </p:spPr>
      </p:pic>
    </p:spTree>
    <p:extLst>
      <p:ext uri="{BB962C8B-B14F-4D97-AF65-F5344CB8AC3E}">
        <p14:creationId xmlns:p14="http://schemas.microsoft.com/office/powerpoint/2010/main" val="370248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1"/>
            <a:ext cx="9144000" cy="631405"/>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latin typeface="Arial" pitchFamily="34" charset="0"/>
              <a:cs typeface="Arial" pitchFamily="34" charset="0"/>
            </a:endParaRPr>
          </a:p>
        </p:txBody>
      </p:sp>
      <p:sp>
        <p:nvSpPr>
          <p:cNvPr id="6" name="Slide Number Placeholder 5"/>
          <p:cNvSpPr>
            <a:spLocks noGrp="1"/>
          </p:cNvSpPr>
          <p:nvPr>
            <p:ph type="sldNum" sz="quarter" idx="4"/>
          </p:nvPr>
        </p:nvSpPr>
        <p:spPr>
          <a:xfrm>
            <a:off x="8864602" y="4858012"/>
            <a:ext cx="211057" cy="14076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2">
            <a:lum bright="100000" contrast="-100000"/>
            <a:alphaModFix amt="77000"/>
          </a:blip>
          <a:stretch>
            <a:fillRect/>
          </a:stretch>
        </p:blipFill>
        <p:spPr>
          <a:xfrm>
            <a:off x="8408890" y="98157"/>
            <a:ext cx="567770" cy="403141"/>
          </a:xfrm>
          <a:prstGeom prst="rect">
            <a:avLst/>
          </a:prstGeom>
        </p:spPr>
      </p:pic>
    </p:spTree>
    <p:extLst>
      <p:ext uri="{BB962C8B-B14F-4D97-AF65-F5344CB8AC3E}">
        <p14:creationId xmlns:p14="http://schemas.microsoft.com/office/powerpoint/2010/main" val="1928276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image" Target="../media/image6.jpg"/><Relationship Id="rId3" Type="http://schemas.openxmlformats.org/officeDocument/2006/relationships/slideLayout" Target="../slideLayouts/slideLayout7.xml"/><Relationship Id="rId7" Type="http://schemas.openxmlformats.org/officeDocument/2006/relationships/theme" Target="../theme/theme2.xml"/><Relationship Id="rId12"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4.xml"/><Relationship Id="rId5" Type="http://schemas.openxmlformats.org/officeDocument/2006/relationships/slideLayout" Target="../slideLayouts/slideLayout9.xml"/><Relationship Id="rId10" Type="http://schemas.openxmlformats.org/officeDocument/2006/relationships/tags" Target="../tags/tag3.xml"/><Relationship Id="rId4" Type="http://schemas.openxmlformats.org/officeDocument/2006/relationships/slideLayout" Target="../slideLayouts/slideLayout8.xml"/><Relationship Id="rId9" Type="http://schemas.openxmlformats.org/officeDocument/2006/relationships/tags" Target="../tags/tag2.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6968"/>
            <a:ext cx="8229600" cy="292608"/>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71016"/>
            <a:ext cx="8229600" cy="31912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571181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Lst>
  <p:txStyles>
    <p:titleStyle>
      <a:lvl1pPr algn="l" defTabSz="685800" rtl="0" eaLnBrk="1" latinLnBrk="0" hangingPunct="1">
        <a:lnSpc>
          <a:spcPct val="90000"/>
        </a:lnSpc>
        <a:spcBef>
          <a:spcPct val="0"/>
        </a:spcBef>
        <a:buNone/>
        <a:defRPr sz="2200" kern="1200">
          <a:solidFill>
            <a:schemeClr val="accent1"/>
          </a:solidFill>
          <a:latin typeface="+mj-lt"/>
          <a:ea typeface="+mj-ea"/>
          <a:cs typeface="+mj-cs"/>
        </a:defRPr>
      </a:lvl1pPr>
    </p:titleStyle>
    <p:body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143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rgbClr val="0056A9"/>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3D2E47-2E1E-CE49-BEE2-8415387622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4719551"/>
            <a:ext cx="9144000" cy="439133"/>
          </a:xfrm>
          <a:prstGeom prst="rect">
            <a:avLst/>
          </a:prstGeom>
        </p:spPr>
      </p:pic>
      <p:graphicFrame>
        <p:nvGraphicFramePr>
          <p:cNvPr id="10" name="Object 9" hidden="1"/>
          <p:cNvGraphicFramePr>
            <a:graphicFrameLocks/>
          </p:cNvGraphicFramePr>
          <p:nvPr>
            <p:custDataLst>
              <p:tags r:id="rId8"/>
            </p:custDataLst>
          </p:nvPr>
        </p:nvGraphicFramePr>
        <p:xfrm>
          <a:off x="0" y="1"/>
          <a:ext cx="158750" cy="119173"/>
        </p:xfrm>
        <a:graphic>
          <a:graphicData uri="http://schemas.openxmlformats.org/presentationml/2006/ole">
            <mc:AlternateContent xmlns:mc="http://schemas.openxmlformats.org/markup-compatibility/2006">
              <mc:Choice xmlns:v="urn:schemas-microsoft-com:vml" Requires="v">
                <p:oleObj name="think-cell Slide" r:id="rId14" imgW="0" imgH="0" progId="">
                  <p:embed/>
                </p:oleObj>
              </mc:Choice>
              <mc:Fallback>
                <p:oleObj name="think-cell Slide" r:id="rId14" imgW="0" imgH="0" progId="">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9"/>
            </p:custDataLst>
          </p:nvPr>
        </p:nvSpPr>
        <p:spPr>
          <a:xfrm>
            <a:off x="8886827" y="4859218"/>
            <a:ext cx="257175" cy="143007"/>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Placeholder 1"/>
          <p:cNvSpPr>
            <a:spLocks noGrp="1"/>
          </p:cNvSpPr>
          <p:nvPr>
            <p:ph type="title"/>
            <p:custDataLst>
              <p:tags r:id="rId10"/>
            </p:custDataLst>
          </p:nvPr>
        </p:nvSpPr>
        <p:spPr bwMode="gray">
          <a:xfrm>
            <a:off x="253678" y="109027"/>
            <a:ext cx="8353424" cy="402709"/>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1"/>
            </p:custDataLst>
          </p:nvPr>
        </p:nvSpPr>
        <p:spPr>
          <a:xfrm>
            <a:off x="253678" y="793048"/>
            <a:ext cx="8477250" cy="38897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2"/>
            </p:custDataLst>
          </p:nvPr>
        </p:nvSpPr>
        <p:spPr>
          <a:xfrm>
            <a:off x="8870951" y="4861468"/>
            <a:ext cx="211057" cy="14076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9" name="TextBox 8"/>
          <p:cNvSpPr txBox="1"/>
          <p:nvPr/>
        </p:nvSpPr>
        <p:spPr>
          <a:xfrm>
            <a:off x="256032" y="4719551"/>
            <a:ext cx="4267200" cy="439133"/>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MTD/CST/ALD Conference 2024 – Buy America</a:t>
            </a:r>
            <a:endParaRPr lang="en-US" sz="1200" kern="1200" dirty="0">
              <a:solidFill>
                <a:schemeClr val="bg1"/>
              </a:solidFill>
              <a:latin typeface="Franklin Gothic Book" pitchFamily="34" charset="0"/>
              <a:ea typeface="+mn-ea"/>
              <a:cs typeface="+mn-cs"/>
            </a:endParaRPr>
          </a:p>
        </p:txBody>
      </p:sp>
      <p:sp>
        <p:nvSpPr>
          <p:cNvPr id="15" name="TextBox 14">
            <a:extLst>
              <a:ext uri="{FF2B5EF4-FFF2-40B4-BE49-F238E27FC236}">
                <a16:creationId xmlns:a16="http://schemas.microsoft.com/office/drawing/2014/main" id="{EBBBF4F3-27CF-584C-B354-C1AF0B34B8BD}"/>
              </a:ext>
            </a:extLst>
          </p:cNvPr>
          <p:cNvSpPr txBox="1"/>
          <p:nvPr/>
        </p:nvSpPr>
        <p:spPr>
          <a:xfrm>
            <a:off x="6995881" y="4719550"/>
            <a:ext cx="1634889" cy="428713"/>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February 2024</a:t>
            </a:r>
          </a:p>
        </p:txBody>
      </p:sp>
    </p:spTree>
    <p:extLst>
      <p:ext uri="{BB962C8B-B14F-4D97-AF65-F5344CB8AC3E}">
        <p14:creationId xmlns:p14="http://schemas.microsoft.com/office/powerpoint/2010/main" val="20600279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hdr="0" dt="0"/>
  <p:txStyles>
    <p:title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5C2_CFA5665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6.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picserver.org/highway-signs2/t/thank-you.html" TargetMode="External"/><Relationship Id="rId5" Type="http://schemas.openxmlformats.org/officeDocument/2006/relationships/image" Target="../media/image38.jpeg"/><Relationship Id="rId4" Type="http://schemas.openxmlformats.org/officeDocument/2006/relationships/hyperlink" Target="https://ocw.tudelft.nl/course-readings/2-2-1-questions-of-interest-and-calibration-question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E468-B9DA-83AF-DC8F-3AEE91F849A5}"/>
              </a:ext>
            </a:extLst>
          </p:cNvPr>
          <p:cNvSpPr>
            <a:spLocks noGrp="1"/>
          </p:cNvSpPr>
          <p:nvPr>
            <p:ph type="ctrTitle"/>
          </p:nvPr>
        </p:nvSpPr>
        <p:spPr/>
        <p:txBody>
          <a:bodyPr/>
          <a:lstStyle/>
          <a:p>
            <a:r>
              <a:rPr lang="en-US" dirty="0"/>
              <a:t>Buy </a:t>
            </a:r>
            <a:r>
              <a:rPr lang="en-US"/>
              <a:t>America Workshop </a:t>
            </a:r>
            <a:endParaRPr lang="en-US" dirty="0"/>
          </a:p>
        </p:txBody>
      </p:sp>
      <p:sp>
        <p:nvSpPr>
          <p:cNvPr id="3" name="Subtitle 2">
            <a:extLst>
              <a:ext uri="{FF2B5EF4-FFF2-40B4-BE49-F238E27FC236}">
                <a16:creationId xmlns:a16="http://schemas.microsoft.com/office/drawing/2014/main" id="{C1818781-4697-4D61-4949-5E44E8AF7846}"/>
              </a:ext>
            </a:extLst>
          </p:cNvPr>
          <p:cNvSpPr>
            <a:spLocks noGrp="1"/>
          </p:cNvSpPr>
          <p:nvPr>
            <p:ph type="subTitle" idx="1"/>
          </p:nvPr>
        </p:nvSpPr>
        <p:spPr/>
        <p:txBody>
          <a:bodyPr/>
          <a:lstStyle/>
          <a:p>
            <a:r>
              <a:rPr lang="en-US" dirty="0"/>
              <a:t>Construction Division</a:t>
            </a:r>
          </a:p>
        </p:txBody>
      </p:sp>
      <p:pic>
        <p:nvPicPr>
          <p:cNvPr id="6" name="Picture Placeholder 5" descr="Oak Hill U.S. Highway 290 at Texas 71 Construction.">
            <a:extLst>
              <a:ext uri="{FF2B5EF4-FFF2-40B4-BE49-F238E27FC236}">
                <a16:creationId xmlns:a16="http://schemas.microsoft.com/office/drawing/2014/main" id="{58470A9F-75C8-9D4C-65D1-D3C658DEFAD6}"/>
              </a:ext>
            </a:extLst>
          </p:cNvPr>
          <p:cNvPicPr>
            <a:picLocks noGrp="1" noChangeAspect="1"/>
          </p:cNvPicPr>
          <p:nvPr>
            <p:ph type="pic" sz="quarter" idx="10"/>
          </p:nvPr>
        </p:nvPicPr>
        <p:blipFill rotWithShape="1">
          <a:blip r:embed="rId2"/>
          <a:srcRect t="11735" b="27505"/>
          <a:stretch/>
        </p:blipFill>
        <p:spPr>
          <a:xfrm>
            <a:off x="-9525" y="-9144"/>
            <a:ext cx="9163050" cy="3712464"/>
          </a:xfrm>
        </p:spPr>
      </p:pic>
    </p:spTree>
    <p:extLst>
      <p:ext uri="{BB962C8B-B14F-4D97-AF65-F5344CB8AC3E}">
        <p14:creationId xmlns:p14="http://schemas.microsoft.com/office/powerpoint/2010/main" val="191558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rmAutofit fontScale="90000"/>
          </a:bodyPr>
          <a:lstStyle/>
          <a:p>
            <a:r>
              <a:rPr lang="en-US" dirty="0"/>
              <a:t>Area Office Guidance Continued</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p:txBody>
          <a:bodyPr/>
          <a:lstStyle/>
          <a:p>
            <a:r>
              <a:rPr lang="en-US" dirty="0"/>
              <a:t>Only</a:t>
            </a:r>
            <a:r>
              <a:rPr lang="en-US" b="1" u="sng" dirty="0"/>
              <a:t> Area Office </a:t>
            </a:r>
            <a:r>
              <a:rPr lang="en-US" dirty="0"/>
              <a:t>collects form 2806 for specific materials</a:t>
            </a:r>
          </a:p>
          <a:p>
            <a:r>
              <a:rPr lang="en-US" dirty="0"/>
              <a:t>Only list Standard Specifications</a:t>
            </a:r>
          </a:p>
        </p:txBody>
      </p:sp>
      <p:pic>
        <p:nvPicPr>
          <p:cNvPr id="5" name="Picture 4" descr="Screenshot of Project Records Checklist Buy America Documentation Required section circled in red.">
            <a:extLst>
              <a:ext uri="{FF2B5EF4-FFF2-40B4-BE49-F238E27FC236}">
                <a16:creationId xmlns:a16="http://schemas.microsoft.com/office/drawing/2014/main" id="{0168DF58-DD4A-08B5-CC77-5DE7636D1579}"/>
              </a:ext>
            </a:extLst>
          </p:cNvPr>
          <p:cNvPicPr>
            <a:picLocks noChangeAspect="1"/>
          </p:cNvPicPr>
          <p:nvPr/>
        </p:nvPicPr>
        <p:blipFill>
          <a:blip r:embed="rId2"/>
          <a:stretch>
            <a:fillRect/>
          </a:stretch>
        </p:blipFill>
        <p:spPr>
          <a:xfrm>
            <a:off x="-1233" y="2068784"/>
            <a:ext cx="9145233" cy="2192511"/>
          </a:xfrm>
          <a:prstGeom prst="rect">
            <a:avLst/>
          </a:prstGeom>
        </p:spPr>
      </p:pic>
      <p:sp>
        <p:nvSpPr>
          <p:cNvPr id="8" name="Oval 7" descr="Red circle around Buy America Documentation Required on the Project Records Checklist.">
            <a:extLst>
              <a:ext uri="{FF2B5EF4-FFF2-40B4-BE49-F238E27FC236}">
                <a16:creationId xmlns:a16="http://schemas.microsoft.com/office/drawing/2014/main" id="{5A324C64-42BA-A9A8-C59B-1FD0B987B759}"/>
              </a:ext>
            </a:extLst>
          </p:cNvPr>
          <p:cNvSpPr/>
          <p:nvPr/>
        </p:nvSpPr>
        <p:spPr>
          <a:xfrm>
            <a:off x="3878262" y="1890169"/>
            <a:ext cx="3881438" cy="2804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343854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p:txBody>
          <a:bodyPr>
            <a:normAutofit/>
          </a:bodyPr>
          <a:lstStyle/>
          <a:p>
            <a:pPr algn="ctr"/>
            <a:br>
              <a:rPr lang="en-US" dirty="0"/>
            </a:br>
            <a:r>
              <a:rPr lang="en-US" dirty="0"/>
              <a:t>Iron and Steel</a:t>
            </a:r>
          </a:p>
        </p:txBody>
      </p:sp>
    </p:spTree>
    <p:extLst>
      <p:ext uri="{BB962C8B-B14F-4D97-AF65-F5344CB8AC3E}">
        <p14:creationId xmlns:p14="http://schemas.microsoft.com/office/powerpoint/2010/main" val="172949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E6FC-716E-DF31-6658-B551E290FA6C}"/>
              </a:ext>
            </a:extLst>
          </p:cNvPr>
          <p:cNvSpPr>
            <a:spLocks noGrp="1"/>
          </p:cNvSpPr>
          <p:nvPr>
            <p:ph type="title"/>
          </p:nvPr>
        </p:nvSpPr>
        <p:spPr/>
        <p:txBody>
          <a:bodyPr>
            <a:normAutofit fontScale="90000"/>
          </a:bodyPr>
          <a:lstStyle/>
          <a:p>
            <a:r>
              <a:rPr lang="en-US" dirty="0"/>
              <a:t>Required by Item 6 “Buy America” </a:t>
            </a:r>
          </a:p>
        </p:txBody>
      </p:sp>
      <p:sp>
        <p:nvSpPr>
          <p:cNvPr id="3" name="Content Placeholder 2">
            <a:extLst>
              <a:ext uri="{FF2B5EF4-FFF2-40B4-BE49-F238E27FC236}">
                <a16:creationId xmlns:a16="http://schemas.microsoft.com/office/drawing/2014/main" id="{11C4AC76-A827-C132-46E5-004DB26C26BB}"/>
              </a:ext>
            </a:extLst>
          </p:cNvPr>
          <p:cNvSpPr>
            <a:spLocks noGrp="1"/>
          </p:cNvSpPr>
          <p:nvPr>
            <p:ph idx="1"/>
          </p:nvPr>
        </p:nvSpPr>
        <p:spPr/>
        <p:txBody>
          <a:bodyPr/>
          <a:lstStyle/>
          <a:p>
            <a:r>
              <a:rPr lang="en-US" dirty="0"/>
              <a:t>Certification and Testing for all predominantly iron and steel products </a:t>
            </a:r>
            <a:r>
              <a:rPr lang="en-US" b="1" u="sng" dirty="0"/>
              <a:t>permanently</a:t>
            </a:r>
            <a:r>
              <a:rPr lang="en-US" dirty="0"/>
              <a:t> installed.</a:t>
            </a:r>
          </a:p>
          <a:p>
            <a:r>
              <a:rPr lang="en-US" dirty="0"/>
              <a:t>For Certification</a:t>
            </a:r>
          </a:p>
          <a:p>
            <a:pPr lvl="1"/>
            <a:r>
              <a:rPr lang="en-US" dirty="0"/>
              <a:t>1818 </a:t>
            </a:r>
            <a:r>
              <a:rPr lang="en-US" dirty="0">
                <a:sym typeface="Wingdings" panose="05000000000000000000" pitchFamily="2" charset="2"/>
              </a:rPr>
              <a:t></a:t>
            </a:r>
            <a:r>
              <a:rPr lang="en-US" dirty="0"/>
              <a:t> TxDOT’s Certification form.</a:t>
            </a:r>
          </a:p>
          <a:p>
            <a:pPr lvl="1"/>
            <a:r>
              <a:rPr lang="en-US" dirty="0"/>
              <a:t>Material Certification letter (covers miscellaneous iron or steel)</a:t>
            </a:r>
          </a:p>
          <a:p>
            <a:r>
              <a:rPr lang="en-US" dirty="0"/>
              <a:t>For Testing:</a:t>
            </a:r>
          </a:p>
          <a:p>
            <a:pPr lvl="1"/>
            <a:r>
              <a:rPr lang="en-US" dirty="0"/>
              <a:t>MTRs – Mill Test Reports</a:t>
            </a:r>
          </a:p>
          <a:p>
            <a:pPr lvl="2"/>
            <a:r>
              <a:rPr lang="en-US" dirty="0"/>
              <a:t>Contains Buy America certification statement</a:t>
            </a:r>
          </a:p>
          <a:p>
            <a:pPr marL="0" indent="0">
              <a:buNone/>
            </a:pPr>
            <a:endParaRPr lang="en-US" dirty="0"/>
          </a:p>
        </p:txBody>
      </p:sp>
    </p:spTree>
    <p:extLst>
      <p:ext uri="{BB962C8B-B14F-4D97-AF65-F5344CB8AC3E}">
        <p14:creationId xmlns:p14="http://schemas.microsoft.com/office/powerpoint/2010/main" val="135712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E6FC-716E-DF31-6658-B551E290FA6C}"/>
              </a:ext>
            </a:extLst>
          </p:cNvPr>
          <p:cNvSpPr>
            <a:spLocks noGrp="1"/>
          </p:cNvSpPr>
          <p:nvPr>
            <p:ph type="title"/>
          </p:nvPr>
        </p:nvSpPr>
        <p:spPr>
          <a:xfrm>
            <a:off x="407963" y="684617"/>
            <a:ext cx="8229600" cy="294885"/>
          </a:xfrm>
        </p:spPr>
        <p:txBody>
          <a:bodyPr>
            <a:normAutofit fontScale="90000"/>
          </a:bodyPr>
          <a:lstStyle/>
          <a:p>
            <a:r>
              <a:rPr lang="en-US" dirty="0"/>
              <a:t>Area Office Guidance Project Records Checklist</a:t>
            </a:r>
          </a:p>
        </p:txBody>
      </p:sp>
      <p:sp>
        <p:nvSpPr>
          <p:cNvPr id="3" name="Content Placeholder 2">
            <a:extLst>
              <a:ext uri="{FF2B5EF4-FFF2-40B4-BE49-F238E27FC236}">
                <a16:creationId xmlns:a16="http://schemas.microsoft.com/office/drawing/2014/main" id="{11C4AC76-A827-C132-46E5-004DB26C26BB}"/>
              </a:ext>
            </a:extLst>
          </p:cNvPr>
          <p:cNvSpPr>
            <a:spLocks noGrp="1"/>
          </p:cNvSpPr>
          <p:nvPr>
            <p:ph idx="1"/>
          </p:nvPr>
        </p:nvSpPr>
        <p:spPr>
          <a:xfrm>
            <a:off x="457200" y="1076345"/>
            <a:ext cx="8229600" cy="3190063"/>
          </a:xfrm>
        </p:spPr>
        <p:txBody>
          <a:bodyPr/>
          <a:lstStyle/>
          <a:p>
            <a:r>
              <a:rPr lang="en-US" dirty="0"/>
              <a:t>Refer to the Project Records Checklist.</a:t>
            </a:r>
          </a:p>
          <a:p>
            <a:pPr lvl="1"/>
            <a:r>
              <a:rPr lang="en-US" dirty="0"/>
              <a:t>Search txdot.gov under materials </a:t>
            </a:r>
          </a:p>
          <a:p>
            <a:pPr lvl="1"/>
            <a:r>
              <a:rPr lang="en-US" dirty="0"/>
              <a:t>Standard Specifications only</a:t>
            </a:r>
          </a:p>
          <a:p>
            <a:pPr lvl="1"/>
            <a:endParaRPr lang="en-US" dirty="0"/>
          </a:p>
          <a:p>
            <a:pPr marL="0" indent="0">
              <a:buNone/>
            </a:pPr>
            <a:endParaRPr lang="en-US" dirty="0"/>
          </a:p>
        </p:txBody>
      </p:sp>
      <p:pic>
        <p:nvPicPr>
          <p:cNvPr id="5" name="Picture 4" descr="Screenshot of the Project Records Checklist.">
            <a:extLst>
              <a:ext uri="{FF2B5EF4-FFF2-40B4-BE49-F238E27FC236}">
                <a16:creationId xmlns:a16="http://schemas.microsoft.com/office/drawing/2014/main" id="{3F91FC06-0DC8-5F99-0E65-2154789D66EF}"/>
              </a:ext>
            </a:extLst>
          </p:cNvPr>
          <p:cNvPicPr>
            <a:picLocks noChangeAspect="1"/>
          </p:cNvPicPr>
          <p:nvPr/>
        </p:nvPicPr>
        <p:blipFill>
          <a:blip r:embed="rId2"/>
          <a:stretch>
            <a:fillRect/>
          </a:stretch>
        </p:blipFill>
        <p:spPr>
          <a:xfrm>
            <a:off x="0" y="2130481"/>
            <a:ext cx="9144000" cy="2527655"/>
          </a:xfrm>
          <a:prstGeom prst="rect">
            <a:avLst/>
          </a:prstGeom>
        </p:spPr>
      </p:pic>
    </p:spTree>
    <p:extLst>
      <p:ext uri="{BB962C8B-B14F-4D97-AF65-F5344CB8AC3E}">
        <p14:creationId xmlns:p14="http://schemas.microsoft.com/office/powerpoint/2010/main" val="288241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E6FC-716E-DF31-6658-B551E290FA6C}"/>
              </a:ext>
            </a:extLst>
          </p:cNvPr>
          <p:cNvSpPr>
            <a:spLocks noGrp="1"/>
          </p:cNvSpPr>
          <p:nvPr>
            <p:ph type="title"/>
          </p:nvPr>
        </p:nvSpPr>
        <p:spPr>
          <a:xfrm>
            <a:off x="457200" y="673323"/>
            <a:ext cx="8229600" cy="294885"/>
          </a:xfrm>
        </p:spPr>
        <p:txBody>
          <a:bodyPr>
            <a:normAutofit fontScale="90000"/>
          </a:bodyPr>
          <a:lstStyle/>
          <a:p>
            <a:r>
              <a:rPr lang="en-US" dirty="0"/>
              <a:t>Documentation – Office of Record</a:t>
            </a:r>
          </a:p>
        </p:txBody>
      </p:sp>
      <p:sp>
        <p:nvSpPr>
          <p:cNvPr id="3" name="Content Placeholder 2">
            <a:extLst>
              <a:ext uri="{FF2B5EF4-FFF2-40B4-BE49-F238E27FC236}">
                <a16:creationId xmlns:a16="http://schemas.microsoft.com/office/drawing/2014/main" id="{11C4AC76-A827-C132-46E5-004DB26C26BB}"/>
              </a:ext>
            </a:extLst>
          </p:cNvPr>
          <p:cNvSpPr>
            <a:spLocks noGrp="1"/>
          </p:cNvSpPr>
          <p:nvPr>
            <p:ph idx="1"/>
          </p:nvPr>
        </p:nvSpPr>
        <p:spPr>
          <a:xfrm>
            <a:off x="457200" y="1178205"/>
            <a:ext cx="8229600" cy="3838295"/>
          </a:xfrm>
        </p:spPr>
        <p:txBody>
          <a:bodyPr>
            <a:normAutofit fontScale="85000" lnSpcReduction="20000"/>
          </a:bodyPr>
          <a:lstStyle/>
          <a:p>
            <a:pPr marL="0" indent="0">
              <a:spcBef>
                <a:spcPts val="0"/>
              </a:spcBef>
              <a:buNone/>
            </a:pPr>
            <a:r>
              <a:rPr lang="en-US" sz="1600" dirty="0">
                <a:solidFill>
                  <a:schemeClr val="accent1"/>
                </a:solidFill>
                <a:latin typeface="+mj-lt"/>
                <a:ea typeface="+mj-ea"/>
                <a:cs typeface="+mj-cs"/>
              </a:rPr>
              <a:t>Scenario 1) Structural Tested Steel</a:t>
            </a:r>
          </a:p>
          <a:p>
            <a:pPr>
              <a:spcBef>
                <a:spcPts val="0"/>
              </a:spcBef>
            </a:pPr>
            <a:r>
              <a:rPr lang="en-US" sz="1400" dirty="0">
                <a:latin typeface="+mn-lt"/>
                <a:cs typeface="Arial" panose="020B0604020202020204" pitchFamily="34" charset="0"/>
              </a:rPr>
              <a:t>Structural (MTD) obtains the documentation and is the office of record.</a:t>
            </a:r>
          </a:p>
          <a:p>
            <a:pPr>
              <a:spcBef>
                <a:spcPts val="0"/>
              </a:spcBef>
            </a:pPr>
            <a:endParaRPr lang="en-US" sz="1400" dirty="0">
              <a:latin typeface="+mn-lt"/>
              <a:cs typeface="Arial" panose="020B0604020202020204" pitchFamily="34" charset="0"/>
            </a:endParaRPr>
          </a:p>
          <a:p>
            <a:pPr marL="0" indent="0">
              <a:spcBef>
                <a:spcPts val="0"/>
              </a:spcBef>
              <a:buNone/>
            </a:pPr>
            <a:r>
              <a:rPr lang="en-US" sz="1600" dirty="0">
                <a:solidFill>
                  <a:schemeClr val="accent1"/>
                </a:solidFill>
                <a:latin typeface="+mj-lt"/>
                <a:ea typeface="+mj-ea"/>
                <a:cs typeface="+mj-cs"/>
              </a:rPr>
              <a:t>Scenario 2) MPL Steel items (not reinforcing steel)</a:t>
            </a:r>
          </a:p>
          <a:p>
            <a:pPr marL="230188" indent="-230188">
              <a:spcBef>
                <a:spcPts val="0"/>
              </a:spcBef>
              <a:buNone/>
            </a:pPr>
            <a:r>
              <a:rPr lang="en-US" sz="1400" b="1" dirty="0">
                <a:latin typeface="+mn-lt"/>
                <a:cs typeface="Arial" panose="020B0604020202020204" pitchFamily="34" charset="0"/>
              </a:rPr>
              <a:t>	AE Inspected </a:t>
            </a:r>
            <a:r>
              <a:rPr lang="en-US" sz="1400" dirty="0">
                <a:latin typeface="+mn-lt"/>
                <a:cs typeface="Arial" panose="020B0604020202020204" pitchFamily="34" charset="0"/>
              </a:rPr>
              <a:t>– District/Area Office obtains the documentation and is the office of record. This requirement applies if the material is tracked in SiteManager or not.</a:t>
            </a:r>
          </a:p>
          <a:p>
            <a:pPr marL="230188" indent="-230188">
              <a:spcBef>
                <a:spcPts val="0"/>
              </a:spcBef>
              <a:buNone/>
            </a:pPr>
            <a:r>
              <a:rPr lang="en-US" sz="1400" b="1" dirty="0">
                <a:latin typeface="+mn-lt"/>
                <a:cs typeface="Arial" panose="020B0604020202020204" pitchFamily="34" charset="0"/>
              </a:rPr>
              <a:t>	Project Sample Sent to MTD </a:t>
            </a:r>
            <a:r>
              <a:rPr lang="en-US" sz="1400" dirty="0">
                <a:latin typeface="+mn-lt"/>
                <a:cs typeface="Arial" panose="020B0604020202020204" pitchFamily="34" charset="0"/>
              </a:rPr>
              <a:t>- For some items identified on the project records checklist, District/Area Office obtains the documentation and submits with each sample.</a:t>
            </a:r>
          </a:p>
          <a:p>
            <a:pPr marL="230188" indent="-230188">
              <a:spcBef>
                <a:spcPts val="0"/>
              </a:spcBef>
              <a:buNone/>
            </a:pPr>
            <a:endParaRPr lang="en-US" sz="1400" dirty="0">
              <a:latin typeface="+mn-lt"/>
              <a:cs typeface="Arial" panose="020B0604020202020204" pitchFamily="34" charset="0"/>
            </a:endParaRPr>
          </a:p>
          <a:p>
            <a:pPr marL="0" indent="0">
              <a:spcBef>
                <a:spcPts val="0"/>
              </a:spcBef>
              <a:buNone/>
            </a:pPr>
            <a:r>
              <a:rPr lang="en-US" sz="1600" dirty="0">
                <a:solidFill>
                  <a:schemeClr val="accent1"/>
                </a:solidFill>
                <a:latin typeface="+mj-lt"/>
                <a:ea typeface="+mj-ea"/>
                <a:cs typeface="+mj-cs"/>
              </a:rPr>
              <a:t>Scenario 3) Reinforcing Steel</a:t>
            </a:r>
          </a:p>
          <a:p>
            <a:pPr>
              <a:spcBef>
                <a:spcPts val="0"/>
              </a:spcBef>
              <a:buFont typeface="Wingdings" panose="05000000000000000000" pitchFamily="2" charset="2"/>
              <a:buChar char="Ø"/>
            </a:pPr>
            <a:r>
              <a:rPr lang="en-US" sz="1400" dirty="0">
                <a:cs typeface="Arial" panose="020B0604020202020204" pitchFamily="34" charset="0"/>
              </a:rPr>
              <a:t>3a) Precast – MPL</a:t>
            </a:r>
          </a:p>
          <a:p>
            <a:pPr>
              <a:spcBef>
                <a:spcPts val="0"/>
              </a:spcBef>
              <a:buFont typeface="Wingdings" panose="05000000000000000000" pitchFamily="2" charset="2"/>
              <a:buChar char="Ø"/>
            </a:pPr>
            <a:r>
              <a:rPr lang="en-US" sz="1400" dirty="0">
                <a:cs typeface="Arial" panose="020B0604020202020204" pitchFamily="34" charset="0"/>
              </a:rPr>
              <a:t>3b) Cast in Place – Paperwork &amp; Field Verification</a:t>
            </a:r>
          </a:p>
          <a:p>
            <a:pPr lvl="1">
              <a:spcBef>
                <a:spcPts val="0"/>
              </a:spcBef>
            </a:pPr>
            <a:r>
              <a:rPr lang="en-US" sz="1400" dirty="0">
                <a:effectLst/>
                <a:latin typeface="+mn-lt"/>
                <a:ea typeface="Calibri" panose="020F0502020204030204" pitchFamily="34" charset="0"/>
                <a:cs typeface="Times New Roman" panose="02020603050405020304" pitchFamily="18" charset="0"/>
              </a:rPr>
              <a:t>In addition, inspectors are to review tags and marks on all steel received, including MTD inspected and QM materials, to ensure that the materials received correspond with the test reports and are not form a foreign source.</a:t>
            </a:r>
            <a:endParaRPr lang="en-US" dirty="0"/>
          </a:p>
          <a:p>
            <a:pPr marL="0" indent="0">
              <a:buNone/>
            </a:pPr>
            <a:endParaRPr lang="en-US" dirty="0"/>
          </a:p>
        </p:txBody>
      </p:sp>
    </p:spTree>
    <p:extLst>
      <p:ext uri="{BB962C8B-B14F-4D97-AF65-F5344CB8AC3E}">
        <p14:creationId xmlns:p14="http://schemas.microsoft.com/office/powerpoint/2010/main" val="314256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1FEA-904C-65B7-F1BC-8E415901403D}"/>
              </a:ext>
            </a:extLst>
          </p:cNvPr>
          <p:cNvSpPr>
            <a:spLocks noGrp="1"/>
          </p:cNvSpPr>
          <p:nvPr>
            <p:ph type="title"/>
          </p:nvPr>
        </p:nvSpPr>
        <p:spPr/>
        <p:txBody>
          <a:bodyPr>
            <a:normAutofit fontScale="90000"/>
          </a:bodyPr>
          <a:lstStyle/>
          <a:p>
            <a:r>
              <a:rPr lang="en-US" dirty="0"/>
              <a:t>1) MTD verifies Certification</a:t>
            </a:r>
          </a:p>
        </p:txBody>
      </p:sp>
      <p:sp>
        <p:nvSpPr>
          <p:cNvPr id="3" name="Content Placeholder 2">
            <a:extLst>
              <a:ext uri="{FF2B5EF4-FFF2-40B4-BE49-F238E27FC236}">
                <a16:creationId xmlns:a16="http://schemas.microsoft.com/office/drawing/2014/main" id="{AA663BF5-D826-A668-D2EC-D973ED2AD049}"/>
              </a:ext>
            </a:extLst>
          </p:cNvPr>
          <p:cNvSpPr>
            <a:spLocks noGrp="1"/>
          </p:cNvSpPr>
          <p:nvPr>
            <p:ph idx="1"/>
          </p:nvPr>
        </p:nvSpPr>
        <p:spPr>
          <a:xfrm>
            <a:off x="457200" y="1376032"/>
            <a:ext cx="3924300" cy="3772231"/>
          </a:xfrm>
        </p:spPr>
        <p:txBody>
          <a:bodyPr>
            <a:normAutofit fontScale="92500" lnSpcReduction="10000"/>
          </a:bodyPr>
          <a:lstStyle/>
          <a:p>
            <a:r>
              <a:rPr lang="en-US" dirty="0"/>
              <a:t>Bridge Bearings</a:t>
            </a:r>
          </a:p>
          <a:p>
            <a:pPr lvl="1"/>
            <a:r>
              <a:rPr lang="en-US" dirty="0"/>
              <a:t>Material codes (MC): 0435PADS00; 0441BRBEAR</a:t>
            </a:r>
          </a:p>
          <a:p>
            <a:r>
              <a:rPr lang="en-US" dirty="0"/>
              <a:t>Precast Concrete Beams, Deck Panels, Bent Caps </a:t>
            </a:r>
          </a:p>
          <a:p>
            <a:pPr lvl="1"/>
            <a:r>
              <a:rPr lang="en-US" dirty="0"/>
              <a:t>MC: 0420PCABUT; 0420PCAP00;0420PCCOLM; 0420PCARCH; 0420PCSPAN; 0425PCBEAM; 0425PNL000</a:t>
            </a:r>
          </a:p>
          <a:p>
            <a:r>
              <a:rPr lang="en-US" dirty="0"/>
              <a:t>Structural Steel Bridge Members</a:t>
            </a:r>
          </a:p>
          <a:p>
            <a:pPr lvl="1"/>
            <a:r>
              <a:rPr lang="en-US" dirty="0"/>
              <a:t>MC: 0407PIPLNG; 0442MISCST; 0442BRGSTL; </a:t>
            </a:r>
          </a:p>
        </p:txBody>
      </p:sp>
      <p:sp>
        <p:nvSpPr>
          <p:cNvPr id="4" name="Content Placeholder 2">
            <a:extLst>
              <a:ext uri="{FF2B5EF4-FFF2-40B4-BE49-F238E27FC236}">
                <a16:creationId xmlns:a16="http://schemas.microsoft.com/office/drawing/2014/main" id="{96C33381-AE93-384F-D78B-355E7D37707F}"/>
              </a:ext>
            </a:extLst>
          </p:cNvPr>
          <p:cNvSpPr txBox="1">
            <a:spLocks/>
          </p:cNvSpPr>
          <p:nvPr/>
        </p:nvSpPr>
        <p:spPr>
          <a:xfrm>
            <a:off x="4572000" y="1392957"/>
            <a:ext cx="3924300" cy="3651483"/>
          </a:xfrm>
          <a:prstGeom prst="rect">
            <a:avLst/>
          </a:prstGeom>
        </p:spPr>
        <p:txBody>
          <a:bodyPr vert="horz" lIns="0" tIns="0" rIns="0" bIns="0" rtlCol="0">
            <a:noAutofit/>
          </a:bodyPr>
          <a:lst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66928"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chemeClr val="accent1"/>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Steel Traffic, Pedestrian, or Combination Railing </a:t>
            </a:r>
            <a:r>
              <a:rPr lang="en-US" sz="1000" dirty="0"/>
              <a:t>(TxDOT Standards Only)</a:t>
            </a:r>
          </a:p>
          <a:p>
            <a:pPr lvl="1"/>
            <a:r>
              <a:rPr lang="en-US" sz="1400" dirty="0"/>
              <a:t>MC: 0450RAIL00; 0450RLPOST; 0450TUBE00</a:t>
            </a:r>
          </a:p>
          <a:p>
            <a:r>
              <a:rPr lang="en-US" dirty="0"/>
              <a:t>MBGF Retrofit/Transitions Anchor Plates</a:t>
            </a:r>
          </a:p>
          <a:p>
            <a:pPr lvl="1"/>
            <a:r>
              <a:rPr lang="en-US" dirty="0"/>
              <a:t>MC: 0540TRANPL</a:t>
            </a:r>
          </a:p>
          <a:p>
            <a:endParaRPr lang="en-US" dirty="0"/>
          </a:p>
        </p:txBody>
      </p:sp>
    </p:spTree>
    <p:extLst>
      <p:ext uri="{BB962C8B-B14F-4D97-AF65-F5344CB8AC3E}">
        <p14:creationId xmlns:p14="http://schemas.microsoft.com/office/powerpoint/2010/main" val="348372334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1FEA-904C-65B7-F1BC-8E415901403D}"/>
              </a:ext>
            </a:extLst>
          </p:cNvPr>
          <p:cNvSpPr>
            <a:spLocks noGrp="1"/>
          </p:cNvSpPr>
          <p:nvPr>
            <p:ph type="title"/>
          </p:nvPr>
        </p:nvSpPr>
        <p:spPr/>
        <p:txBody>
          <a:bodyPr>
            <a:normAutofit fontScale="90000"/>
          </a:bodyPr>
          <a:lstStyle/>
          <a:p>
            <a:r>
              <a:rPr lang="en-US" dirty="0"/>
              <a:t>1) MTD verifies Certification Continued</a:t>
            </a:r>
          </a:p>
        </p:txBody>
      </p:sp>
      <p:sp>
        <p:nvSpPr>
          <p:cNvPr id="3" name="Content Placeholder 2">
            <a:extLst>
              <a:ext uri="{FF2B5EF4-FFF2-40B4-BE49-F238E27FC236}">
                <a16:creationId xmlns:a16="http://schemas.microsoft.com/office/drawing/2014/main" id="{AA663BF5-D826-A668-D2EC-D973ED2AD049}"/>
              </a:ext>
            </a:extLst>
          </p:cNvPr>
          <p:cNvSpPr>
            <a:spLocks noGrp="1"/>
          </p:cNvSpPr>
          <p:nvPr>
            <p:ph idx="1"/>
          </p:nvPr>
        </p:nvSpPr>
        <p:spPr>
          <a:xfrm>
            <a:off x="457200" y="1376032"/>
            <a:ext cx="3924300" cy="3772231"/>
          </a:xfrm>
        </p:spPr>
        <p:txBody>
          <a:bodyPr>
            <a:normAutofit/>
          </a:bodyPr>
          <a:lstStyle/>
          <a:p>
            <a:r>
              <a:rPr lang="en-US" sz="1400" dirty="0"/>
              <a:t>Large Roadside Sign Supports</a:t>
            </a:r>
          </a:p>
          <a:p>
            <a:pPr lvl="1"/>
            <a:r>
              <a:rPr lang="en-US" sz="1400" dirty="0"/>
              <a:t>MC:0647SPTS00</a:t>
            </a:r>
          </a:p>
          <a:p>
            <a:r>
              <a:rPr lang="en-US" sz="1400" dirty="0"/>
              <a:t>Bridge Rail Mounted Sign Supports</a:t>
            </a:r>
          </a:p>
          <a:p>
            <a:pPr lvl="1"/>
            <a:r>
              <a:rPr lang="en-US" sz="1400" dirty="0"/>
              <a:t>MC: 0441MISCST</a:t>
            </a:r>
          </a:p>
          <a:p>
            <a:r>
              <a:rPr lang="en-US" sz="1400" dirty="0"/>
              <a:t>Pedestrian Bridges</a:t>
            </a:r>
          </a:p>
          <a:p>
            <a:pPr lvl="1"/>
            <a:r>
              <a:rPr lang="en-US" sz="1400" dirty="0"/>
              <a:t>MC:4007PEDBRG</a:t>
            </a:r>
          </a:p>
          <a:p>
            <a:r>
              <a:rPr lang="en-US" sz="1400" dirty="0"/>
              <a:t>Overhead Sign Supports and Sign Walkways</a:t>
            </a:r>
          </a:p>
          <a:p>
            <a:pPr lvl="1"/>
            <a:r>
              <a:rPr lang="en-US" sz="1400" dirty="0"/>
              <a:t>MC: 0650OSS000; 0654WLKWY0</a:t>
            </a:r>
          </a:p>
          <a:p>
            <a:endParaRPr lang="en-US" sz="1400" dirty="0">
              <a:highlight>
                <a:srgbClr val="FFFF00"/>
              </a:highlight>
            </a:endParaRPr>
          </a:p>
        </p:txBody>
      </p:sp>
      <p:sp>
        <p:nvSpPr>
          <p:cNvPr id="4" name="Content Placeholder 2">
            <a:extLst>
              <a:ext uri="{FF2B5EF4-FFF2-40B4-BE49-F238E27FC236}">
                <a16:creationId xmlns:a16="http://schemas.microsoft.com/office/drawing/2014/main" id="{96C33381-AE93-384F-D78B-355E7D37707F}"/>
              </a:ext>
            </a:extLst>
          </p:cNvPr>
          <p:cNvSpPr txBox="1">
            <a:spLocks/>
          </p:cNvSpPr>
          <p:nvPr/>
        </p:nvSpPr>
        <p:spPr>
          <a:xfrm>
            <a:off x="4571999" y="1376032"/>
            <a:ext cx="4250156" cy="3651483"/>
          </a:xfrm>
          <a:prstGeom prst="rect">
            <a:avLst/>
          </a:prstGeom>
        </p:spPr>
        <p:txBody>
          <a:bodyPr vert="horz" lIns="0" tIns="0" rIns="0" bIns="0" rtlCol="0">
            <a:noAutofit/>
          </a:bodyPr>
          <a:lst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66928"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chemeClr val="accent1"/>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High Mast Illumination Rings/Support Assemblies</a:t>
            </a:r>
          </a:p>
          <a:p>
            <a:pPr lvl="1"/>
            <a:r>
              <a:rPr lang="en-US" sz="1400" dirty="0"/>
              <a:t>MC:0614RINGS0</a:t>
            </a:r>
          </a:p>
          <a:p>
            <a:r>
              <a:rPr lang="en-US" sz="1400" dirty="0"/>
              <a:t>Traffic Signal Poles,</a:t>
            </a:r>
          </a:p>
          <a:p>
            <a:pPr indent="0">
              <a:lnSpc>
                <a:spcPct val="50000"/>
              </a:lnSpc>
              <a:buNone/>
            </a:pPr>
            <a:r>
              <a:rPr lang="en-US" sz="1400" dirty="0"/>
              <a:t>Intelligent Transportation System(ITS),</a:t>
            </a:r>
          </a:p>
          <a:p>
            <a:pPr indent="0">
              <a:lnSpc>
                <a:spcPct val="50000"/>
              </a:lnSpc>
              <a:buNone/>
            </a:pPr>
            <a:r>
              <a:rPr lang="en-US" sz="1400" dirty="0"/>
              <a:t>Camera, Roadway, and</a:t>
            </a:r>
          </a:p>
          <a:p>
            <a:pPr indent="0">
              <a:lnSpc>
                <a:spcPct val="50000"/>
              </a:lnSpc>
              <a:buNone/>
            </a:pPr>
            <a:r>
              <a:rPr lang="en-US" sz="1400" dirty="0"/>
              <a:t>High Mast Illumination Poles</a:t>
            </a:r>
          </a:p>
          <a:p>
            <a:pPr lvl="1"/>
            <a:r>
              <a:rPr lang="en-US" sz="1400" dirty="0"/>
              <a:t>MC: 0686POLE00</a:t>
            </a:r>
          </a:p>
          <a:p>
            <a:endParaRPr lang="en-US" dirty="0"/>
          </a:p>
        </p:txBody>
      </p:sp>
    </p:spTree>
    <p:extLst>
      <p:ext uri="{BB962C8B-B14F-4D97-AF65-F5344CB8AC3E}">
        <p14:creationId xmlns:p14="http://schemas.microsoft.com/office/powerpoint/2010/main" val="224955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1FEA-904C-65B7-F1BC-8E415901403D}"/>
              </a:ext>
            </a:extLst>
          </p:cNvPr>
          <p:cNvSpPr>
            <a:spLocks noGrp="1"/>
          </p:cNvSpPr>
          <p:nvPr>
            <p:ph type="title"/>
          </p:nvPr>
        </p:nvSpPr>
        <p:spPr>
          <a:xfrm>
            <a:off x="457200" y="592083"/>
            <a:ext cx="8229600" cy="294885"/>
          </a:xfrm>
        </p:spPr>
        <p:txBody>
          <a:bodyPr>
            <a:normAutofit fontScale="90000"/>
          </a:bodyPr>
          <a:lstStyle/>
          <a:p>
            <a:r>
              <a:rPr lang="en-US" dirty="0"/>
              <a:t>1) MTD verifies Certification  - CIS 26 Report</a:t>
            </a:r>
          </a:p>
        </p:txBody>
      </p:sp>
      <p:pic>
        <p:nvPicPr>
          <p:cNvPr id="10" name="Picture 9" descr="Screenshot of SiteManager Report Server Production for running the Material Verification Report (CIS 26).">
            <a:extLst>
              <a:ext uri="{FF2B5EF4-FFF2-40B4-BE49-F238E27FC236}">
                <a16:creationId xmlns:a16="http://schemas.microsoft.com/office/drawing/2014/main" id="{F0FAE2C0-DA3A-85C3-91E0-47555E540327}"/>
              </a:ext>
            </a:extLst>
          </p:cNvPr>
          <p:cNvPicPr>
            <a:picLocks noChangeAspect="1"/>
          </p:cNvPicPr>
          <p:nvPr/>
        </p:nvPicPr>
        <p:blipFill>
          <a:blip r:embed="rId2"/>
          <a:stretch>
            <a:fillRect/>
          </a:stretch>
        </p:blipFill>
        <p:spPr>
          <a:xfrm>
            <a:off x="0" y="902537"/>
            <a:ext cx="4408167" cy="3122185"/>
          </a:xfrm>
          <a:prstGeom prst="rect">
            <a:avLst/>
          </a:prstGeom>
        </p:spPr>
      </p:pic>
      <p:pic>
        <p:nvPicPr>
          <p:cNvPr id="8" name="Picture 7" descr="Screenshot of the Material Verification Report (CIS 26).">
            <a:extLst>
              <a:ext uri="{FF2B5EF4-FFF2-40B4-BE49-F238E27FC236}">
                <a16:creationId xmlns:a16="http://schemas.microsoft.com/office/drawing/2014/main" id="{206CF3A9-0495-DF80-2FB6-52D124A799D0}"/>
              </a:ext>
            </a:extLst>
          </p:cNvPr>
          <p:cNvPicPr>
            <a:picLocks noChangeAspect="1"/>
          </p:cNvPicPr>
          <p:nvPr/>
        </p:nvPicPr>
        <p:blipFill>
          <a:blip r:embed="rId3"/>
          <a:stretch>
            <a:fillRect/>
          </a:stretch>
        </p:blipFill>
        <p:spPr>
          <a:xfrm>
            <a:off x="3198279" y="1476738"/>
            <a:ext cx="5945721" cy="3671525"/>
          </a:xfrm>
          <a:prstGeom prst="rect">
            <a:avLst/>
          </a:prstGeom>
        </p:spPr>
      </p:pic>
    </p:spTree>
    <p:extLst>
      <p:ext uri="{BB962C8B-B14F-4D97-AF65-F5344CB8AC3E}">
        <p14:creationId xmlns:p14="http://schemas.microsoft.com/office/powerpoint/2010/main" val="249228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4C59-24D1-AC50-A9DD-E98CFDF7F581}"/>
              </a:ext>
            </a:extLst>
          </p:cNvPr>
          <p:cNvSpPr>
            <a:spLocks noGrp="1"/>
          </p:cNvSpPr>
          <p:nvPr>
            <p:ph type="title"/>
          </p:nvPr>
        </p:nvSpPr>
        <p:spPr>
          <a:xfrm>
            <a:off x="318304" y="782061"/>
            <a:ext cx="8229600" cy="294885"/>
          </a:xfrm>
        </p:spPr>
        <p:txBody>
          <a:bodyPr>
            <a:normAutofit fontScale="90000"/>
          </a:bodyPr>
          <a:lstStyle/>
          <a:p>
            <a:r>
              <a:rPr lang="en-US" dirty="0"/>
              <a:t> 2) District obtains Certification</a:t>
            </a:r>
          </a:p>
        </p:txBody>
      </p:sp>
      <p:sp>
        <p:nvSpPr>
          <p:cNvPr id="3" name="Content Placeholder 2">
            <a:extLst>
              <a:ext uri="{FF2B5EF4-FFF2-40B4-BE49-F238E27FC236}">
                <a16:creationId xmlns:a16="http://schemas.microsoft.com/office/drawing/2014/main" id="{7488688F-1A53-DC4E-7735-6BBA7A13D47A}"/>
              </a:ext>
            </a:extLst>
          </p:cNvPr>
          <p:cNvSpPr>
            <a:spLocks noGrp="1"/>
          </p:cNvSpPr>
          <p:nvPr>
            <p:ph idx="1"/>
          </p:nvPr>
        </p:nvSpPr>
        <p:spPr>
          <a:xfrm>
            <a:off x="168442" y="1272209"/>
            <a:ext cx="3505200" cy="3680791"/>
          </a:xfrm>
        </p:spPr>
        <p:txBody>
          <a:bodyPr>
            <a:normAutofit lnSpcReduction="10000"/>
          </a:bodyPr>
          <a:lstStyle/>
          <a:p>
            <a:r>
              <a:rPr lang="en-US" dirty="0"/>
              <a:t>Mechanical Couplers</a:t>
            </a:r>
          </a:p>
          <a:p>
            <a:r>
              <a:rPr lang="en-US" dirty="0"/>
              <a:t>Multi-Piece Tie Bars</a:t>
            </a:r>
          </a:p>
          <a:p>
            <a:r>
              <a:rPr lang="en-US" dirty="0"/>
              <a:t>Steel Piling</a:t>
            </a:r>
          </a:p>
          <a:p>
            <a:r>
              <a:rPr lang="en-US" dirty="0"/>
              <a:t>Anchor Rods</a:t>
            </a:r>
          </a:p>
          <a:p>
            <a:r>
              <a:rPr lang="en-US" dirty="0"/>
              <a:t>Anchor Bolts</a:t>
            </a:r>
          </a:p>
          <a:p>
            <a:r>
              <a:rPr lang="en-US" dirty="0"/>
              <a:t>Corrugated Metal Pipe</a:t>
            </a:r>
          </a:p>
          <a:p>
            <a:r>
              <a:rPr lang="en-US" dirty="0"/>
              <a:t>Frame, Grates, &amp; Ring Covers</a:t>
            </a:r>
          </a:p>
          <a:p>
            <a:r>
              <a:rPr lang="en-US" dirty="0"/>
              <a:t>Chain Link Fence</a:t>
            </a:r>
          </a:p>
          <a:p>
            <a:r>
              <a:rPr lang="en-US" dirty="0"/>
              <a:t>Wire or Ornamental Fence</a:t>
            </a:r>
          </a:p>
        </p:txBody>
      </p:sp>
      <p:sp>
        <p:nvSpPr>
          <p:cNvPr id="4" name="Content Placeholder 2">
            <a:extLst>
              <a:ext uri="{FF2B5EF4-FFF2-40B4-BE49-F238E27FC236}">
                <a16:creationId xmlns:a16="http://schemas.microsoft.com/office/drawing/2014/main" id="{ED9029B4-084F-0897-E9E2-C86E4D2346B7}"/>
              </a:ext>
            </a:extLst>
          </p:cNvPr>
          <p:cNvSpPr txBox="1">
            <a:spLocks/>
          </p:cNvSpPr>
          <p:nvPr/>
        </p:nvSpPr>
        <p:spPr>
          <a:xfrm>
            <a:off x="3214437" y="1272209"/>
            <a:ext cx="3505200" cy="3876054"/>
          </a:xfrm>
          <a:prstGeom prst="rect">
            <a:avLst/>
          </a:prstGeom>
        </p:spPr>
        <p:txBody>
          <a:bodyPr vert="horz" lIns="0" tIns="0" rIns="0" bIns="0" rtlCol="0">
            <a:normAutofit lnSpcReduction="10000"/>
          </a:bodyPr>
          <a:lst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66928"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chemeClr val="accent1"/>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Pipe Runners</a:t>
            </a:r>
          </a:p>
          <a:p>
            <a:r>
              <a:rPr lang="en-US" dirty="0"/>
              <a:t>Slotted Drains</a:t>
            </a:r>
          </a:p>
          <a:p>
            <a:r>
              <a:rPr lang="en-US" dirty="0"/>
              <a:t>Steel Shoes (Components)</a:t>
            </a:r>
          </a:p>
          <a:p>
            <a:r>
              <a:rPr lang="en-US" dirty="0"/>
              <a:t>MBGF rail, steel post, hardware</a:t>
            </a:r>
          </a:p>
          <a:p>
            <a:r>
              <a:rPr lang="en-US" dirty="0"/>
              <a:t>Cable Barrier and post</a:t>
            </a:r>
          </a:p>
          <a:p>
            <a:r>
              <a:rPr lang="en-US" dirty="0"/>
              <a:t>End Treatments</a:t>
            </a:r>
          </a:p>
          <a:p>
            <a:r>
              <a:rPr lang="en-US" dirty="0"/>
              <a:t>Crash Cushions (permanent) </a:t>
            </a:r>
          </a:p>
          <a:p>
            <a:r>
              <a:rPr lang="en-US" dirty="0"/>
              <a:t>Steel pipe</a:t>
            </a:r>
          </a:p>
          <a:p>
            <a:r>
              <a:rPr lang="en-US" dirty="0"/>
              <a:t>Steel Earth Reinforcement</a:t>
            </a:r>
          </a:p>
          <a:p>
            <a:pPr marL="0" indent="0">
              <a:buNone/>
            </a:pPr>
            <a:endParaRPr lang="en-US" dirty="0"/>
          </a:p>
          <a:p>
            <a:endParaRPr lang="en-US" dirty="0"/>
          </a:p>
          <a:p>
            <a:endParaRPr lang="en-US" dirty="0"/>
          </a:p>
        </p:txBody>
      </p:sp>
      <p:sp>
        <p:nvSpPr>
          <p:cNvPr id="5" name="Content Placeholder 2">
            <a:extLst>
              <a:ext uri="{FF2B5EF4-FFF2-40B4-BE49-F238E27FC236}">
                <a16:creationId xmlns:a16="http://schemas.microsoft.com/office/drawing/2014/main" id="{F8BF19F5-07AB-2E9B-ED7F-BE094654BAB7}"/>
              </a:ext>
            </a:extLst>
          </p:cNvPr>
          <p:cNvSpPr txBox="1">
            <a:spLocks/>
          </p:cNvSpPr>
          <p:nvPr/>
        </p:nvSpPr>
        <p:spPr>
          <a:xfrm>
            <a:off x="6639426" y="1272209"/>
            <a:ext cx="2427572" cy="3876054"/>
          </a:xfrm>
          <a:prstGeom prst="rect">
            <a:avLst/>
          </a:prstGeom>
        </p:spPr>
        <p:txBody>
          <a:bodyPr vert="horz" lIns="0" tIns="0" rIns="0" bIns="0" rtlCol="0">
            <a:normAutofit lnSpcReduction="10000"/>
          </a:bodyPr>
          <a:lstStyle>
            <a:lvl1pPr marL="228600" indent="-228600" algn="l" defTabSz="685800" rtl="0" eaLnBrk="1" latinLnBrk="0" hangingPunct="1">
              <a:lnSpc>
                <a:spcPct val="120000"/>
              </a:lnSpc>
              <a:spcBef>
                <a:spcPts val="750"/>
              </a:spcBef>
              <a:spcAft>
                <a:spcPts val="600"/>
              </a:spcAft>
              <a:buClr>
                <a:schemeClr val="accent1"/>
              </a:buClr>
              <a:buSzPct val="120000"/>
              <a:buFont typeface="Arial" panose="020B0604020202020204" pitchFamily="34" charset="0"/>
              <a:buChar char="•"/>
              <a:defRPr sz="1500" kern="1200">
                <a:solidFill>
                  <a:schemeClr val="tx1"/>
                </a:solidFill>
                <a:latin typeface="+mn-lt"/>
                <a:ea typeface="+mn-ea"/>
                <a:cs typeface="+mn-cs"/>
              </a:defRPr>
            </a:lvl1pPr>
            <a:lvl2pPr marL="566928"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2pPr>
            <a:lvl3pPr marL="857250" indent="-228600" algn="l" defTabSz="685800" rtl="0" eaLnBrk="1" latinLnBrk="0" hangingPunct="1">
              <a:lnSpc>
                <a:spcPct val="120000"/>
              </a:lnSpc>
              <a:spcBef>
                <a:spcPts val="375"/>
              </a:spcBef>
              <a:spcAft>
                <a:spcPts val="600"/>
              </a:spcAft>
              <a:buClr>
                <a:schemeClr val="accent1"/>
              </a:buClr>
              <a:buFont typeface="Wingdings" panose="05000000000000000000" pitchFamily="2" charset="2"/>
              <a:buChar char="§"/>
              <a:defRPr sz="1500" kern="1200">
                <a:solidFill>
                  <a:schemeClr val="tx1"/>
                </a:solidFill>
                <a:latin typeface="+mn-lt"/>
                <a:ea typeface="+mn-ea"/>
                <a:cs typeface="+mn-cs"/>
              </a:defRPr>
            </a:lvl3pPr>
            <a:lvl4pPr marL="1200150" indent="-228600" algn="l" defTabSz="685800" rtl="0" eaLnBrk="1" latinLnBrk="0" hangingPunct="1">
              <a:lnSpc>
                <a:spcPct val="120000"/>
              </a:lnSpc>
              <a:spcBef>
                <a:spcPts val="375"/>
              </a:spcBef>
              <a:spcAft>
                <a:spcPts val="600"/>
              </a:spcAft>
              <a:buClr>
                <a:schemeClr val="accent1"/>
              </a:buClr>
              <a:buFont typeface="Verdana" panose="020B0604030504040204" pitchFamily="34" charset="0"/>
              <a:buChar char="-"/>
              <a:defRPr sz="1500" kern="1200">
                <a:solidFill>
                  <a:schemeClr val="tx1"/>
                </a:solidFill>
                <a:latin typeface="+mn-lt"/>
                <a:ea typeface="+mn-ea"/>
                <a:cs typeface="+mn-cs"/>
              </a:defRPr>
            </a:lvl4pPr>
            <a:lvl5pPr marL="1543050" indent="-228600" algn="l" defTabSz="685800" rtl="0" eaLnBrk="1" latinLnBrk="0" hangingPunct="1">
              <a:lnSpc>
                <a:spcPct val="120000"/>
              </a:lnSpc>
              <a:spcBef>
                <a:spcPts val="375"/>
              </a:spcBef>
              <a:spcAft>
                <a:spcPts val="600"/>
              </a:spcAft>
              <a:buClr>
                <a:schemeClr val="accent1"/>
              </a:buClr>
              <a:buSzPct val="80000"/>
              <a:buFont typeface="Verdana" panose="020B060403050404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Permanent metal decking</a:t>
            </a:r>
          </a:p>
          <a:p>
            <a:r>
              <a:rPr lang="en-US" dirty="0"/>
              <a:t>Mail Box Assemblies</a:t>
            </a:r>
          </a:p>
          <a:p>
            <a:r>
              <a:rPr lang="en-US" dirty="0"/>
              <a:t>Small Roadside Sign Post, Wing channel post.</a:t>
            </a:r>
          </a:p>
          <a:p>
            <a:r>
              <a:rPr lang="en-US" dirty="0"/>
              <a:t>Roadside Flashing Beacons</a:t>
            </a:r>
          </a:p>
          <a:p>
            <a:r>
              <a:rPr lang="en-US" dirty="0"/>
              <a:t>Pedestrian Pole Assemblies</a:t>
            </a:r>
          </a:p>
          <a:p>
            <a:r>
              <a:rPr lang="en-US" dirty="0"/>
              <a:t>Gabion Mattress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2869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0000-11C0-4657-8144-B4362BE3985B}"/>
              </a:ext>
            </a:extLst>
          </p:cNvPr>
          <p:cNvSpPr>
            <a:spLocks noGrp="1"/>
          </p:cNvSpPr>
          <p:nvPr>
            <p:ph type="title"/>
          </p:nvPr>
        </p:nvSpPr>
        <p:spPr/>
        <p:txBody>
          <a:bodyPr/>
          <a:lstStyle/>
          <a:p>
            <a:r>
              <a:rPr lang="en-US" dirty="0"/>
              <a:t>Buy America Documentation – Form 1818</a:t>
            </a:r>
          </a:p>
        </p:txBody>
      </p:sp>
      <p:sp>
        <p:nvSpPr>
          <p:cNvPr id="4" name="Slide Number Placeholder 3">
            <a:extLst>
              <a:ext uri="{FF2B5EF4-FFF2-40B4-BE49-F238E27FC236}">
                <a16:creationId xmlns:a16="http://schemas.microsoft.com/office/drawing/2014/main" id="{F00CFE09-8DBA-4ABB-9D40-37D791E7CEEC}"/>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19</a:t>
            </a:fld>
            <a:endParaRPr lang="en-US" dirty="0">
              <a:solidFill>
                <a:srgbClr val="FFFFFF"/>
              </a:solidFill>
            </a:endParaRPr>
          </a:p>
        </p:txBody>
      </p:sp>
      <p:sp>
        <p:nvSpPr>
          <p:cNvPr id="15" name="TextBox 14">
            <a:extLst>
              <a:ext uri="{FF2B5EF4-FFF2-40B4-BE49-F238E27FC236}">
                <a16:creationId xmlns:a16="http://schemas.microsoft.com/office/drawing/2014/main" id="{B4D235B2-52B5-46B9-2446-0A1A4B2131C3}"/>
              </a:ext>
            </a:extLst>
          </p:cNvPr>
          <p:cNvSpPr txBox="1"/>
          <p:nvPr/>
        </p:nvSpPr>
        <p:spPr>
          <a:xfrm>
            <a:off x="42260" y="631389"/>
            <a:ext cx="3226721" cy="923330"/>
          </a:xfrm>
          <a:prstGeom prst="rect">
            <a:avLst/>
          </a:prstGeom>
          <a:noFill/>
        </p:spPr>
        <p:txBody>
          <a:bodyPr wrap="square" rtlCol="0">
            <a:spAutoFit/>
          </a:bodyPr>
          <a:lstStyle/>
          <a:p>
            <a:pPr defTabSz="914400"/>
            <a:r>
              <a:rPr lang="en-US" dirty="0">
                <a:solidFill>
                  <a:srgbClr val="000000"/>
                </a:solidFill>
                <a:latin typeface="Arial"/>
              </a:rPr>
              <a:t>All fields must be filled out completely to be an acceptable Form 1818.  </a:t>
            </a:r>
          </a:p>
        </p:txBody>
      </p:sp>
      <p:pic>
        <p:nvPicPr>
          <p:cNvPr id="8" name="Picture 7" descr="Picture of Material Statement Form 1818 with red numbers at each line that needs to be filled out.">
            <a:extLst>
              <a:ext uri="{FF2B5EF4-FFF2-40B4-BE49-F238E27FC236}">
                <a16:creationId xmlns:a16="http://schemas.microsoft.com/office/drawing/2014/main" id="{1BBD082B-4AA5-2C60-1666-78C1A76A91AF}"/>
              </a:ext>
            </a:extLst>
          </p:cNvPr>
          <p:cNvPicPr>
            <a:picLocks noChangeAspect="1"/>
          </p:cNvPicPr>
          <p:nvPr/>
        </p:nvPicPr>
        <p:blipFill>
          <a:blip r:embed="rId2"/>
          <a:stretch>
            <a:fillRect/>
          </a:stretch>
        </p:blipFill>
        <p:spPr>
          <a:xfrm>
            <a:off x="3552071" y="631389"/>
            <a:ext cx="5418058" cy="4064970"/>
          </a:xfrm>
          <a:prstGeom prst="rect">
            <a:avLst/>
          </a:prstGeom>
          <a:noFill/>
          <a:ln w="127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756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rmAutofit fontScale="90000"/>
          </a:bodyPr>
          <a:lstStyle/>
          <a:p>
            <a:r>
              <a:rPr lang="en-US" dirty="0"/>
              <a:t>What is required?</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p:txBody>
          <a:bodyPr>
            <a:normAutofit lnSpcReduction="10000"/>
          </a:bodyPr>
          <a:lstStyle/>
          <a:p>
            <a:r>
              <a:rPr lang="en-US" dirty="0"/>
              <a:t>Iron and Steel Certifications – </a:t>
            </a:r>
            <a:r>
              <a:rPr lang="en-US" b="1" dirty="0"/>
              <a:t>ALL PROJECTS</a:t>
            </a:r>
          </a:p>
          <a:p>
            <a:r>
              <a:rPr lang="en-US" dirty="0"/>
              <a:t>Construction Materials Certifications  - </a:t>
            </a:r>
            <a:r>
              <a:rPr lang="en-US" b="1" dirty="0"/>
              <a:t>SOME PROJECTS</a:t>
            </a:r>
          </a:p>
          <a:p>
            <a:pPr lvl="1"/>
            <a:r>
              <a:rPr lang="en-US" dirty="0"/>
              <a:t>Determined by Buy America Material Classification sheet.</a:t>
            </a:r>
          </a:p>
          <a:p>
            <a:pPr lvl="2"/>
            <a:r>
              <a:rPr lang="en-US" dirty="0"/>
              <a:t>Non-ferrous Metals, Plastics &amp; Polymers, Glass, Drywall, Lumber, </a:t>
            </a:r>
          </a:p>
          <a:p>
            <a:pPr lvl="3"/>
            <a:r>
              <a:rPr lang="en-US" b="1" dirty="0"/>
              <a:t>(SP6-30;SP6-39)</a:t>
            </a:r>
          </a:p>
          <a:p>
            <a:pPr lvl="2"/>
            <a:r>
              <a:rPr lang="en-US" b="1" dirty="0"/>
              <a:t>Above Plus </a:t>
            </a:r>
            <a:r>
              <a:rPr lang="en-US" dirty="0"/>
              <a:t>Fiber Optic Cable, Optical Fiber, and Engineered Wood. </a:t>
            </a:r>
          </a:p>
          <a:p>
            <a:pPr lvl="3"/>
            <a:r>
              <a:rPr lang="en-US" b="1" dirty="0"/>
              <a:t>(SP6-40)</a:t>
            </a:r>
          </a:p>
          <a:p>
            <a:pPr lvl="3"/>
            <a:r>
              <a:rPr lang="en-US" b="1" dirty="0"/>
              <a:t>2024 Spec:  (SP6-1;SP6-5)</a:t>
            </a:r>
          </a:p>
          <a:p>
            <a:endParaRPr lang="en-US" dirty="0"/>
          </a:p>
          <a:p>
            <a:endParaRPr lang="en-US" dirty="0"/>
          </a:p>
        </p:txBody>
      </p:sp>
    </p:spTree>
    <p:extLst>
      <p:ext uri="{BB962C8B-B14F-4D97-AF65-F5344CB8AC3E}">
        <p14:creationId xmlns:p14="http://schemas.microsoft.com/office/powerpoint/2010/main" val="2350381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0000-11C0-4657-8144-B4362BE3985B}"/>
              </a:ext>
            </a:extLst>
          </p:cNvPr>
          <p:cNvSpPr>
            <a:spLocks noGrp="1"/>
          </p:cNvSpPr>
          <p:nvPr>
            <p:ph type="title"/>
          </p:nvPr>
        </p:nvSpPr>
        <p:spPr/>
        <p:txBody>
          <a:bodyPr/>
          <a:lstStyle/>
          <a:p>
            <a:r>
              <a:rPr lang="en-US" dirty="0"/>
              <a:t>Buy America Documentation – Form 1818 Steps 2-4</a:t>
            </a:r>
          </a:p>
        </p:txBody>
      </p:sp>
      <p:sp>
        <p:nvSpPr>
          <p:cNvPr id="4" name="Slide Number Placeholder 3">
            <a:extLst>
              <a:ext uri="{FF2B5EF4-FFF2-40B4-BE49-F238E27FC236}">
                <a16:creationId xmlns:a16="http://schemas.microsoft.com/office/drawing/2014/main" id="{F00CFE09-8DBA-4ABB-9D40-37D791E7CEEC}"/>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20</a:t>
            </a:fld>
            <a:endParaRPr lang="en-US" dirty="0">
              <a:solidFill>
                <a:srgbClr val="FFFFFF"/>
              </a:solidFill>
            </a:endParaRPr>
          </a:p>
        </p:txBody>
      </p:sp>
      <p:sp>
        <p:nvSpPr>
          <p:cNvPr id="15" name="TextBox 14">
            <a:extLst>
              <a:ext uri="{FF2B5EF4-FFF2-40B4-BE49-F238E27FC236}">
                <a16:creationId xmlns:a16="http://schemas.microsoft.com/office/drawing/2014/main" id="{B4D235B2-52B5-46B9-2446-0A1A4B2131C3}"/>
              </a:ext>
            </a:extLst>
          </p:cNvPr>
          <p:cNvSpPr txBox="1"/>
          <p:nvPr/>
        </p:nvSpPr>
        <p:spPr>
          <a:xfrm>
            <a:off x="42260" y="631389"/>
            <a:ext cx="3226721" cy="923330"/>
          </a:xfrm>
          <a:prstGeom prst="rect">
            <a:avLst/>
          </a:prstGeom>
          <a:noFill/>
        </p:spPr>
        <p:txBody>
          <a:bodyPr wrap="square" rtlCol="0">
            <a:spAutoFit/>
          </a:bodyPr>
          <a:lstStyle/>
          <a:p>
            <a:pPr defTabSz="914400"/>
            <a:r>
              <a:rPr lang="en-US" dirty="0">
                <a:solidFill>
                  <a:srgbClr val="000000"/>
                </a:solidFill>
                <a:latin typeface="Arial"/>
              </a:rPr>
              <a:t>All fields must be filled out completely to be an acceptable Form 1818.  </a:t>
            </a:r>
          </a:p>
        </p:txBody>
      </p:sp>
      <p:sp>
        <p:nvSpPr>
          <p:cNvPr id="6" name="Speech Bubble: Oval 5">
            <a:extLst>
              <a:ext uri="{FF2B5EF4-FFF2-40B4-BE49-F238E27FC236}">
                <a16:creationId xmlns:a16="http://schemas.microsoft.com/office/drawing/2014/main" id="{F6F3BC30-683F-9AE8-CA82-DB730C3EB12C}"/>
              </a:ext>
            </a:extLst>
          </p:cNvPr>
          <p:cNvSpPr/>
          <p:nvPr/>
        </p:nvSpPr>
        <p:spPr>
          <a:xfrm>
            <a:off x="200338" y="1545639"/>
            <a:ext cx="3068642" cy="2971235"/>
          </a:xfrm>
          <a:prstGeom prst="wedgeEllipseCallout">
            <a:avLst>
              <a:gd name="adj1" fmla="val 60990"/>
              <a:gd name="adj2" fmla="val -52705"/>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noAutofit/>
          </a:bodyPr>
          <a:lstStyle/>
          <a:p>
            <a:pPr algn="ctr" defTabSz="914400"/>
            <a:r>
              <a:rPr lang="en-US" sz="1400" b="1" dirty="0">
                <a:solidFill>
                  <a:srgbClr val="000000"/>
                </a:solidFill>
                <a:latin typeface="Arial" pitchFamily="34" charset="0"/>
                <a:cs typeface="Arial" pitchFamily="34" charset="0"/>
              </a:rPr>
              <a:t>2.</a:t>
            </a:r>
            <a:r>
              <a:rPr lang="en-US" sz="1400" dirty="0">
                <a:solidFill>
                  <a:srgbClr val="000000"/>
                </a:solidFill>
                <a:latin typeface="Arial" pitchFamily="34" charset="0"/>
                <a:cs typeface="Arial" pitchFamily="34" charset="0"/>
              </a:rPr>
              <a:t> Supplier: Supplier, Vendor, or Distributor's Name </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3.</a:t>
            </a:r>
            <a:r>
              <a:rPr lang="en-US" sz="1400" dirty="0">
                <a:solidFill>
                  <a:srgbClr val="000000"/>
                </a:solidFill>
                <a:latin typeface="Arial" pitchFamily="34" charset="0"/>
                <a:cs typeface="Arial" pitchFamily="34" charset="0"/>
              </a:rPr>
              <a:t> Address: Supplier, Vendor, or Distributor’s Address</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4.</a:t>
            </a:r>
            <a:r>
              <a:rPr lang="en-US" sz="1400" dirty="0">
                <a:solidFill>
                  <a:srgbClr val="000000"/>
                </a:solidFill>
                <a:latin typeface="Arial" pitchFamily="34" charset="0"/>
                <a:cs typeface="Arial" pitchFamily="34" charset="0"/>
              </a:rPr>
              <a:t> Contract No (Optional).: Contract Number between supplier and manufacturer or utility owner </a:t>
            </a:r>
          </a:p>
        </p:txBody>
      </p:sp>
      <p:pic>
        <p:nvPicPr>
          <p:cNvPr id="8" name="Picture 7" descr="Numbers 2-4 pop up showing what the numbers are and how to fill them out.">
            <a:extLst>
              <a:ext uri="{FF2B5EF4-FFF2-40B4-BE49-F238E27FC236}">
                <a16:creationId xmlns:a16="http://schemas.microsoft.com/office/drawing/2014/main" id="{1BBD082B-4AA5-2C60-1666-78C1A76A91AF}"/>
              </a:ext>
            </a:extLst>
          </p:cNvPr>
          <p:cNvPicPr>
            <a:picLocks noChangeAspect="1"/>
          </p:cNvPicPr>
          <p:nvPr/>
        </p:nvPicPr>
        <p:blipFill>
          <a:blip r:embed="rId2"/>
          <a:stretch>
            <a:fillRect/>
          </a:stretch>
        </p:blipFill>
        <p:spPr>
          <a:xfrm>
            <a:off x="3552071" y="631389"/>
            <a:ext cx="5418058" cy="4064970"/>
          </a:xfrm>
          <a:prstGeom prst="rect">
            <a:avLst/>
          </a:prstGeom>
          <a:noFill/>
          <a:ln w="127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623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0000-11C0-4657-8144-B4362BE3985B}"/>
              </a:ext>
            </a:extLst>
          </p:cNvPr>
          <p:cNvSpPr>
            <a:spLocks noGrp="1"/>
          </p:cNvSpPr>
          <p:nvPr>
            <p:ph type="title"/>
          </p:nvPr>
        </p:nvSpPr>
        <p:spPr/>
        <p:txBody>
          <a:bodyPr/>
          <a:lstStyle/>
          <a:p>
            <a:r>
              <a:rPr lang="en-US" dirty="0"/>
              <a:t>Buy America Documentation – Form 1818 Steps 5-8</a:t>
            </a:r>
          </a:p>
        </p:txBody>
      </p:sp>
      <p:sp>
        <p:nvSpPr>
          <p:cNvPr id="4" name="Slide Number Placeholder 3">
            <a:extLst>
              <a:ext uri="{FF2B5EF4-FFF2-40B4-BE49-F238E27FC236}">
                <a16:creationId xmlns:a16="http://schemas.microsoft.com/office/drawing/2014/main" id="{F00CFE09-8DBA-4ABB-9D40-37D791E7CEEC}"/>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21</a:t>
            </a:fld>
            <a:endParaRPr lang="en-US" dirty="0">
              <a:solidFill>
                <a:srgbClr val="FFFFFF"/>
              </a:solidFill>
            </a:endParaRPr>
          </a:p>
        </p:txBody>
      </p:sp>
      <p:sp>
        <p:nvSpPr>
          <p:cNvPr id="15" name="TextBox 14">
            <a:extLst>
              <a:ext uri="{FF2B5EF4-FFF2-40B4-BE49-F238E27FC236}">
                <a16:creationId xmlns:a16="http://schemas.microsoft.com/office/drawing/2014/main" id="{B4D235B2-52B5-46B9-2446-0A1A4B2131C3}"/>
              </a:ext>
            </a:extLst>
          </p:cNvPr>
          <p:cNvSpPr txBox="1"/>
          <p:nvPr/>
        </p:nvSpPr>
        <p:spPr>
          <a:xfrm>
            <a:off x="42260" y="631389"/>
            <a:ext cx="3226721" cy="923330"/>
          </a:xfrm>
          <a:prstGeom prst="rect">
            <a:avLst/>
          </a:prstGeom>
          <a:noFill/>
        </p:spPr>
        <p:txBody>
          <a:bodyPr wrap="square" rtlCol="0">
            <a:spAutoFit/>
          </a:bodyPr>
          <a:lstStyle/>
          <a:p>
            <a:pPr defTabSz="914400"/>
            <a:r>
              <a:rPr lang="en-US" dirty="0">
                <a:solidFill>
                  <a:srgbClr val="000000"/>
                </a:solidFill>
                <a:latin typeface="Arial"/>
              </a:rPr>
              <a:t>All fields must be filled out completely to be an acceptable Form 1818.  </a:t>
            </a:r>
          </a:p>
        </p:txBody>
      </p:sp>
      <p:pic>
        <p:nvPicPr>
          <p:cNvPr id="8" name="Picture 7" descr="Numbers 5-8 pop up showing what the numbers are and how to fill them out.">
            <a:extLst>
              <a:ext uri="{FF2B5EF4-FFF2-40B4-BE49-F238E27FC236}">
                <a16:creationId xmlns:a16="http://schemas.microsoft.com/office/drawing/2014/main" id="{1BBD082B-4AA5-2C60-1666-78C1A76A91AF}"/>
              </a:ext>
            </a:extLst>
          </p:cNvPr>
          <p:cNvPicPr>
            <a:picLocks noChangeAspect="1"/>
          </p:cNvPicPr>
          <p:nvPr/>
        </p:nvPicPr>
        <p:blipFill>
          <a:blip r:embed="rId2"/>
          <a:stretch>
            <a:fillRect/>
          </a:stretch>
        </p:blipFill>
        <p:spPr>
          <a:xfrm>
            <a:off x="3552071" y="631389"/>
            <a:ext cx="5418058" cy="4064970"/>
          </a:xfrm>
          <a:prstGeom prst="rect">
            <a:avLst/>
          </a:prstGeom>
          <a:noFill/>
          <a:ln w="12700">
            <a:solidFill>
              <a:schemeClr val="accent1"/>
            </a:solidFill>
          </a:ln>
          <a:effectLst>
            <a:outerShdw blurRad="50800" dist="38100" dir="2700000" algn="tl" rotWithShape="0">
              <a:prstClr val="black">
                <a:alpha val="40000"/>
              </a:prstClr>
            </a:outerShdw>
          </a:effectLst>
        </p:spPr>
      </p:pic>
      <p:sp>
        <p:nvSpPr>
          <p:cNvPr id="6" name="Speech Bubble: Oval 5">
            <a:extLst>
              <a:ext uri="{FF2B5EF4-FFF2-40B4-BE49-F238E27FC236}">
                <a16:creationId xmlns:a16="http://schemas.microsoft.com/office/drawing/2014/main" id="{F6F3BC30-683F-9AE8-CA82-DB730C3EB12C}"/>
              </a:ext>
            </a:extLst>
          </p:cNvPr>
          <p:cNvSpPr/>
          <p:nvPr/>
        </p:nvSpPr>
        <p:spPr>
          <a:xfrm>
            <a:off x="173871" y="1554720"/>
            <a:ext cx="5568002" cy="2955547"/>
          </a:xfrm>
          <a:prstGeom prst="wedgeEllipseCallout">
            <a:avLst>
              <a:gd name="adj1" fmla="val 62266"/>
              <a:gd name="adj2" fmla="val -53364"/>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5.</a:t>
            </a:r>
            <a:r>
              <a:rPr lang="en-US" sz="1400" dirty="0">
                <a:solidFill>
                  <a:srgbClr val="000000"/>
                </a:solidFill>
                <a:latin typeface="Arial" pitchFamily="34" charset="0"/>
                <a:cs typeface="Arial" pitchFamily="34" charset="0"/>
              </a:rPr>
              <a:t> County: County name of project location</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6.</a:t>
            </a:r>
            <a:r>
              <a:rPr lang="en-US" sz="1400" dirty="0">
                <a:solidFill>
                  <a:srgbClr val="000000"/>
                </a:solidFill>
                <a:latin typeface="Arial" pitchFamily="34" charset="0"/>
                <a:cs typeface="Arial" pitchFamily="34" charset="0"/>
              </a:rPr>
              <a:t> Project: TxDOT Project name or highway name</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7.</a:t>
            </a:r>
            <a:r>
              <a:rPr lang="en-US" sz="1400" dirty="0">
                <a:solidFill>
                  <a:srgbClr val="000000"/>
                </a:solidFill>
                <a:latin typeface="Arial" pitchFamily="34" charset="0"/>
                <a:cs typeface="Arial" pitchFamily="34" charset="0"/>
              </a:rPr>
              <a:t> Control: ROW CSJ, Construction CSJ, U#, and/or Utility ID# </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8.</a:t>
            </a:r>
            <a:r>
              <a:rPr lang="en-US" sz="1400" dirty="0">
                <a:solidFill>
                  <a:srgbClr val="000000"/>
                </a:solidFill>
                <a:latin typeface="Arial" pitchFamily="34" charset="0"/>
                <a:cs typeface="Arial" pitchFamily="34" charset="0"/>
              </a:rPr>
              <a:t> Contractor: Contractor name performing the adjustment and identified as the selected awarded contractor in the bid tabs or fee schedule</a:t>
            </a:r>
          </a:p>
        </p:txBody>
      </p:sp>
    </p:spTree>
    <p:extLst>
      <p:ext uri="{BB962C8B-B14F-4D97-AF65-F5344CB8AC3E}">
        <p14:creationId xmlns:p14="http://schemas.microsoft.com/office/powerpoint/2010/main" val="35455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0000-11C0-4657-8144-B4362BE3985B}"/>
              </a:ext>
            </a:extLst>
          </p:cNvPr>
          <p:cNvSpPr>
            <a:spLocks noGrp="1"/>
          </p:cNvSpPr>
          <p:nvPr>
            <p:ph type="title"/>
          </p:nvPr>
        </p:nvSpPr>
        <p:spPr/>
        <p:txBody>
          <a:bodyPr/>
          <a:lstStyle/>
          <a:p>
            <a:r>
              <a:rPr lang="en-US" dirty="0"/>
              <a:t>Buy America Documentation – Form 1818 Steps 9-11</a:t>
            </a:r>
          </a:p>
        </p:txBody>
      </p:sp>
      <p:sp>
        <p:nvSpPr>
          <p:cNvPr id="4" name="Slide Number Placeholder 3">
            <a:extLst>
              <a:ext uri="{FF2B5EF4-FFF2-40B4-BE49-F238E27FC236}">
                <a16:creationId xmlns:a16="http://schemas.microsoft.com/office/drawing/2014/main" id="{F00CFE09-8DBA-4ABB-9D40-37D791E7CEEC}"/>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22</a:t>
            </a:fld>
            <a:endParaRPr lang="en-US" dirty="0">
              <a:solidFill>
                <a:srgbClr val="FFFFFF"/>
              </a:solidFill>
            </a:endParaRPr>
          </a:p>
        </p:txBody>
      </p:sp>
      <p:sp>
        <p:nvSpPr>
          <p:cNvPr id="15" name="TextBox 14">
            <a:extLst>
              <a:ext uri="{FF2B5EF4-FFF2-40B4-BE49-F238E27FC236}">
                <a16:creationId xmlns:a16="http://schemas.microsoft.com/office/drawing/2014/main" id="{B4D235B2-52B5-46B9-2446-0A1A4B2131C3}"/>
              </a:ext>
            </a:extLst>
          </p:cNvPr>
          <p:cNvSpPr txBox="1"/>
          <p:nvPr/>
        </p:nvSpPr>
        <p:spPr>
          <a:xfrm>
            <a:off x="42260" y="631389"/>
            <a:ext cx="3226721" cy="923330"/>
          </a:xfrm>
          <a:prstGeom prst="rect">
            <a:avLst/>
          </a:prstGeom>
          <a:noFill/>
        </p:spPr>
        <p:txBody>
          <a:bodyPr wrap="square" rtlCol="0">
            <a:spAutoFit/>
          </a:bodyPr>
          <a:lstStyle/>
          <a:p>
            <a:pPr defTabSz="914400"/>
            <a:r>
              <a:rPr lang="en-US" dirty="0">
                <a:solidFill>
                  <a:srgbClr val="000000"/>
                </a:solidFill>
                <a:latin typeface="Arial"/>
              </a:rPr>
              <a:t>All fields must be filled out completely to be an acceptable Form 1818.  </a:t>
            </a:r>
          </a:p>
        </p:txBody>
      </p:sp>
      <p:pic>
        <p:nvPicPr>
          <p:cNvPr id="8" name="Picture 7" descr="Numbers 9-11 pop up showing what the numbers are and how to fill them out.">
            <a:extLst>
              <a:ext uri="{FF2B5EF4-FFF2-40B4-BE49-F238E27FC236}">
                <a16:creationId xmlns:a16="http://schemas.microsoft.com/office/drawing/2014/main" id="{1BBD082B-4AA5-2C60-1666-78C1A76A91AF}"/>
              </a:ext>
            </a:extLst>
          </p:cNvPr>
          <p:cNvPicPr>
            <a:picLocks noChangeAspect="1"/>
          </p:cNvPicPr>
          <p:nvPr/>
        </p:nvPicPr>
        <p:blipFill>
          <a:blip r:embed="rId2"/>
          <a:stretch>
            <a:fillRect/>
          </a:stretch>
        </p:blipFill>
        <p:spPr>
          <a:xfrm>
            <a:off x="3552071" y="631389"/>
            <a:ext cx="5418058" cy="4064970"/>
          </a:xfrm>
          <a:prstGeom prst="rect">
            <a:avLst/>
          </a:prstGeom>
          <a:noFill/>
          <a:ln w="12700">
            <a:solidFill>
              <a:schemeClr val="accent1"/>
            </a:solidFill>
          </a:ln>
          <a:effectLst>
            <a:outerShdw blurRad="50800" dist="38100" dir="2700000" algn="tl" rotWithShape="0">
              <a:prstClr val="black">
                <a:alpha val="40000"/>
              </a:prstClr>
            </a:outerShdw>
          </a:effectLst>
        </p:spPr>
      </p:pic>
      <p:sp>
        <p:nvSpPr>
          <p:cNvPr id="6" name="Speech Bubble: Oval 5">
            <a:extLst>
              <a:ext uri="{FF2B5EF4-FFF2-40B4-BE49-F238E27FC236}">
                <a16:creationId xmlns:a16="http://schemas.microsoft.com/office/drawing/2014/main" id="{F6F3BC30-683F-9AE8-CA82-DB730C3EB12C}"/>
              </a:ext>
            </a:extLst>
          </p:cNvPr>
          <p:cNvSpPr/>
          <p:nvPr/>
        </p:nvSpPr>
        <p:spPr>
          <a:xfrm>
            <a:off x="173871" y="1554720"/>
            <a:ext cx="3378200" cy="1693782"/>
          </a:xfrm>
          <a:prstGeom prst="wedgeEllipseCallout">
            <a:avLst>
              <a:gd name="adj1" fmla="val 56627"/>
              <a:gd name="adj2" fmla="val -26451"/>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9.</a:t>
            </a:r>
            <a:r>
              <a:rPr lang="en-US" sz="1400" dirty="0">
                <a:solidFill>
                  <a:srgbClr val="000000"/>
                </a:solidFill>
                <a:latin typeface="Arial" pitchFamily="34" charset="0"/>
                <a:cs typeface="Arial" pitchFamily="34" charset="0"/>
              </a:rPr>
              <a:t> Purchase Order No.: Purchase order number from the invoice that will be submitted for billing or from the Mill Test Report (MTR).</a:t>
            </a:r>
          </a:p>
        </p:txBody>
      </p:sp>
      <p:sp>
        <p:nvSpPr>
          <p:cNvPr id="3" name="Speech Bubble: Oval 2">
            <a:extLst>
              <a:ext uri="{FF2B5EF4-FFF2-40B4-BE49-F238E27FC236}">
                <a16:creationId xmlns:a16="http://schemas.microsoft.com/office/drawing/2014/main" id="{6BC0A3FA-9E52-117F-1E64-E5849342A440}"/>
              </a:ext>
            </a:extLst>
          </p:cNvPr>
          <p:cNvSpPr/>
          <p:nvPr/>
        </p:nvSpPr>
        <p:spPr>
          <a:xfrm>
            <a:off x="948746" y="3120323"/>
            <a:ext cx="3378200" cy="1693782"/>
          </a:xfrm>
          <a:prstGeom prst="wedgeEllipseCallout">
            <a:avLst>
              <a:gd name="adj1" fmla="val 52481"/>
              <a:gd name="adj2" fmla="val -114364"/>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10.</a:t>
            </a:r>
            <a:r>
              <a:rPr lang="en-US" sz="1400" dirty="0">
                <a:solidFill>
                  <a:srgbClr val="000000"/>
                </a:solidFill>
                <a:latin typeface="Arial" pitchFamily="34" charset="0"/>
                <a:cs typeface="Arial" pitchFamily="34" charset="0"/>
              </a:rPr>
              <a:t> Quantity (Amt./Units): Actual quantity installed with appropriate unit obtained from the cost estimate.</a:t>
            </a:r>
          </a:p>
        </p:txBody>
      </p:sp>
      <p:sp>
        <p:nvSpPr>
          <p:cNvPr id="5" name="Speech Bubble: Oval 4">
            <a:extLst>
              <a:ext uri="{FF2B5EF4-FFF2-40B4-BE49-F238E27FC236}">
                <a16:creationId xmlns:a16="http://schemas.microsoft.com/office/drawing/2014/main" id="{92C1F508-3376-F4E7-8F10-377D594861ED}"/>
              </a:ext>
            </a:extLst>
          </p:cNvPr>
          <p:cNvSpPr/>
          <p:nvPr/>
        </p:nvSpPr>
        <p:spPr>
          <a:xfrm>
            <a:off x="5355352" y="3002577"/>
            <a:ext cx="3378200" cy="1693782"/>
          </a:xfrm>
          <a:prstGeom prst="wedgeEllipseCallout">
            <a:avLst>
              <a:gd name="adj1" fmla="val -42955"/>
              <a:gd name="adj2" fmla="val -112052"/>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11.</a:t>
            </a:r>
            <a:r>
              <a:rPr lang="en-US" sz="1400" dirty="0">
                <a:solidFill>
                  <a:srgbClr val="000000"/>
                </a:solidFill>
                <a:latin typeface="Arial" pitchFamily="34" charset="0"/>
                <a:cs typeface="Arial" pitchFamily="34" charset="0"/>
              </a:rPr>
              <a:t> Material Description: The material description should match what was identified on the cost estimate and include the item # and on the MTR or Certification.</a:t>
            </a:r>
          </a:p>
        </p:txBody>
      </p:sp>
    </p:spTree>
    <p:extLst>
      <p:ext uri="{BB962C8B-B14F-4D97-AF65-F5344CB8AC3E}">
        <p14:creationId xmlns:p14="http://schemas.microsoft.com/office/powerpoint/2010/main" val="7655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3" grpId="1"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0000-11C0-4657-8144-B4362BE3985B}"/>
              </a:ext>
            </a:extLst>
          </p:cNvPr>
          <p:cNvSpPr>
            <a:spLocks noGrp="1"/>
          </p:cNvSpPr>
          <p:nvPr>
            <p:ph type="title"/>
          </p:nvPr>
        </p:nvSpPr>
        <p:spPr/>
        <p:txBody>
          <a:bodyPr/>
          <a:lstStyle/>
          <a:p>
            <a:r>
              <a:rPr lang="en-US" dirty="0"/>
              <a:t>Buy America Documentation – Form 1818 Steps 12-15</a:t>
            </a:r>
          </a:p>
        </p:txBody>
      </p:sp>
      <p:sp>
        <p:nvSpPr>
          <p:cNvPr id="4" name="Slide Number Placeholder 3">
            <a:extLst>
              <a:ext uri="{FF2B5EF4-FFF2-40B4-BE49-F238E27FC236}">
                <a16:creationId xmlns:a16="http://schemas.microsoft.com/office/drawing/2014/main" id="{F00CFE09-8DBA-4ABB-9D40-37D791E7CEEC}"/>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23</a:t>
            </a:fld>
            <a:endParaRPr lang="en-US" dirty="0">
              <a:solidFill>
                <a:srgbClr val="FFFFFF"/>
              </a:solidFill>
            </a:endParaRPr>
          </a:p>
        </p:txBody>
      </p:sp>
      <p:pic>
        <p:nvPicPr>
          <p:cNvPr id="8" name="Picture 7" descr="Numbers 12-15 pop up showing what the numbers are and how to fill them out.">
            <a:extLst>
              <a:ext uri="{FF2B5EF4-FFF2-40B4-BE49-F238E27FC236}">
                <a16:creationId xmlns:a16="http://schemas.microsoft.com/office/drawing/2014/main" id="{1BBD082B-4AA5-2C60-1666-78C1A76A91AF}"/>
              </a:ext>
            </a:extLst>
          </p:cNvPr>
          <p:cNvPicPr>
            <a:picLocks noChangeAspect="1"/>
          </p:cNvPicPr>
          <p:nvPr/>
        </p:nvPicPr>
        <p:blipFill>
          <a:blip r:embed="rId3"/>
          <a:stretch>
            <a:fillRect/>
          </a:stretch>
        </p:blipFill>
        <p:spPr>
          <a:xfrm>
            <a:off x="3552071" y="631389"/>
            <a:ext cx="5418058" cy="4064970"/>
          </a:xfrm>
          <a:prstGeom prst="rect">
            <a:avLst/>
          </a:prstGeom>
          <a:noFill/>
          <a:ln w="12700">
            <a:solidFill>
              <a:schemeClr val="accent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B4D235B2-52B5-46B9-2446-0A1A4B2131C3}"/>
              </a:ext>
            </a:extLst>
          </p:cNvPr>
          <p:cNvSpPr txBox="1"/>
          <p:nvPr/>
        </p:nvSpPr>
        <p:spPr>
          <a:xfrm>
            <a:off x="42260" y="631389"/>
            <a:ext cx="3226721" cy="923330"/>
          </a:xfrm>
          <a:prstGeom prst="rect">
            <a:avLst/>
          </a:prstGeom>
          <a:noFill/>
        </p:spPr>
        <p:txBody>
          <a:bodyPr wrap="square" rtlCol="0">
            <a:spAutoFit/>
          </a:bodyPr>
          <a:lstStyle/>
          <a:p>
            <a:pPr defTabSz="914400"/>
            <a:r>
              <a:rPr lang="en-US" dirty="0">
                <a:solidFill>
                  <a:srgbClr val="000000"/>
                </a:solidFill>
                <a:latin typeface="Arial"/>
              </a:rPr>
              <a:t>All fields must be filled out completely to be an acceptable Form 1818.  </a:t>
            </a:r>
          </a:p>
        </p:txBody>
      </p:sp>
      <p:sp>
        <p:nvSpPr>
          <p:cNvPr id="7" name="Speech Bubble: Oval 6">
            <a:extLst>
              <a:ext uri="{FF2B5EF4-FFF2-40B4-BE49-F238E27FC236}">
                <a16:creationId xmlns:a16="http://schemas.microsoft.com/office/drawing/2014/main" id="{013AC055-63E8-D445-5643-41A6E25EE770}"/>
              </a:ext>
            </a:extLst>
          </p:cNvPr>
          <p:cNvSpPr/>
          <p:nvPr/>
        </p:nvSpPr>
        <p:spPr>
          <a:xfrm>
            <a:off x="3101340" y="452401"/>
            <a:ext cx="2577642" cy="1119940"/>
          </a:xfrm>
          <a:prstGeom prst="wedgeEllipseCallout">
            <a:avLst>
              <a:gd name="adj1" fmla="val 81171"/>
              <a:gd name="adj2" fmla="val 83109"/>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12.</a:t>
            </a:r>
            <a:r>
              <a:rPr lang="en-US" sz="1400" dirty="0">
                <a:solidFill>
                  <a:srgbClr val="000000"/>
                </a:solidFill>
                <a:latin typeface="Arial" pitchFamily="34" charset="0"/>
                <a:cs typeface="Arial" pitchFamily="34" charset="0"/>
              </a:rPr>
              <a:t> Mill Name: Mill name from the MTR or manufacturer.</a:t>
            </a:r>
          </a:p>
        </p:txBody>
      </p:sp>
      <p:sp>
        <p:nvSpPr>
          <p:cNvPr id="9" name="Speech Bubble: Oval 8">
            <a:extLst>
              <a:ext uri="{FF2B5EF4-FFF2-40B4-BE49-F238E27FC236}">
                <a16:creationId xmlns:a16="http://schemas.microsoft.com/office/drawing/2014/main" id="{C1A794AF-3042-6387-3B3F-8331B627B0CB}"/>
              </a:ext>
            </a:extLst>
          </p:cNvPr>
          <p:cNvSpPr/>
          <p:nvPr/>
        </p:nvSpPr>
        <p:spPr>
          <a:xfrm>
            <a:off x="68343" y="1798935"/>
            <a:ext cx="4097937" cy="2670830"/>
          </a:xfrm>
          <a:prstGeom prst="wedgeEllipseCallout">
            <a:avLst>
              <a:gd name="adj1" fmla="val 119517"/>
              <a:gd name="adj2" fmla="val -41928"/>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13.</a:t>
            </a:r>
            <a:r>
              <a:rPr lang="en-US" sz="1400" dirty="0">
                <a:solidFill>
                  <a:srgbClr val="000000"/>
                </a:solidFill>
                <a:latin typeface="Arial" pitchFamily="34" charset="0"/>
                <a:cs typeface="Arial" pitchFamily="34" charset="0"/>
              </a:rPr>
              <a:t> Heat No.: The heat number should match the heat number found on the attached MTRs. “See attached” is not an acceptable form to document..   </a:t>
            </a:r>
          </a:p>
          <a:p>
            <a:pPr algn="ctr" defTabSz="914400"/>
            <a:r>
              <a:rPr lang="en-US" sz="1400" dirty="0">
                <a:solidFill>
                  <a:srgbClr val="000000"/>
                </a:solidFill>
                <a:latin typeface="Arial" pitchFamily="34" charset="0"/>
                <a:cs typeface="Arial" pitchFamily="34" charset="0"/>
              </a:rPr>
              <a:t>Note: If a Certification is submitted instead of an MTR, this box will be N/A. </a:t>
            </a:r>
          </a:p>
        </p:txBody>
      </p:sp>
      <p:sp>
        <p:nvSpPr>
          <p:cNvPr id="10" name="Speech Bubble: Oval 9">
            <a:extLst>
              <a:ext uri="{FF2B5EF4-FFF2-40B4-BE49-F238E27FC236}">
                <a16:creationId xmlns:a16="http://schemas.microsoft.com/office/drawing/2014/main" id="{E3E3153F-780C-3A58-D24A-F70ABC97748C}"/>
              </a:ext>
            </a:extLst>
          </p:cNvPr>
          <p:cNvSpPr/>
          <p:nvPr/>
        </p:nvSpPr>
        <p:spPr>
          <a:xfrm>
            <a:off x="4297335" y="2725088"/>
            <a:ext cx="2763294" cy="1544493"/>
          </a:xfrm>
          <a:prstGeom prst="wedgeEllipseCallout">
            <a:avLst>
              <a:gd name="adj1" fmla="val 64738"/>
              <a:gd name="adj2" fmla="val -93967"/>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14.</a:t>
            </a:r>
            <a:r>
              <a:rPr lang="en-US" sz="1400" dirty="0">
                <a:solidFill>
                  <a:srgbClr val="000000"/>
                </a:solidFill>
                <a:latin typeface="Arial" pitchFamily="34" charset="0"/>
                <a:cs typeface="Arial" pitchFamily="34" charset="0"/>
              </a:rPr>
              <a:t> Material Use: What are the materials used for? Examples of acceptable items are Casing, Valve, Rebar, etc.</a:t>
            </a:r>
          </a:p>
        </p:txBody>
      </p:sp>
      <p:sp>
        <p:nvSpPr>
          <p:cNvPr id="11" name="Speech Bubble: Oval 10">
            <a:extLst>
              <a:ext uri="{FF2B5EF4-FFF2-40B4-BE49-F238E27FC236}">
                <a16:creationId xmlns:a16="http://schemas.microsoft.com/office/drawing/2014/main" id="{6A84B157-9894-1CDC-EAD0-C0AD711869E2}"/>
              </a:ext>
            </a:extLst>
          </p:cNvPr>
          <p:cNvSpPr/>
          <p:nvPr/>
        </p:nvSpPr>
        <p:spPr>
          <a:xfrm>
            <a:off x="7191685" y="2495304"/>
            <a:ext cx="1883973" cy="1606637"/>
          </a:xfrm>
          <a:prstGeom prst="wedgeEllipseCallout">
            <a:avLst>
              <a:gd name="adj1" fmla="val -7941"/>
              <a:gd name="adj2" fmla="val -79591"/>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dirty="0">
                <a:solidFill>
                  <a:srgbClr val="000000"/>
                </a:solidFill>
                <a:latin typeface="Arial" pitchFamily="34" charset="0"/>
                <a:cs typeface="Arial" pitchFamily="34" charset="0"/>
              </a:rPr>
              <a:t>15. Required Spec.: Industry specifications used.</a:t>
            </a:r>
          </a:p>
        </p:txBody>
      </p:sp>
    </p:spTree>
    <p:extLst>
      <p:ext uri="{BB962C8B-B14F-4D97-AF65-F5344CB8AC3E}">
        <p14:creationId xmlns:p14="http://schemas.microsoft.com/office/powerpoint/2010/main" val="8353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0000-11C0-4657-8144-B4362BE3985B}"/>
              </a:ext>
            </a:extLst>
          </p:cNvPr>
          <p:cNvSpPr>
            <a:spLocks noGrp="1"/>
          </p:cNvSpPr>
          <p:nvPr>
            <p:ph type="title"/>
          </p:nvPr>
        </p:nvSpPr>
        <p:spPr/>
        <p:txBody>
          <a:bodyPr/>
          <a:lstStyle/>
          <a:p>
            <a:r>
              <a:rPr lang="en-US" dirty="0"/>
              <a:t>Buy America Documentation – Form 1818 Step 16</a:t>
            </a:r>
          </a:p>
        </p:txBody>
      </p:sp>
      <p:sp>
        <p:nvSpPr>
          <p:cNvPr id="4" name="Slide Number Placeholder 3">
            <a:extLst>
              <a:ext uri="{FF2B5EF4-FFF2-40B4-BE49-F238E27FC236}">
                <a16:creationId xmlns:a16="http://schemas.microsoft.com/office/drawing/2014/main" id="{F00CFE09-8DBA-4ABB-9D40-37D791E7CEEC}"/>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24</a:t>
            </a:fld>
            <a:endParaRPr lang="en-US" dirty="0">
              <a:solidFill>
                <a:srgbClr val="FFFFFF"/>
              </a:solidFill>
            </a:endParaRPr>
          </a:p>
        </p:txBody>
      </p:sp>
      <p:pic>
        <p:nvPicPr>
          <p:cNvPr id="8" name="Picture 7" descr="Numbers 16-16B pop up showing what the numbers are and how to fill them out.">
            <a:extLst>
              <a:ext uri="{FF2B5EF4-FFF2-40B4-BE49-F238E27FC236}">
                <a16:creationId xmlns:a16="http://schemas.microsoft.com/office/drawing/2014/main" id="{1BBD082B-4AA5-2C60-1666-78C1A76A91AF}"/>
              </a:ext>
            </a:extLst>
          </p:cNvPr>
          <p:cNvPicPr>
            <a:picLocks noChangeAspect="1"/>
          </p:cNvPicPr>
          <p:nvPr/>
        </p:nvPicPr>
        <p:blipFill>
          <a:blip r:embed="rId2"/>
          <a:stretch>
            <a:fillRect/>
          </a:stretch>
        </p:blipFill>
        <p:spPr>
          <a:xfrm>
            <a:off x="3552071" y="631389"/>
            <a:ext cx="5418058" cy="4064970"/>
          </a:xfrm>
          <a:prstGeom prst="rect">
            <a:avLst/>
          </a:prstGeom>
          <a:noFill/>
          <a:ln w="12700">
            <a:solidFill>
              <a:schemeClr val="accent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B4D235B2-52B5-46B9-2446-0A1A4B2131C3}"/>
              </a:ext>
            </a:extLst>
          </p:cNvPr>
          <p:cNvSpPr txBox="1"/>
          <p:nvPr/>
        </p:nvSpPr>
        <p:spPr>
          <a:xfrm>
            <a:off x="42260" y="631389"/>
            <a:ext cx="3226721" cy="923330"/>
          </a:xfrm>
          <a:prstGeom prst="rect">
            <a:avLst/>
          </a:prstGeom>
          <a:noFill/>
        </p:spPr>
        <p:txBody>
          <a:bodyPr wrap="square" rtlCol="0">
            <a:spAutoFit/>
          </a:bodyPr>
          <a:lstStyle/>
          <a:p>
            <a:pPr defTabSz="914400"/>
            <a:r>
              <a:rPr lang="en-US" dirty="0">
                <a:solidFill>
                  <a:srgbClr val="000000"/>
                </a:solidFill>
                <a:latin typeface="Arial"/>
              </a:rPr>
              <a:t>All fields must be filled out completely to be an acceptable Form 1818.  </a:t>
            </a:r>
          </a:p>
        </p:txBody>
      </p:sp>
      <p:sp>
        <p:nvSpPr>
          <p:cNvPr id="12" name="Speech Bubble: Oval 11">
            <a:extLst>
              <a:ext uri="{FF2B5EF4-FFF2-40B4-BE49-F238E27FC236}">
                <a16:creationId xmlns:a16="http://schemas.microsoft.com/office/drawing/2014/main" id="{D931449D-09AA-5702-4909-0EC2B65DAF9B}"/>
              </a:ext>
            </a:extLst>
          </p:cNvPr>
          <p:cNvSpPr/>
          <p:nvPr/>
        </p:nvSpPr>
        <p:spPr>
          <a:xfrm>
            <a:off x="68342" y="935792"/>
            <a:ext cx="7769672" cy="4064970"/>
          </a:xfrm>
          <a:prstGeom prst="wedgeEllipseCallout">
            <a:avLst>
              <a:gd name="adj1" fmla="val 59376"/>
              <a:gd name="adj2" fmla="val -22834"/>
            </a:avLst>
          </a:prstGeom>
          <a:solidFill>
            <a:schemeClr val="accent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 rIns="9144" rtlCol="0" anchor="ctr">
            <a:noAutofit/>
          </a:bodyPr>
          <a:lstStyle/>
          <a:p>
            <a:pPr algn="ctr" defTabSz="914400"/>
            <a:r>
              <a:rPr lang="en-US" sz="1400" b="1" dirty="0">
                <a:solidFill>
                  <a:srgbClr val="000000"/>
                </a:solidFill>
                <a:latin typeface="Arial" pitchFamily="34" charset="0"/>
                <a:cs typeface="Arial" pitchFamily="34" charset="0"/>
              </a:rPr>
              <a:t>16.</a:t>
            </a:r>
            <a:r>
              <a:rPr lang="en-US" sz="1400" dirty="0">
                <a:solidFill>
                  <a:srgbClr val="000000"/>
                </a:solidFill>
                <a:latin typeface="Arial" pitchFamily="34" charset="0"/>
                <a:cs typeface="Arial" pitchFamily="34" charset="0"/>
              </a:rPr>
              <a:t> Documentation: MTR or Cert. should be selected, per the documentation being submitted. The attached MTRs and Certifications are offered as proof of Domestic Origin. </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16.a</a:t>
            </a:r>
            <a:r>
              <a:rPr lang="en-US" sz="1400" dirty="0">
                <a:solidFill>
                  <a:srgbClr val="000000"/>
                </a:solidFill>
                <a:latin typeface="Arial" pitchFamily="34" charset="0"/>
                <a:cs typeface="Arial" pitchFamily="34" charset="0"/>
              </a:rPr>
              <a:t> MTR: The Mill Test Report (MTR) issued and signed by the initial fabricator stating that the Buy America materials were melted and manufactured in the United States. </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16.B </a:t>
            </a:r>
            <a:r>
              <a:rPr lang="en-US" sz="1400" dirty="0">
                <a:solidFill>
                  <a:srgbClr val="000000"/>
                </a:solidFill>
                <a:latin typeface="Arial" pitchFamily="34" charset="0"/>
                <a:cs typeface="Arial" pitchFamily="34" charset="0"/>
              </a:rPr>
              <a:t>Cert.: Certification (Cert.) should state that all products that are composed predominately of steel and/or iron were manufactured domestically, in compliance with the BUY AMERICA provisions of 23 CFR 635.410. Certification should be project specific. </a:t>
            </a:r>
          </a:p>
          <a:p>
            <a:pPr algn="ctr" defTabSz="914400"/>
            <a:endParaRPr lang="en-US" sz="1400" dirty="0">
              <a:solidFill>
                <a:srgbClr val="000000"/>
              </a:solidFill>
              <a:latin typeface="Arial" pitchFamily="34" charset="0"/>
              <a:cs typeface="Arial" pitchFamily="34" charset="0"/>
            </a:endParaRPr>
          </a:p>
          <a:p>
            <a:pPr algn="ctr" defTabSz="914400"/>
            <a:r>
              <a:rPr lang="en-US" sz="1400" b="1" dirty="0">
                <a:solidFill>
                  <a:srgbClr val="000000"/>
                </a:solidFill>
                <a:latin typeface="Arial" pitchFamily="34" charset="0"/>
                <a:cs typeface="Arial" pitchFamily="34" charset="0"/>
              </a:rPr>
              <a:t>Note:</a:t>
            </a:r>
            <a:r>
              <a:rPr lang="en-US" sz="1400" dirty="0">
                <a:solidFill>
                  <a:srgbClr val="000000"/>
                </a:solidFill>
                <a:latin typeface="Arial" pitchFamily="34" charset="0"/>
                <a:cs typeface="Arial" pitchFamily="34" charset="0"/>
              </a:rPr>
              <a:t> Specifications, shop drawings, catalog pages, and emails are not acceptable documentation for compliance.</a:t>
            </a:r>
          </a:p>
        </p:txBody>
      </p:sp>
    </p:spTree>
    <p:extLst>
      <p:ext uri="{BB962C8B-B14F-4D97-AF65-F5344CB8AC3E}">
        <p14:creationId xmlns:p14="http://schemas.microsoft.com/office/powerpoint/2010/main" val="360158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4C59-24D1-AC50-A9DD-E98CFDF7F581}"/>
              </a:ext>
            </a:extLst>
          </p:cNvPr>
          <p:cNvSpPr>
            <a:spLocks noGrp="1"/>
          </p:cNvSpPr>
          <p:nvPr>
            <p:ph type="title"/>
          </p:nvPr>
        </p:nvSpPr>
        <p:spPr>
          <a:xfrm>
            <a:off x="290228" y="700832"/>
            <a:ext cx="8229600" cy="294885"/>
          </a:xfrm>
        </p:spPr>
        <p:txBody>
          <a:bodyPr>
            <a:normAutofit fontScale="90000"/>
          </a:bodyPr>
          <a:lstStyle/>
          <a:p>
            <a:r>
              <a:rPr lang="en-US" dirty="0"/>
              <a:t> 2) District obtains Certification &amp; MTR</a:t>
            </a:r>
          </a:p>
        </p:txBody>
      </p:sp>
      <p:pic>
        <p:nvPicPr>
          <p:cNvPr id="9" name="Picture 8" descr="Screenshot of material invoice with red circles highlighting information to look for.">
            <a:extLst>
              <a:ext uri="{FF2B5EF4-FFF2-40B4-BE49-F238E27FC236}">
                <a16:creationId xmlns:a16="http://schemas.microsoft.com/office/drawing/2014/main" id="{3611CC90-ED73-2EC8-9499-FC28306F2BAC}"/>
              </a:ext>
            </a:extLst>
          </p:cNvPr>
          <p:cNvPicPr>
            <a:picLocks noChangeAspect="1"/>
          </p:cNvPicPr>
          <p:nvPr/>
        </p:nvPicPr>
        <p:blipFill>
          <a:blip r:embed="rId2"/>
          <a:stretch>
            <a:fillRect/>
          </a:stretch>
        </p:blipFill>
        <p:spPr>
          <a:xfrm>
            <a:off x="167858" y="1055537"/>
            <a:ext cx="3309332" cy="4045943"/>
          </a:xfrm>
          <a:prstGeom prst="rect">
            <a:avLst/>
          </a:prstGeom>
        </p:spPr>
      </p:pic>
      <p:pic>
        <p:nvPicPr>
          <p:cNvPr id="11" name="Picture 10" descr="Screenshot of Material Statement Form 1818 filled out with red circles highlighting important information from the invoice screenshot.">
            <a:extLst>
              <a:ext uri="{FF2B5EF4-FFF2-40B4-BE49-F238E27FC236}">
                <a16:creationId xmlns:a16="http://schemas.microsoft.com/office/drawing/2014/main" id="{B2DC1244-58C3-3457-CD6B-15BB1ADABDFD}"/>
              </a:ext>
            </a:extLst>
          </p:cNvPr>
          <p:cNvPicPr>
            <a:picLocks noChangeAspect="1"/>
          </p:cNvPicPr>
          <p:nvPr/>
        </p:nvPicPr>
        <p:blipFill>
          <a:blip r:embed="rId3"/>
          <a:stretch>
            <a:fillRect/>
          </a:stretch>
        </p:blipFill>
        <p:spPr>
          <a:xfrm rot="5400000">
            <a:off x="4114432" y="559714"/>
            <a:ext cx="3888163" cy="4922628"/>
          </a:xfrm>
          <a:prstGeom prst="rect">
            <a:avLst/>
          </a:prstGeom>
        </p:spPr>
      </p:pic>
      <p:sp>
        <p:nvSpPr>
          <p:cNvPr id="16" name="Oval 15" descr="Red circle around the producer information on the invoice that will be copied over to Material Statement Form 1818.">
            <a:extLst>
              <a:ext uri="{FF2B5EF4-FFF2-40B4-BE49-F238E27FC236}">
                <a16:creationId xmlns:a16="http://schemas.microsoft.com/office/drawing/2014/main" id="{81902DFD-2262-DC97-2274-8BEF3EFE134A}"/>
              </a:ext>
            </a:extLst>
          </p:cNvPr>
          <p:cNvSpPr/>
          <p:nvPr/>
        </p:nvSpPr>
        <p:spPr>
          <a:xfrm>
            <a:off x="0" y="1003543"/>
            <a:ext cx="1333144" cy="736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5" name="Oval 14" descr="Red circle around project information form the invoice that was transfered over to the Material Statement Form1818.">
            <a:extLst>
              <a:ext uri="{FF2B5EF4-FFF2-40B4-BE49-F238E27FC236}">
                <a16:creationId xmlns:a16="http://schemas.microsoft.com/office/drawing/2014/main" id="{822E7B32-E538-FAA7-C83B-CDA3D9D5235A}"/>
              </a:ext>
            </a:extLst>
          </p:cNvPr>
          <p:cNvSpPr/>
          <p:nvPr/>
        </p:nvSpPr>
        <p:spPr>
          <a:xfrm>
            <a:off x="2489858" y="1263469"/>
            <a:ext cx="809187" cy="666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3" name="Oval 12" descr="Red circle around invoice quantity.">
            <a:extLst>
              <a:ext uri="{FF2B5EF4-FFF2-40B4-BE49-F238E27FC236}">
                <a16:creationId xmlns:a16="http://schemas.microsoft.com/office/drawing/2014/main" id="{0E3D2939-BBB0-813A-EE9E-969BFAD3FE7D}"/>
              </a:ext>
            </a:extLst>
          </p:cNvPr>
          <p:cNvSpPr/>
          <p:nvPr/>
        </p:nvSpPr>
        <p:spPr>
          <a:xfrm>
            <a:off x="1822524" y="2212783"/>
            <a:ext cx="640936" cy="2008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 name="Oval 11" descr="Red circle around project information project information on Material Statement Form 1818.">
            <a:extLst>
              <a:ext uri="{FF2B5EF4-FFF2-40B4-BE49-F238E27FC236}">
                <a16:creationId xmlns:a16="http://schemas.microsoft.com/office/drawing/2014/main" id="{2889B84F-56B3-79BF-59C2-D3813218478E}"/>
              </a:ext>
            </a:extLst>
          </p:cNvPr>
          <p:cNvSpPr/>
          <p:nvPr/>
        </p:nvSpPr>
        <p:spPr>
          <a:xfrm>
            <a:off x="5980527" y="1371831"/>
            <a:ext cx="1975608" cy="892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4" name="Oval 13" descr="Red circle around quantity on Material Statement Form 1818 matching the quantity circled from the invoice.">
            <a:extLst>
              <a:ext uri="{FF2B5EF4-FFF2-40B4-BE49-F238E27FC236}">
                <a16:creationId xmlns:a16="http://schemas.microsoft.com/office/drawing/2014/main" id="{02C83475-00B8-2F2C-CAC3-184B78ED452C}"/>
              </a:ext>
            </a:extLst>
          </p:cNvPr>
          <p:cNvSpPr/>
          <p:nvPr/>
        </p:nvSpPr>
        <p:spPr>
          <a:xfrm>
            <a:off x="4020612" y="2059536"/>
            <a:ext cx="551388" cy="429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159105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4C59-24D1-AC50-A9DD-E98CFDF7F581}"/>
              </a:ext>
            </a:extLst>
          </p:cNvPr>
          <p:cNvSpPr>
            <a:spLocks noGrp="1"/>
          </p:cNvSpPr>
          <p:nvPr>
            <p:ph type="title"/>
          </p:nvPr>
        </p:nvSpPr>
        <p:spPr>
          <a:xfrm>
            <a:off x="318304" y="782061"/>
            <a:ext cx="8229600" cy="294885"/>
          </a:xfrm>
        </p:spPr>
        <p:txBody>
          <a:bodyPr>
            <a:normAutofit fontScale="90000"/>
          </a:bodyPr>
          <a:lstStyle/>
          <a:p>
            <a:r>
              <a:rPr lang="en-US" dirty="0"/>
              <a:t> 2) District obtains Certification &amp; MTR Continued</a:t>
            </a:r>
          </a:p>
        </p:txBody>
      </p:sp>
      <p:pic>
        <p:nvPicPr>
          <p:cNvPr id="4" name="Picture 3" descr="Screenshot of Test Certificate with red circles around important information that will be entered into the Material Statement Form 1818.">
            <a:extLst>
              <a:ext uri="{FF2B5EF4-FFF2-40B4-BE49-F238E27FC236}">
                <a16:creationId xmlns:a16="http://schemas.microsoft.com/office/drawing/2014/main" id="{D1147B03-4B8A-55D4-8290-465D8164944E}"/>
              </a:ext>
            </a:extLst>
          </p:cNvPr>
          <p:cNvPicPr>
            <a:picLocks noChangeAspect="1"/>
          </p:cNvPicPr>
          <p:nvPr/>
        </p:nvPicPr>
        <p:blipFill>
          <a:blip r:embed="rId2"/>
          <a:stretch>
            <a:fillRect/>
          </a:stretch>
        </p:blipFill>
        <p:spPr>
          <a:xfrm>
            <a:off x="55363" y="1076946"/>
            <a:ext cx="3285270" cy="4071317"/>
          </a:xfrm>
          <a:prstGeom prst="rect">
            <a:avLst/>
          </a:prstGeom>
        </p:spPr>
      </p:pic>
      <p:pic>
        <p:nvPicPr>
          <p:cNvPr id="5" name="Picture 4" descr="Screenshot of Material Statement Form 1818 with red circle around important information.">
            <a:extLst>
              <a:ext uri="{FF2B5EF4-FFF2-40B4-BE49-F238E27FC236}">
                <a16:creationId xmlns:a16="http://schemas.microsoft.com/office/drawing/2014/main" id="{5978657E-E782-99EC-E1CC-7493FDAB705E}"/>
              </a:ext>
            </a:extLst>
          </p:cNvPr>
          <p:cNvPicPr>
            <a:picLocks noChangeAspect="1"/>
          </p:cNvPicPr>
          <p:nvPr/>
        </p:nvPicPr>
        <p:blipFill>
          <a:blip r:embed="rId3"/>
          <a:stretch>
            <a:fillRect/>
          </a:stretch>
        </p:blipFill>
        <p:spPr>
          <a:xfrm rot="5400000">
            <a:off x="4296332" y="572764"/>
            <a:ext cx="3888163" cy="4922628"/>
          </a:xfrm>
          <a:prstGeom prst="rect">
            <a:avLst/>
          </a:prstGeom>
        </p:spPr>
      </p:pic>
      <p:sp>
        <p:nvSpPr>
          <p:cNvPr id="15" name="Oval 14" descr="Contractor information from Test Certificate transferred over to Material Statement Form 1818.">
            <a:extLst>
              <a:ext uri="{FF2B5EF4-FFF2-40B4-BE49-F238E27FC236}">
                <a16:creationId xmlns:a16="http://schemas.microsoft.com/office/drawing/2014/main" id="{822E7B32-E538-FAA7-C83B-CDA3D9D5235A}"/>
              </a:ext>
            </a:extLst>
          </p:cNvPr>
          <p:cNvSpPr/>
          <p:nvPr/>
        </p:nvSpPr>
        <p:spPr>
          <a:xfrm>
            <a:off x="1697998" y="1584970"/>
            <a:ext cx="1318667" cy="696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4" name="Oval 13" descr="Red circle around heat number information on test certificate that was transferred over to Material Statement Form 1818.">
            <a:extLst>
              <a:ext uri="{FF2B5EF4-FFF2-40B4-BE49-F238E27FC236}">
                <a16:creationId xmlns:a16="http://schemas.microsoft.com/office/drawing/2014/main" id="{02C83475-00B8-2F2C-CAC3-184B78ED452C}"/>
              </a:ext>
            </a:extLst>
          </p:cNvPr>
          <p:cNvSpPr/>
          <p:nvPr/>
        </p:nvSpPr>
        <p:spPr>
          <a:xfrm>
            <a:off x="-1" y="2574131"/>
            <a:ext cx="640935" cy="878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 name="Oval 5" descr="Red circle around manufactured in USA information on Test Certificate.">
            <a:extLst>
              <a:ext uri="{FF2B5EF4-FFF2-40B4-BE49-F238E27FC236}">
                <a16:creationId xmlns:a16="http://schemas.microsoft.com/office/drawing/2014/main" id="{9C9891E2-7AFA-E97E-A4BC-AE886809CC70}"/>
              </a:ext>
            </a:extLst>
          </p:cNvPr>
          <p:cNvSpPr/>
          <p:nvPr/>
        </p:nvSpPr>
        <p:spPr>
          <a:xfrm>
            <a:off x="546930" y="3340570"/>
            <a:ext cx="1666430" cy="223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 name="Oval 11" descr="Red Circle around Heat Number information taken from Test Certificate.">
            <a:extLst>
              <a:ext uri="{FF2B5EF4-FFF2-40B4-BE49-F238E27FC236}">
                <a16:creationId xmlns:a16="http://schemas.microsoft.com/office/drawing/2014/main" id="{2889B84F-56B3-79BF-59C2-D3813218478E}"/>
              </a:ext>
            </a:extLst>
          </p:cNvPr>
          <p:cNvSpPr/>
          <p:nvPr/>
        </p:nvSpPr>
        <p:spPr>
          <a:xfrm>
            <a:off x="6433454" y="2085174"/>
            <a:ext cx="779196" cy="332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389198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5A0D-673C-F163-4042-FB8BF8768CD0}"/>
              </a:ext>
            </a:extLst>
          </p:cNvPr>
          <p:cNvSpPr>
            <a:spLocks noGrp="1"/>
          </p:cNvSpPr>
          <p:nvPr>
            <p:ph type="title"/>
          </p:nvPr>
        </p:nvSpPr>
        <p:spPr>
          <a:xfrm>
            <a:off x="457200" y="690630"/>
            <a:ext cx="8229600" cy="294885"/>
          </a:xfrm>
        </p:spPr>
        <p:txBody>
          <a:bodyPr>
            <a:normAutofit fontScale="90000"/>
          </a:bodyPr>
          <a:lstStyle/>
          <a:p>
            <a:r>
              <a:rPr lang="en-US" dirty="0"/>
              <a:t>2) District obtains Certification of Compliance</a:t>
            </a:r>
          </a:p>
        </p:txBody>
      </p:sp>
      <p:pic>
        <p:nvPicPr>
          <p:cNvPr id="3" name="Picture 2" descr="Picture of a sample Buy America Certification letter.">
            <a:extLst>
              <a:ext uri="{FF2B5EF4-FFF2-40B4-BE49-F238E27FC236}">
                <a16:creationId xmlns:a16="http://schemas.microsoft.com/office/drawing/2014/main" id="{AFE0F2BB-0170-73A3-2F6E-F5DB59C68A75}"/>
              </a:ext>
            </a:extLst>
          </p:cNvPr>
          <p:cNvPicPr>
            <a:picLocks noChangeAspect="1"/>
          </p:cNvPicPr>
          <p:nvPr/>
        </p:nvPicPr>
        <p:blipFill>
          <a:blip r:embed="rId2"/>
          <a:stretch>
            <a:fillRect/>
          </a:stretch>
        </p:blipFill>
        <p:spPr>
          <a:xfrm>
            <a:off x="2899735" y="1050789"/>
            <a:ext cx="3133666" cy="4097474"/>
          </a:xfrm>
          <a:prstGeom prst="rect">
            <a:avLst/>
          </a:prstGeom>
        </p:spPr>
      </p:pic>
      <p:sp>
        <p:nvSpPr>
          <p:cNvPr id="6" name="TextBox 5">
            <a:extLst>
              <a:ext uri="{FF2B5EF4-FFF2-40B4-BE49-F238E27FC236}">
                <a16:creationId xmlns:a16="http://schemas.microsoft.com/office/drawing/2014/main" id="{2B5E0111-F788-FCAC-EF44-ADA27878D8A1}"/>
              </a:ext>
            </a:extLst>
          </p:cNvPr>
          <p:cNvSpPr txBox="1"/>
          <p:nvPr/>
        </p:nvSpPr>
        <p:spPr>
          <a:xfrm>
            <a:off x="2899735" y="1061258"/>
            <a:ext cx="3078646" cy="461665"/>
          </a:xfrm>
          <a:prstGeom prst="rect">
            <a:avLst/>
          </a:prstGeom>
          <a:solidFill>
            <a:schemeClr val="bg1"/>
          </a:solidFill>
        </p:spPr>
        <p:txBody>
          <a:bodyPr wrap="square" rtlCol="0">
            <a:spAutoFit/>
          </a:bodyPr>
          <a:lstStyle/>
          <a:p>
            <a:r>
              <a:rPr lang="en-US" sz="1200" dirty="0"/>
              <a:t>Company Logo                            Address</a:t>
            </a:r>
          </a:p>
        </p:txBody>
      </p:sp>
      <p:sp>
        <p:nvSpPr>
          <p:cNvPr id="10" name="Line Callout 1 2">
            <a:extLst>
              <a:ext uri="{FF2B5EF4-FFF2-40B4-BE49-F238E27FC236}">
                <a16:creationId xmlns:a16="http://schemas.microsoft.com/office/drawing/2014/main" id="{3847CB61-6576-106A-9005-3863D78F5FD8}"/>
              </a:ext>
            </a:extLst>
          </p:cNvPr>
          <p:cNvSpPr/>
          <p:nvPr/>
        </p:nvSpPr>
        <p:spPr>
          <a:xfrm>
            <a:off x="7020199" y="1379162"/>
            <a:ext cx="1666601" cy="714792"/>
          </a:xfrm>
          <a:prstGeom prst="borderCallout1">
            <a:avLst>
              <a:gd name="adj1" fmla="val 49837"/>
              <a:gd name="adj2" fmla="val -193"/>
              <a:gd name="adj3" fmla="val 355"/>
              <a:gd name="adj4" fmla="val -134829"/>
            </a:avLst>
          </a:prstGeom>
          <a:noFill/>
          <a:ln>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Franklin Gothic Book" panose="020B0503020102020204" pitchFamily="34" charset="0"/>
                <a:cs typeface="Arial" pitchFamily="34" charset="0"/>
              </a:rPr>
              <a:t>Company Letterhead</a:t>
            </a:r>
          </a:p>
        </p:txBody>
      </p:sp>
      <p:sp>
        <p:nvSpPr>
          <p:cNvPr id="12" name="Line Callout 1 11">
            <a:extLst>
              <a:ext uri="{FF2B5EF4-FFF2-40B4-BE49-F238E27FC236}">
                <a16:creationId xmlns:a16="http://schemas.microsoft.com/office/drawing/2014/main" id="{C2726C21-4ADB-B97C-4A1B-93B7441ABFC0}"/>
              </a:ext>
            </a:extLst>
          </p:cNvPr>
          <p:cNvSpPr/>
          <p:nvPr/>
        </p:nvSpPr>
        <p:spPr>
          <a:xfrm>
            <a:off x="210794" y="1481921"/>
            <a:ext cx="1818306" cy="471173"/>
          </a:xfrm>
          <a:prstGeom prst="borderCallout1">
            <a:avLst>
              <a:gd name="adj1" fmla="val 50780"/>
              <a:gd name="adj2" fmla="val 99475"/>
              <a:gd name="adj3" fmla="val 130929"/>
              <a:gd name="adj4" fmla="val 151463"/>
            </a:avLst>
          </a:prstGeom>
          <a:noFill/>
          <a:ln>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Franklin Gothic Book" panose="020B0503020102020204" pitchFamily="34" charset="0"/>
                <a:cs typeface="Arial" pitchFamily="34" charset="0"/>
              </a:rPr>
              <a:t>Project Information</a:t>
            </a:r>
          </a:p>
        </p:txBody>
      </p:sp>
      <p:sp>
        <p:nvSpPr>
          <p:cNvPr id="14" name="Line Callout 1 12">
            <a:extLst>
              <a:ext uri="{FF2B5EF4-FFF2-40B4-BE49-F238E27FC236}">
                <a16:creationId xmlns:a16="http://schemas.microsoft.com/office/drawing/2014/main" id="{AB39A670-38A4-9F54-4913-DB819AB63316}"/>
              </a:ext>
            </a:extLst>
          </p:cNvPr>
          <p:cNvSpPr/>
          <p:nvPr/>
        </p:nvSpPr>
        <p:spPr>
          <a:xfrm>
            <a:off x="210794" y="2526165"/>
            <a:ext cx="1818306" cy="1034602"/>
          </a:xfrm>
          <a:prstGeom prst="borderCallout1">
            <a:avLst>
              <a:gd name="adj1" fmla="val 50780"/>
              <a:gd name="adj2" fmla="val 99475"/>
              <a:gd name="adj3" fmla="val 82236"/>
              <a:gd name="adj4" fmla="val 152921"/>
            </a:avLst>
          </a:prstGeom>
          <a:noFill/>
          <a:ln>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Franklin Gothic Book" panose="020B0503020102020204" pitchFamily="34" charset="0"/>
                <a:cs typeface="Arial" pitchFamily="34" charset="0"/>
              </a:rPr>
              <a:t>Product description name from approved estimate, invoice and Form 1818</a:t>
            </a:r>
          </a:p>
        </p:txBody>
      </p:sp>
      <p:sp>
        <p:nvSpPr>
          <p:cNvPr id="15" name="Line Callout 1 9">
            <a:extLst>
              <a:ext uri="{FF2B5EF4-FFF2-40B4-BE49-F238E27FC236}">
                <a16:creationId xmlns:a16="http://schemas.microsoft.com/office/drawing/2014/main" id="{F19B53A2-BB75-40E5-53C5-02156BCA20DD}"/>
              </a:ext>
            </a:extLst>
          </p:cNvPr>
          <p:cNvSpPr/>
          <p:nvPr/>
        </p:nvSpPr>
        <p:spPr>
          <a:xfrm>
            <a:off x="7020198" y="2328674"/>
            <a:ext cx="1666602" cy="714792"/>
          </a:xfrm>
          <a:prstGeom prst="borderCallout1">
            <a:avLst>
              <a:gd name="adj1" fmla="val 49837"/>
              <a:gd name="adj2" fmla="val -193"/>
              <a:gd name="adj3" fmla="val 92610"/>
              <a:gd name="adj4" fmla="val -136158"/>
            </a:avLst>
          </a:prstGeom>
          <a:noFill/>
          <a:ln>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Franklin Gothic Book" panose="020B0503020102020204" pitchFamily="34" charset="0"/>
                <a:cs typeface="Arial" pitchFamily="34" charset="0"/>
              </a:rPr>
              <a:t>Buy America        23 CFR 635.410</a:t>
            </a:r>
          </a:p>
        </p:txBody>
      </p:sp>
      <p:sp>
        <p:nvSpPr>
          <p:cNvPr id="16" name="Line Callout 1 12">
            <a:extLst>
              <a:ext uri="{FF2B5EF4-FFF2-40B4-BE49-F238E27FC236}">
                <a16:creationId xmlns:a16="http://schemas.microsoft.com/office/drawing/2014/main" id="{8C0CCE50-D0A0-81F2-33CD-43607CF48E2F}"/>
              </a:ext>
            </a:extLst>
          </p:cNvPr>
          <p:cNvSpPr/>
          <p:nvPr/>
        </p:nvSpPr>
        <p:spPr>
          <a:xfrm>
            <a:off x="210794" y="3773439"/>
            <a:ext cx="1818306" cy="1034602"/>
          </a:xfrm>
          <a:prstGeom prst="borderCallout1">
            <a:avLst>
              <a:gd name="adj1" fmla="val 50780"/>
              <a:gd name="adj2" fmla="val 99475"/>
              <a:gd name="adj3" fmla="val 37883"/>
              <a:gd name="adj4" fmla="val 150164"/>
            </a:avLst>
          </a:prstGeom>
          <a:noFill/>
          <a:ln>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Franklin Gothic Book" panose="020B0503020102020204" pitchFamily="34" charset="0"/>
                <a:cs typeface="Arial" pitchFamily="34" charset="0"/>
              </a:rPr>
              <a:t>Signed by an authorized representative</a:t>
            </a:r>
          </a:p>
        </p:txBody>
      </p:sp>
      <p:sp>
        <p:nvSpPr>
          <p:cNvPr id="17" name="Rectangle 16">
            <a:extLst>
              <a:ext uri="{FF2B5EF4-FFF2-40B4-BE49-F238E27FC236}">
                <a16:creationId xmlns:a16="http://schemas.microsoft.com/office/drawing/2014/main" id="{360400CF-8CDE-5E56-7329-EFBB058FE9BB}"/>
              </a:ext>
            </a:extLst>
          </p:cNvPr>
          <p:cNvSpPr/>
          <p:nvPr/>
        </p:nvSpPr>
        <p:spPr>
          <a:xfrm>
            <a:off x="2954755" y="4018514"/>
            <a:ext cx="86995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itchFamily="34" charset="0"/>
                <a:cs typeface="Arial" pitchFamily="34" charset="0"/>
              </a:rPr>
              <a:t>Name and Signature</a:t>
            </a:r>
          </a:p>
        </p:txBody>
      </p:sp>
      <p:sp>
        <p:nvSpPr>
          <p:cNvPr id="4" name="Line Callout 1 12">
            <a:extLst>
              <a:ext uri="{FF2B5EF4-FFF2-40B4-BE49-F238E27FC236}">
                <a16:creationId xmlns:a16="http://schemas.microsoft.com/office/drawing/2014/main" id="{16BEA690-5322-033E-5E4B-E1DDFEAC58BF}"/>
              </a:ext>
            </a:extLst>
          </p:cNvPr>
          <p:cNvSpPr/>
          <p:nvPr/>
        </p:nvSpPr>
        <p:spPr>
          <a:xfrm>
            <a:off x="6306794" y="3773439"/>
            <a:ext cx="1818306" cy="1034602"/>
          </a:xfrm>
          <a:prstGeom prst="borderCallout1">
            <a:avLst>
              <a:gd name="adj1" fmla="val 51517"/>
              <a:gd name="adj2" fmla="val 155"/>
              <a:gd name="adj3" fmla="val 65871"/>
              <a:gd name="adj4" fmla="val -100441"/>
            </a:avLst>
          </a:prstGeom>
          <a:noFill/>
          <a:ln>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Franklin Gothic Book" panose="020B0503020102020204" pitchFamily="34" charset="0"/>
                <a:cs typeface="Arial" pitchFamily="34" charset="0"/>
              </a:rPr>
              <a:t>Notarize as required by 1818</a:t>
            </a:r>
          </a:p>
        </p:txBody>
      </p:sp>
    </p:spTree>
    <p:extLst>
      <p:ext uri="{BB962C8B-B14F-4D97-AF65-F5344CB8AC3E}">
        <p14:creationId xmlns:p14="http://schemas.microsoft.com/office/powerpoint/2010/main" val="11668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p:txBody>
          <a:bodyPr>
            <a:normAutofit/>
          </a:bodyPr>
          <a:lstStyle/>
          <a:p>
            <a:pPr algn="ctr"/>
            <a:br>
              <a:rPr lang="en-US" dirty="0"/>
            </a:br>
            <a:r>
              <a:rPr lang="en-US" dirty="0"/>
              <a:t> 3) Reinforcing Steel</a:t>
            </a:r>
          </a:p>
        </p:txBody>
      </p:sp>
    </p:spTree>
    <p:extLst>
      <p:ext uri="{BB962C8B-B14F-4D97-AF65-F5344CB8AC3E}">
        <p14:creationId xmlns:p14="http://schemas.microsoft.com/office/powerpoint/2010/main" val="3857961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90C4-F3C2-B3CA-2E6A-CC0CB902ED7D}"/>
              </a:ext>
            </a:extLst>
          </p:cNvPr>
          <p:cNvSpPr>
            <a:spLocks noGrp="1"/>
          </p:cNvSpPr>
          <p:nvPr>
            <p:ph type="title"/>
          </p:nvPr>
        </p:nvSpPr>
        <p:spPr/>
        <p:txBody>
          <a:bodyPr>
            <a:normAutofit fontScale="90000"/>
          </a:bodyPr>
          <a:lstStyle/>
          <a:p>
            <a:r>
              <a:rPr lang="en-US" dirty="0"/>
              <a:t>3a) Reinforcing Steel - </a:t>
            </a:r>
            <a:r>
              <a:rPr lang="en-US" b="1" dirty="0"/>
              <a:t>Precast Concrete Products</a:t>
            </a:r>
            <a:endParaRPr lang="en-US" dirty="0"/>
          </a:p>
        </p:txBody>
      </p:sp>
      <p:sp>
        <p:nvSpPr>
          <p:cNvPr id="3" name="Content Placeholder 2">
            <a:extLst>
              <a:ext uri="{FF2B5EF4-FFF2-40B4-BE49-F238E27FC236}">
                <a16:creationId xmlns:a16="http://schemas.microsoft.com/office/drawing/2014/main" id="{C77C11B2-F9FB-F7D5-3AB1-DDD7A6C6F78E}"/>
              </a:ext>
            </a:extLst>
          </p:cNvPr>
          <p:cNvSpPr>
            <a:spLocks noGrp="1"/>
          </p:cNvSpPr>
          <p:nvPr>
            <p:ph idx="1"/>
          </p:nvPr>
        </p:nvSpPr>
        <p:spPr>
          <a:xfrm>
            <a:off x="457200" y="1272209"/>
            <a:ext cx="8229600" cy="3426400"/>
          </a:xfrm>
        </p:spPr>
        <p:txBody>
          <a:bodyPr>
            <a:normAutofit lnSpcReduction="10000"/>
          </a:bodyPr>
          <a:lstStyle/>
          <a:p>
            <a:r>
              <a:rPr lang="en-US" dirty="0"/>
              <a:t>District verifies source (MTR at plant): </a:t>
            </a:r>
          </a:p>
          <a:p>
            <a:pPr lvl="1"/>
            <a:r>
              <a:rPr lang="en-US" dirty="0"/>
              <a:t>Manholes, Inlets, and Junction Boxes, </a:t>
            </a:r>
          </a:p>
          <a:p>
            <a:pPr lvl="1"/>
            <a:r>
              <a:rPr lang="en-US" dirty="0"/>
              <a:t>RC Pipe, </a:t>
            </a:r>
          </a:p>
          <a:p>
            <a:pPr lvl="1"/>
            <a:r>
              <a:rPr lang="en-US" dirty="0"/>
              <a:t>Box Culverts, </a:t>
            </a:r>
          </a:p>
          <a:p>
            <a:pPr lvl="1"/>
            <a:r>
              <a:rPr lang="en-US" dirty="0"/>
              <a:t>Concrete Railing, </a:t>
            </a:r>
          </a:p>
          <a:p>
            <a:pPr lvl="1"/>
            <a:r>
              <a:rPr lang="en-US" dirty="0"/>
              <a:t>Traffic Barriers, </a:t>
            </a:r>
          </a:p>
          <a:p>
            <a:pPr lvl="1"/>
            <a:r>
              <a:rPr lang="en-US" dirty="0"/>
              <a:t>Piling,</a:t>
            </a:r>
          </a:p>
          <a:p>
            <a:pPr lvl="1"/>
            <a:r>
              <a:rPr lang="en-US" dirty="0"/>
              <a:t>Retaining Wall Panels and Coping, and </a:t>
            </a:r>
          </a:p>
          <a:p>
            <a:pPr lvl="1"/>
            <a:r>
              <a:rPr lang="en-US" dirty="0"/>
              <a:t>Sound/Noise Wall Panels and Coping.</a:t>
            </a:r>
          </a:p>
        </p:txBody>
      </p:sp>
    </p:spTree>
    <p:extLst>
      <p:ext uri="{BB962C8B-B14F-4D97-AF65-F5344CB8AC3E}">
        <p14:creationId xmlns:p14="http://schemas.microsoft.com/office/powerpoint/2010/main" val="413414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p:txBody>
          <a:bodyPr>
            <a:normAutofit/>
          </a:bodyPr>
          <a:lstStyle/>
          <a:p>
            <a:pPr algn="ctr"/>
            <a:br>
              <a:rPr lang="en-US" dirty="0"/>
            </a:br>
            <a:r>
              <a:rPr lang="en-US" dirty="0"/>
              <a:t>CONSTRUCTION MATERIALS</a:t>
            </a:r>
          </a:p>
        </p:txBody>
      </p:sp>
    </p:spTree>
    <p:extLst>
      <p:ext uri="{BB962C8B-B14F-4D97-AF65-F5344CB8AC3E}">
        <p14:creationId xmlns:p14="http://schemas.microsoft.com/office/powerpoint/2010/main" val="799684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30B0-D837-3503-6EEC-8A40B5CD22BD}"/>
              </a:ext>
            </a:extLst>
          </p:cNvPr>
          <p:cNvSpPr>
            <a:spLocks noGrp="1"/>
          </p:cNvSpPr>
          <p:nvPr>
            <p:ph type="title"/>
          </p:nvPr>
        </p:nvSpPr>
        <p:spPr/>
        <p:txBody>
          <a:bodyPr>
            <a:normAutofit fontScale="90000"/>
          </a:bodyPr>
          <a:lstStyle/>
          <a:p>
            <a:r>
              <a:rPr lang="en-US" dirty="0"/>
              <a:t>3a) Reinforcing Steel - </a:t>
            </a:r>
            <a:r>
              <a:rPr lang="en-US" b="1" dirty="0"/>
              <a:t>Precast Concrete Products Cont.</a:t>
            </a:r>
            <a:endParaRPr lang="en-US" dirty="0"/>
          </a:p>
        </p:txBody>
      </p:sp>
      <p:pic>
        <p:nvPicPr>
          <p:cNvPr id="5" name="Picture 4" descr="Screenshot of Precast Steel invoice.">
            <a:extLst>
              <a:ext uri="{FF2B5EF4-FFF2-40B4-BE49-F238E27FC236}">
                <a16:creationId xmlns:a16="http://schemas.microsoft.com/office/drawing/2014/main" id="{71113D09-A1E9-ACF5-5DE1-3D18D4D6F515}"/>
              </a:ext>
            </a:extLst>
          </p:cNvPr>
          <p:cNvPicPr>
            <a:picLocks noChangeAspect="1"/>
          </p:cNvPicPr>
          <p:nvPr/>
        </p:nvPicPr>
        <p:blipFill>
          <a:blip r:embed="rId2"/>
          <a:stretch>
            <a:fillRect/>
          </a:stretch>
        </p:blipFill>
        <p:spPr>
          <a:xfrm>
            <a:off x="533400" y="1272209"/>
            <a:ext cx="3002280" cy="3909721"/>
          </a:xfrm>
          <a:prstGeom prst="rect">
            <a:avLst/>
          </a:prstGeom>
        </p:spPr>
      </p:pic>
      <p:pic>
        <p:nvPicPr>
          <p:cNvPr id="7" name="Content Placeholder 6" descr="Screenshot of Producer list with Invoice supplier listed from previous screenshot.">
            <a:extLst>
              <a:ext uri="{FF2B5EF4-FFF2-40B4-BE49-F238E27FC236}">
                <a16:creationId xmlns:a16="http://schemas.microsoft.com/office/drawing/2014/main" id="{4EAEC564-5AC3-F2B2-C0C6-7E3453D51290}"/>
              </a:ext>
            </a:extLst>
          </p:cNvPr>
          <p:cNvPicPr>
            <a:picLocks noGrp="1" noChangeAspect="1"/>
          </p:cNvPicPr>
          <p:nvPr>
            <p:ph idx="1"/>
          </p:nvPr>
        </p:nvPicPr>
        <p:blipFill>
          <a:blip r:embed="rId3"/>
          <a:stretch>
            <a:fillRect/>
          </a:stretch>
        </p:blipFill>
        <p:spPr>
          <a:xfrm>
            <a:off x="2665413" y="1905000"/>
            <a:ext cx="6056568" cy="2651760"/>
          </a:xfrm>
        </p:spPr>
      </p:pic>
    </p:spTree>
    <p:extLst>
      <p:ext uri="{BB962C8B-B14F-4D97-AF65-F5344CB8AC3E}">
        <p14:creationId xmlns:p14="http://schemas.microsoft.com/office/powerpoint/2010/main" val="187836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B54B-B074-BDC2-5F2F-53D1E126277D}"/>
              </a:ext>
            </a:extLst>
          </p:cNvPr>
          <p:cNvSpPr>
            <a:spLocks noGrp="1"/>
          </p:cNvSpPr>
          <p:nvPr>
            <p:ph type="title"/>
          </p:nvPr>
        </p:nvSpPr>
        <p:spPr/>
        <p:txBody>
          <a:bodyPr>
            <a:normAutofit fontScale="90000"/>
          </a:bodyPr>
          <a:lstStyle/>
          <a:p>
            <a:r>
              <a:rPr lang="en-US" dirty="0"/>
              <a:t>3b) Rebar Certification – Cast in place</a:t>
            </a:r>
          </a:p>
        </p:txBody>
      </p:sp>
      <p:sp>
        <p:nvSpPr>
          <p:cNvPr id="3" name="Content Placeholder 2">
            <a:extLst>
              <a:ext uri="{FF2B5EF4-FFF2-40B4-BE49-F238E27FC236}">
                <a16:creationId xmlns:a16="http://schemas.microsoft.com/office/drawing/2014/main" id="{A48EFF6F-D2FB-9297-1AC0-BF34EE5A33D4}"/>
              </a:ext>
            </a:extLst>
          </p:cNvPr>
          <p:cNvSpPr>
            <a:spLocks noGrp="1"/>
          </p:cNvSpPr>
          <p:nvPr>
            <p:ph idx="1"/>
          </p:nvPr>
        </p:nvSpPr>
        <p:spPr>
          <a:xfrm>
            <a:off x="457200" y="1272209"/>
            <a:ext cx="8229600" cy="3800305"/>
          </a:xfrm>
        </p:spPr>
        <p:txBody>
          <a:bodyPr/>
          <a:lstStyle/>
          <a:p>
            <a:r>
              <a:rPr lang="en-US" dirty="0"/>
              <a:t>Reinforcing Steel Mills are all verified annually by AASHTO Product Evaluation and Audit Solutions. </a:t>
            </a:r>
          </a:p>
          <a:p>
            <a:pPr lvl="1"/>
            <a:r>
              <a:rPr lang="en-US" dirty="0"/>
              <a:t>Formerly AASHTO National Transportation Product Evaluation Program (NTPEP).</a:t>
            </a:r>
          </a:p>
          <a:p>
            <a:r>
              <a:rPr lang="en-US" dirty="0"/>
              <a:t>1818 is not required, but source requires to be verified. </a:t>
            </a:r>
          </a:p>
          <a:p>
            <a:r>
              <a:rPr lang="en-US" dirty="0"/>
              <a:t>MTRs are required to meet the testing requirement. </a:t>
            </a:r>
          </a:p>
          <a:p>
            <a:r>
              <a:rPr lang="en-US" dirty="0"/>
              <a:t>Suppliers need to be connected to the Mill Test Report. </a:t>
            </a:r>
          </a:p>
        </p:txBody>
      </p:sp>
    </p:spTree>
    <p:extLst>
      <p:ext uri="{BB962C8B-B14F-4D97-AF65-F5344CB8AC3E}">
        <p14:creationId xmlns:p14="http://schemas.microsoft.com/office/powerpoint/2010/main" val="284780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0A49-CB7D-F397-F67D-19526FCB295D}"/>
              </a:ext>
            </a:extLst>
          </p:cNvPr>
          <p:cNvSpPr>
            <a:spLocks noGrp="1"/>
          </p:cNvSpPr>
          <p:nvPr>
            <p:ph type="title"/>
          </p:nvPr>
        </p:nvSpPr>
        <p:spPr/>
        <p:txBody>
          <a:bodyPr>
            <a:normAutofit fontScale="90000"/>
          </a:bodyPr>
          <a:lstStyle/>
          <a:p>
            <a:r>
              <a:rPr lang="en-US" dirty="0"/>
              <a:t>Rebar Items – To Do</a:t>
            </a:r>
          </a:p>
        </p:txBody>
      </p:sp>
      <p:sp>
        <p:nvSpPr>
          <p:cNvPr id="3" name="Content Placeholder 2">
            <a:extLst>
              <a:ext uri="{FF2B5EF4-FFF2-40B4-BE49-F238E27FC236}">
                <a16:creationId xmlns:a16="http://schemas.microsoft.com/office/drawing/2014/main" id="{BC435FD3-A6FA-EC21-1BEF-3B0C4E668D5B}"/>
              </a:ext>
            </a:extLst>
          </p:cNvPr>
          <p:cNvSpPr>
            <a:spLocks noGrp="1"/>
          </p:cNvSpPr>
          <p:nvPr>
            <p:ph idx="1"/>
          </p:nvPr>
        </p:nvSpPr>
        <p:spPr>
          <a:xfrm>
            <a:off x="457200" y="1493590"/>
            <a:ext cx="8229600" cy="3190063"/>
          </a:xfrm>
        </p:spPr>
        <p:txBody>
          <a:bodyPr/>
          <a:lstStyle/>
          <a:p>
            <a:pPr marL="342900" indent="-342900">
              <a:buFont typeface="+mj-lt"/>
              <a:buAutoNum type="arabicPeriod"/>
            </a:pPr>
            <a:r>
              <a:rPr lang="en-US" dirty="0"/>
              <a:t>Verify Source on MPL. (May be multiple sources!)</a:t>
            </a:r>
          </a:p>
          <a:p>
            <a:pPr marL="342900" indent="-342900">
              <a:buFont typeface="+mj-lt"/>
              <a:buAutoNum type="arabicPeriod"/>
            </a:pPr>
            <a:r>
              <a:rPr lang="en-US" dirty="0"/>
              <a:t>Request MTRs to pair up with Bill of Lading/invoice/supplier documentation. </a:t>
            </a:r>
          </a:p>
          <a:p>
            <a:pPr marL="681228" lvl="1" indent="-342900">
              <a:buFont typeface="+mj-lt"/>
              <a:buAutoNum type="arabicPeriod"/>
            </a:pPr>
            <a:r>
              <a:rPr lang="en-US" dirty="0"/>
              <a:t>Also request to tie to line items steel </a:t>
            </a:r>
          </a:p>
          <a:p>
            <a:pPr marL="342900" indent="-342900">
              <a:buFont typeface="+mj-lt"/>
              <a:buAutoNum type="arabicPeriod"/>
            </a:pPr>
            <a:r>
              <a:rPr lang="en-US" dirty="0"/>
              <a:t>Field Verification – Take pictures of Rebar Markings</a:t>
            </a:r>
          </a:p>
          <a:p>
            <a:pPr marL="342900" indent="-342900">
              <a:buFont typeface="+mj-lt"/>
              <a:buAutoNum type="arabicPeriod"/>
            </a:pPr>
            <a:r>
              <a:rPr lang="en-US" dirty="0"/>
              <a:t>Field Verification – Verify Mill tags to where rebar is going if possible. </a:t>
            </a:r>
          </a:p>
          <a:p>
            <a:pPr marL="342900" indent="-342900">
              <a:buFont typeface="+mj-lt"/>
              <a:buAutoNum type="arabicPeriod"/>
            </a:pPr>
            <a:r>
              <a:rPr lang="en-US" dirty="0"/>
              <a:t>Record verification in DWRs. </a:t>
            </a:r>
          </a:p>
        </p:txBody>
      </p:sp>
    </p:spTree>
    <p:extLst>
      <p:ext uri="{BB962C8B-B14F-4D97-AF65-F5344CB8AC3E}">
        <p14:creationId xmlns:p14="http://schemas.microsoft.com/office/powerpoint/2010/main" val="661045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0A49-CB7D-F397-F67D-19526FCB295D}"/>
              </a:ext>
            </a:extLst>
          </p:cNvPr>
          <p:cNvSpPr>
            <a:spLocks noGrp="1"/>
          </p:cNvSpPr>
          <p:nvPr>
            <p:ph type="title"/>
          </p:nvPr>
        </p:nvSpPr>
        <p:spPr>
          <a:xfrm>
            <a:off x="457200" y="634028"/>
            <a:ext cx="8229600" cy="294885"/>
          </a:xfrm>
        </p:spPr>
        <p:txBody>
          <a:bodyPr>
            <a:normAutofit fontScale="90000"/>
          </a:bodyPr>
          <a:lstStyle/>
          <a:p>
            <a:r>
              <a:rPr lang="en-US" dirty="0"/>
              <a:t>3b) Certified Mill Test Report Information</a:t>
            </a:r>
          </a:p>
        </p:txBody>
      </p:sp>
      <p:pic>
        <p:nvPicPr>
          <p:cNvPr id="10" name="Picture 9" descr="Picture of Certified Mill Test Report with important information circled in red.">
            <a:extLst>
              <a:ext uri="{FF2B5EF4-FFF2-40B4-BE49-F238E27FC236}">
                <a16:creationId xmlns:a16="http://schemas.microsoft.com/office/drawing/2014/main" id="{54D5B472-7FE9-8B80-596E-97CCE1369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 y="982131"/>
            <a:ext cx="6515100" cy="4166132"/>
          </a:xfrm>
          <a:prstGeom prst="rect">
            <a:avLst/>
          </a:prstGeom>
        </p:spPr>
      </p:pic>
      <p:sp>
        <p:nvSpPr>
          <p:cNvPr id="13" name="Oval 12" descr="Red circle around producer and address on Certified Mill Test Report.">
            <a:extLst>
              <a:ext uri="{FF2B5EF4-FFF2-40B4-BE49-F238E27FC236}">
                <a16:creationId xmlns:a16="http://schemas.microsoft.com/office/drawing/2014/main" id="{9C26C95B-5D00-2B8C-1FCA-4AA4151BCD05}"/>
              </a:ext>
            </a:extLst>
          </p:cNvPr>
          <p:cNvSpPr/>
          <p:nvPr/>
        </p:nvSpPr>
        <p:spPr>
          <a:xfrm>
            <a:off x="1835194" y="936246"/>
            <a:ext cx="1357586" cy="70723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1" name="Oval 10" descr="Red circle around producer information from Certified Mill Test Report.">
            <a:extLst>
              <a:ext uri="{FF2B5EF4-FFF2-40B4-BE49-F238E27FC236}">
                <a16:creationId xmlns:a16="http://schemas.microsoft.com/office/drawing/2014/main" id="{2CD87C84-C6E1-09D6-BA15-0A1984156694}"/>
              </a:ext>
            </a:extLst>
          </p:cNvPr>
          <p:cNvSpPr/>
          <p:nvPr/>
        </p:nvSpPr>
        <p:spPr>
          <a:xfrm>
            <a:off x="2711494" y="1866901"/>
            <a:ext cx="1052786" cy="70723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 name="Oval 11" descr="Red circle around delivery information on Certified Mill Test Report.">
            <a:extLst>
              <a:ext uri="{FF2B5EF4-FFF2-40B4-BE49-F238E27FC236}">
                <a16:creationId xmlns:a16="http://schemas.microsoft.com/office/drawing/2014/main" id="{AC7249BF-6F08-DBBC-8A67-706731D4756C}"/>
              </a:ext>
            </a:extLst>
          </p:cNvPr>
          <p:cNvSpPr/>
          <p:nvPr/>
        </p:nvSpPr>
        <p:spPr>
          <a:xfrm>
            <a:off x="5553754" y="1643476"/>
            <a:ext cx="1921466" cy="85588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4" name="Oval 13" descr="Red circle around meets Buy America certifcation statement on Certified Mill Test Report.">
            <a:extLst>
              <a:ext uri="{FF2B5EF4-FFF2-40B4-BE49-F238E27FC236}">
                <a16:creationId xmlns:a16="http://schemas.microsoft.com/office/drawing/2014/main" id="{DE473184-F745-C37B-15D2-743D481B5172}"/>
              </a:ext>
            </a:extLst>
          </p:cNvPr>
          <p:cNvSpPr/>
          <p:nvPr/>
        </p:nvSpPr>
        <p:spPr>
          <a:xfrm>
            <a:off x="5248340" y="3988320"/>
            <a:ext cx="2226879" cy="85588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159588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4EC4-3C17-8322-447A-B777E087F4D5}"/>
              </a:ext>
            </a:extLst>
          </p:cNvPr>
          <p:cNvSpPr>
            <a:spLocks noGrp="1"/>
          </p:cNvSpPr>
          <p:nvPr>
            <p:ph type="title"/>
          </p:nvPr>
        </p:nvSpPr>
        <p:spPr>
          <a:xfrm>
            <a:off x="457200" y="586218"/>
            <a:ext cx="8229600" cy="294885"/>
          </a:xfrm>
        </p:spPr>
        <p:txBody>
          <a:bodyPr>
            <a:normAutofit fontScale="90000"/>
          </a:bodyPr>
          <a:lstStyle/>
          <a:p>
            <a:r>
              <a:rPr lang="en-US" dirty="0"/>
              <a:t>3b) Bill of Lading &amp; Invoice</a:t>
            </a:r>
          </a:p>
        </p:txBody>
      </p:sp>
      <p:pic>
        <p:nvPicPr>
          <p:cNvPr id="4" name="Picture 3" descr="Picture of Bill of Lading from material supplier with red circles around important information.">
            <a:extLst>
              <a:ext uri="{FF2B5EF4-FFF2-40B4-BE49-F238E27FC236}">
                <a16:creationId xmlns:a16="http://schemas.microsoft.com/office/drawing/2014/main" id="{A1943E57-5F85-A10A-1FF8-7AA7E55F5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96" y="912821"/>
            <a:ext cx="3223260" cy="4235442"/>
          </a:xfrm>
          <a:prstGeom prst="rect">
            <a:avLst/>
          </a:prstGeom>
        </p:spPr>
      </p:pic>
      <p:pic>
        <p:nvPicPr>
          <p:cNvPr id="5" name="Picture 4" descr="Picture of invoice from material supplier with red circle around important information.">
            <a:extLst>
              <a:ext uri="{FF2B5EF4-FFF2-40B4-BE49-F238E27FC236}">
                <a16:creationId xmlns:a16="http://schemas.microsoft.com/office/drawing/2014/main" id="{0FD075E6-759C-7965-FC29-8E26A676515A}"/>
              </a:ext>
            </a:extLst>
          </p:cNvPr>
          <p:cNvPicPr>
            <a:picLocks noChangeAspect="1"/>
          </p:cNvPicPr>
          <p:nvPr/>
        </p:nvPicPr>
        <p:blipFill>
          <a:blip r:embed="rId3"/>
          <a:stretch>
            <a:fillRect/>
          </a:stretch>
        </p:blipFill>
        <p:spPr>
          <a:xfrm>
            <a:off x="4637132" y="907085"/>
            <a:ext cx="3369130" cy="4241178"/>
          </a:xfrm>
          <a:prstGeom prst="rect">
            <a:avLst/>
          </a:prstGeom>
        </p:spPr>
      </p:pic>
      <p:sp>
        <p:nvSpPr>
          <p:cNvPr id="8" name="Oval 7" descr="Red circle around Material Producer name and address on Bill of Lading.">
            <a:extLst>
              <a:ext uri="{FF2B5EF4-FFF2-40B4-BE49-F238E27FC236}">
                <a16:creationId xmlns:a16="http://schemas.microsoft.com/office/drawing/2014/main" id="{AB38ECC1-4F9A-4E3A-FE96-9D7F2237AC78}"/>
              </a:ext>
            </a:extLst>
          </p:cNvPr>
          <p:cNvSpPr/>
          <p:nvPr/>
        </p:nvSpPr>
        <p:spPr>
          <a:xfrm>
            <a:off x="933812" y="885349"/>
            <a:ext cx="2312308" cy="4468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6" name="Oval 5" descr="Red circle around invoice number on Bill of Lading.">
            <a:extLst>
              <a:ext uri="{FF2B5EF4-FFF2-40B4-BE49-F238E27FC236}">
                <a16:creationId xmlns:a16="http://schemas.microsoft.com/office/drawing/2014/main" id="{84C305B7-222B-EB5B-9529-F61273940EB0}"/>
              </a:ext>
            </a:extLst>
          </p:cNvPr>
          <p:cNvSpPr/>
          <p:nvPr/>
        </p:nvSpPr>
        <p:spPr>
          <a:xfrm>
            <a:off x="2985814" y="1158241"/>
            <a:ext cx="1296626" cy="4468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9" name="Oval 8" descr="Red circle around certification information on Bill of Lading.">
            <a:extLst>
              <a:ext uri="{FF2B5EF4-FFF2-40B4-BE49-F238E27FC236}">
                <a16:creationId xmlns:a16="http://schemas.microsoft.com/office/drawing/2014/main" id="{B9F42A8F-5FFF-5184-471D-878C1D22B2F6}"/>
              </a:ext>
            </a:extLst>
          </p:cNvPr>
          <p:cNvSpPr/>
          <p:nvPr/>
        </p:nvSpPr>
        <p:spPr>
          <a:xfrm>
            <a:off x="685571" y="2199404"/>
            <a:ext cx="1296626" cy="4468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
        <p:nvSpPr>
          <p:cNvPr id="12" name="Oval 11" descr="Red circle around invoice date and number matching the information on the Bill of Lading.">
            <a:extLst>
              <a:ext uri="{FF2B5EF4-FFF2-40B4-BE49-F238E27FC236}">
                <a16:creationId xmlns:a16="http://schemas.microsoft.com/office/drawing/2014/main" id="{545172EA-343D-E5EA-F780-A8BEE32A1676}"/>
              </a:ext>
            </a:extLst>
          </p:cNvPr>
          <p:cNvSpPr/>
          <p:nvPr/>
        </p:nvSpPr>
        <p:spPr>
          <a:xfrm>
            <a:off x="6773203" y="1044539"/>
            <a:ext cx="1296626" cy="4468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52862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0A49-CB7D-F397-F67D-19526FCB295D}"/>
              </a:ext>
            </a:extLst>
          </p:cNvPr>
          <p:cNvSpPr>
            <a:spLocks noGrp="1"/>
          </p:cNvSpPr>
          <p:nvPr>
            <p:ph type="title"/>
          </p:nvPr>
        </p:nvSpPr>
        <p:spPr>
          <a:xfrm>
            <a:off x="306704" y="675302"/>
            <a:ext cx="8229600" cy="294885"/>
          </a:xfrm>
        </p:spPr>
        <p:txBody>
          <a:bodyPr>
            <a:normAutofit fontScale="90000"/>
          </a:bodyPr>
          <a:lstStyle/>
          <a:p>
            <a:r>
              <a:rPr lang="en-US" dirty="0"/>
              <a:t>3b) Load List for Recent Tags</a:t>
            </a:r>
          </a:p>
        </p:txBody>
      </p:sp>
      <p:pic>
        <p:nvPicPr>
          <p:cNvPr id="17" name="Picture 16" descr="Screenshot of Load List for Recent Tags.">
            <a:extLst>
              <a:ext uri="{FF2B5EF4-FFF2-40B4-BE49-F238E27FC236}">
                <a16:creationId xmlns:a16="http://schemas.microsoft.com/office/drawing/2014/main" id="{9EA41227-EE36-89AC-31A8-A16D5D79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31" y="1116029"/>
            <a:ext cx="3018080" cy="4032234"/>
          </a:xfrm>
          <a:prstGeom prst="rect">
            <a:avLst/>
          </a:prstGeom>
        </p:spPr>
      </p:pic>
      <p:pic>
        <p:nvPicPr>
          <p:cNvPr id="18" name="Picture 17" descr="Close up of Load List for Recent Tags with red circle around Project and material information.">
            <a:extLst>
              <a:ext uri="{FF2B5EF4-FFF2-40B4-BE49-F238E27FC236}">
                <a16:creationId xmlns:a16="http://schemas.microsoft.com/office/drawing/2014/main" id="{5BC10883-A29A-1B5A-3358-8C44CA226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020" y="1116029"/>
            <a:ext cx="4185284" cy="2115931"/>
          </a:xfrm>
          <a:prstGeom prst="rect">
            <a:avLst/>
          </a:prstGeom>
        </p:spPr>
      </p:pic>
      <p:sp>
        <p:nvSpPr>
          <p:cNvPr id="19" name="Oval 18" descr="Red circle around load list for recent tags project and material information.">
            <a:extLst>
              <a:ext uri="{FF2B5EF4-FFF2-40B4-BE49-F238E27FC236}">
                <a16:creationId xmlns:a16="http://schemas.microsoft.com/office/drawing/2014/main" id="{BA59900A-4CE5-B364-07C7-7618EB2A806B}"/>
              </a:ext>
            </a:extLst>
          </p:cNvPr>
          <p:cNvSpPr/>
          <p:nvPr/>
        </p:nvSpPr>
        <p:spPr>
          <a:xfrm>
            <a:off x="4077265" y="1116028"/>
            <a:ext cx="3135386" cy="105460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77767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0A49-CB7D-F397-F67D-19526FCB295D}"/>
              </a:ext>
            </a:extLst>
          </p:cNvPr>
          <p:cNvSpPr>
            <a:spLocks noGrp="1"/>
          </p:cNvSpPr>
          <p:nvPr>
            <p:ph type="title"/>
          </p:nvPr>
        </p:nvSpPr>
        <p:spPr>
          <a:xfrm>
            <a:off x="306704" y="675302"/>
            <a:ext cx="8229600" cy="294885"/>
          </a:xfrm>
        </p:spPr>
        <p:txBody>
          <a:bodyPr>
            <a:normAutofit fontScale="90000"/>
          </a:bodyPr>
          <a:lstStyle/>
          <a:p>
            <a:r>
              <a:rPr lang="en-US" dirty="0"/>
              <a:t>3b) Certified Mill Test Report Missing Information</a:t>
            </a:r>
          </a:p>
        </p:txBody>
      </p:sp>
      <p:pic>
        <p:nvPicPr>
          <p:cNvPr id="15" name="Picture 14" descr="Picture of a Certified Mill Test Report with a red circle around information.">
            <a:extLst>
              <a:ext uri="{FF2B5EF4-FFF2-40B4-BE49-F238E27FC236}">
                <a16:creationId xmlns:a16="http://schemas.microsoft.com/office/drawing/2014/main" id="{ED1924D0-0157-C588-174E-5ADD627247F1}"/>
              </a:ext>
            </a:extLst>
          </p:cNvPr>
          <p:cNvPicPr>
            <a:picLocks noChangeAspect="1"/>
          </p:cNvPicPr>
          <p:nvPr/>
        </p:nvPicPr>
        <p:blipFill>
          <a:blip r:embed="rId2"/>
          <a:stretch>
            <a:fillRect/>
          </a:stretch>
        </p:blipFill>
        <p:spPr>
          <a:xfrm>
            <a:off x="1088192" y="985783"/>
            <a:ext cx="6513878" cy="4121025"/>
          </a:xfrm>
          <a:prstGeom prst="rect">
            <a:avLst/>
          </a:prstGeom>
        </p:spPr>
      </p:pic>
      <p:sp>
        <p:nvSpPr>
          <p:cNvPr id="16" name="Oval 15" descr="Red circle around the customer information on the Certified Mill Test Report.">
            <a:extLst>
              <a:ext uri="{FF2B5EF4-FFF2-40B4-BE49-F238E27FC236}">
                <a16:creationId xmlns:a16="http://schemas.microsoft.com/office/drawing/2014/main" id="{74900267-796F-1B7F-C0EE-077AA2BC5F93}"/>
              </a:ext>
            </a:extLst>
          </p:cNvPr>
          <p:cNvSpPr/>
          <p:nvPr/>
        </p:nvSpPr>
        <p:spPr>
          <a:xfrm>
            <a:off x="2010168" y="1529697"/>
            <a:ext cx="6513878" cy="15724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3015012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0A49-CB7D-F397-F67D-19526FCB295D}"/>
              </a:ext>
            </a:extLst>
          </p:cNvPr>
          <p:cNvSpPr>
            <a:spLocks noGrp="1"/>
          </p:cNvSpPr>
          <p:nvPr>
            <p:ph type="title"/>
          </p:nvPr>
        </p:nvSpPr>
        <p:spPr/>
        <p:txBody>
          <a:bodyPr>
            <a:normAutofit fontScale="90000"/>
          </a:bodyPr>
          <a:lstStyle/>
          <a:p>
            <a:r>
              <a:rPr lang="en-US" dirty="0"/>
              <a:t>3b) Field Verification – Verify Rebar Markings</a:t>
            </a:r>
          </a:p>
        </p:txBody>
      </p:sp>
      <p:pic>
        <p:nvPicPr>
          <p:cNvPr id="7" name="Content Placeholder 6" descr="Picture of a tag that comes on rebar in the field with a red circle around the Heat #.">
            <a:extLst>
              <a:ext uri="{FF2B5EF4-FFF2-40B4-BE49-F238E27FC236}">
                <a16:creationId xmlns:a16="http://schemas.microsoft.com/office/drawing/2014/main" id="{EA6092A9-64E2-360D-F2A2-F0F0300BB576}"/>
              </a:ext>
            </a:extLst>
          </p:cNvPr>
          <p:cNvPicPr>
            <a:picLocks noGrp="1" noChangeAspect="1"/>
          </p:cNvPicPr>
          <p:nvPr>
            <p:ph idx="1"/>
          </p:nvPr>
        </p:nvPicPr>
        <p:blipFill>
          <a:blip r:embed="rId2"/>
          <a:stretch>
            <a:fillRect/>
          </a:stretch>
        </p:blipFill>
        <p:spPr>
          <a:xfrm>
            <a:off x="236606" y="1440922"/>
            <a:ext cx="3692387" cy="3190875"/>
          </a:xfrm>
        </p:spPr>
      </p:pic>
      <p:sp>
        <p:nvSpPr>
          <p:cNvPr id="12" name="Oval 11" descr="Red circle around the Heat # on the rebar tag.">
            <a:extLst>
              <a:ext uri="{FF2B5EF4-FFF2-40B4-BE49-F238E27FC236}">
                <a16:creationId xmlns:a16="http://schemas.microsoft.com/office/drawing/2014/main" id="{28055491-C74A-DE2C-ED90-8553633F7E0C}"/>
              </a:ext>
            </a:extLst>
          </p:cNvPr>
          <p:cNvSpPr/>
          <p:nvPr/>
        </p:nvSpPr>
        <p:spPr>
          <a:xfrm>
            <a:off x="457200" y="3815255"/>
            <a:ext cx="1997605" cy="759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pic>
        <p:nvPicPr>
          <p:cNvPr id="9" name="Picture 8" descr="Picture of markings around rebar.">
            <a:extLst>
              <a:ext uri="{FF2B5EF4-FFF2-40B4-BE49-F238E27FC236}">
                <a16:creationId xmlns:a16="http://schemas.microsoft.com/office/drawing/2014/main" id="{F753C401-46B6-03C0-CAFF-2155D2C4CDE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1000"/>
                    </a14:imgEffect>
                    <a14:imgEffect>
                      <a14:brightnessContrast bright="-4000" contrast="6000"/>
                    </a14:imgEffect>
                  </a14:imgLayer>
                </a14:imgProps>
              </a:ext>
            </a:extLst>
          </a:blip>
          <a:stretch>
            <a:fillRect/>
          </a:stretch>
        </p:blipFill>
        <p:spPr>
          <a:xfrm>
            <a:off x="7230694" y="553113"/>
            <a:ext cx="1158340" cy="4499238"/>
          </a:xfrm>
          <a:prstGeom prst="rect">
            <a:avLst/>
          </a:prstGeom>
        </p:spPr>
      </p:pic>
      <p:pic>
        <p:nvPicPr>
          <p:cNvPr id="11" name="Picture 10" descr="Picture of the markings the rebar should have to match the tag and rebar markings for this manufacturer.">
            <a:extLst>
              <a:ext uri="{FF2B5EF4-FFF2-40B4-BE49-F238E27FC236}">
                <a16:creationId xmlns:a16="http://schemas.microsoft.com/office/drawing/2014/main" id="{0D339349-6472-B9DD-986F-0C3DE205D699}"/>
              </a:ext>
            </a:extLst>
          </p:cNvPr>
          <p:cNvPicPr>
            <a:picLocks noChangeAspect="1"/>
          </p:cNvPicPr>
          <p:nvPr/>
        </p:nvPicPr>
        <p:blipFill>
          <a:blip r:embed="rId5"/>
          <a:stretch>
            <a:fillRect/>
          </a:stretch>
        </p:blipFill>
        <p:spPr>
          <a:xfrm>
            <a:off x="4096089" y="1440922"/>
            <a:ext cx="2967509" cy="2940234"/>
          </a:xfrm>
          <a:prstGeom prst="rect">
            <a:avLst/>
          </a:prstGeom>
        </p:spPr>
      </p:pic>
    </p:spTree>
    <p:extLst>
      <p:ext uri="{BB962C8B-B14F-4D97-AF65-F5344CB8AC3E}">
        <p14:creationId xmlns:p14="http://schemas.microsoft.com/office/powerpoint/2010/main" val="239739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p:txBody>
          <a:bodyPr>
            <a:normAutofit/>
          </a:bodyPr>
          <a:lstStyle/>
          <a:p>
            <a:pPr algn="ctr"/>
            <a:br>
              <a:rPr lang="en-US" dirty="0"/>
            </a:br>
            <a:r>
              <a:rPr lang="en-US" dirty="0"/>
              <a:t>De Minimis</a:t>
            </a:r>
          </a:p>
        </p:txBody>
      </p:sp>
    </p:spTree>
    <p:extLst>
      <p:ext uri="{BB962C8B-B14F-4D97-AF65-F5344CB8AC3E}">
        <p14:creationId xmlns:p14="http://schemas.microsoft.com/office/powerpoint/2010/main" val="71716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rmAutofit fontScale="90000"/>
          </a:bodyPr>
          <a:lstStyle/>
          <a:p>
            <a:r>
              <a:rPr lang="en-US" dirty="0"/>
              <a:t>What is De Minimis</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a:xfrm>
            <a:off x="457200" y="1272209"/>
            <a:ext cx="8229600" cy="3588179"/>
          </a:xfrm>
        </p:spPr>
        <p:txBody>
          <a:bodyPr>
            <a:normAutofit/>
          </a:bodyPr>
          <a:lstStyle/>
          <a:p>
            <a:pPr>
              <a:buFont typeface="Wingdings" panose="05000000000000000000" pitchFamily="2" charset="2"/>
              <a:buChar char="Ø"/>
            </a:pPr>
            <a:r>
              <a:rPr lang="en-US" dirty="0"/>
              <a:t>Allows contractors to use Foreign products up to a limit. </a:t>
            </a:r>
          </a:p>
          <a:p>
            <a:pPr lvl="1">
              <a:buFont typeface="Wingdings" panose="05000000000000000000" pitchFamily="2" charset="2"/>
              <a:buChar char="§"/>
            </a:pPr>
            <a:r>
              <a:rPr lang="en-US" dirty="0"/>
              <a:t>Contractor to provide documentation prior.</a:t>
            </a:r>
          </a:p>
          <a:p>
            <a:pPr>
              <a:buFont typeface="Wingdings" panose="05000000000000000000" pitchFamily="2" charset="2"/>
              <a:buChar char="§"/>
            </a:pPr>
            <a:r>
              <a:rPr lang="en-US" dirty="0"/>
              <a:t>Construction Materials:</a:t>
            </a:r>
          </a:p>
          <a:p>
            <a:pPr lvl="1">
              <a:buFont typeface="Wingdings" panose="05000000000000000000" pitchFamily="2" charset="2"/>
              <a:buChar char="§"/>
            </a:pPr>
            <a:r>
              <a:rPr lang="en-US" b="1" u="sng" dirty="0"/>
              <a:t>no more than the lesser of $1,000,000 or 5% of Total Applicable Costs </a:t>
            </a:r>
            <a:r>
              <a:rPr lang="en-US" dirty="0"/>
              <a:t>for the project… </a:t>
            </a:r>
            <a:r>
              <a:rPr lang="en-US" u="sng" dirty="0"/>
              <a:t>Contractor must provide documentation showing under threshold in advance for Engineer’s consideration</a:t>
            </a:r>
            <a:r>
              <a:rPr lang="en-US" dirty="0"/>
              <a:t>.</a:t>
            </a:r>
          </a:p>
          <a:p>
            <a:pPr>
              <a:buFont typeface="Wingdings" panose="05000000000000000000" pitchFamily="2" charset="2"/>
              <a:buChar char="§"/>
            </a:pPr>
            <a:r>
              <a:rPr lang="en-US" dirty="0"/>
              <a:t>Iron/Steel products:</a:t>
            </a:r>
          </a:p>
          <a:p>
            <a:pPr lvl="1">
              <a:buFont typeface="Wingdings" panose="05000000000000000000" pitchFamily="2" charset="2"/>
              <a:buChar char="§"/>
            </a:pPr>
            <a:r>
              <a:rPr lang="en-US" dirty="0"/>
              <a:t> cost, including delivery, </a:t>
            </a:r>
            <a:r>
              <a:rPr lang="en-US" b="1" u="sng" dirty="0"/>
              <a:t>does not exceed 0.1% of the total Contract cost or $2,500….</a:t>
            </a:r>
            <a:r>
              <a:rPr lang="en-US" u="sng" dirty="0"/>
              <a:t>Contractor must provide documentation showing under threshold in advance for Engineer’s consideration. </a:t>
            </a:r>
          </a:p>
        </p:txBody>
      </p:sp>
    </p:spTree>
    <p:extLst>
      <p:ext uri="{BB962C8B-B14F-4D97-AF65-F5344CB8AC3E}">
        <p14:creationId xmlns:p14="http://schemas.microsoft.com/office/powerpoint/2010/main" val="179403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83D5-1326-BDB8-548B-780A3CB06FBC}"/>
              </a:ext>
            </a:extLst>
          </p:cNvPr>
          <p:cNvSpPr>
            <a:spLocks noGrp="1"/>
          </p:cNvSpPr>
          <p:nvPr>
            <p:ph type="title"/>
          </p:nvPr>
        </p:nvSpPr>
        <p:spPr>
          <a:xfrm>
            <a:off x="114300" y="582168"/>
            <a:ext cx="8229600" cy="294885"/>
          </a:xfrm>
        </p:spPr>
        <p:txBody>
          <a:bodyPr wrap="none" anchor="b">
            <a:normAutofit/>
          </a:bodyPr>
          <a:lstStyle/>
          <a:p>
            <a:pPr>
              <a:lnSpc>
                <a:spcPct val="90000"/>
              </a:lnSpc>
            </a:pPr>
            <a:r>
              <a:rPr lang="en-US" sz="2000" dirty="0"/>
              <a:t>Required by Special Provisions</a:t>
            </a:r>
          </a:p>
        </p:txBody>
      </p:sp>
      <p:sp>
        <p:nvSpPr>
          <p:cNvPr id="25" name="TextBox 24">
            <a:extLst>
              <a:ext uri="{FF2B5EF4-FFF2-40B4-BE49-F238E27FC236}">
                <a16:creationId xmlns:a16="http://schemas.microsoft.com/office/drawing/2014/main" id="{331BA620-ABE0-39B0-E744-2C0CA0969D87}"/>
              </a:ext>
            </a:extLst>
          </p:cNvPr>
          <p:cNvSpPr txBox="1">
            <a:spLocks/>
          </p:cNvSpPr>
          <p:nvPr/>
        </p:nvSpPr>
        <p:spPr>
          <a:xfrm>
            <a:off x="2499387" y="885856"/>
            <a:ext cx="1107751" cy="461665"/>
          </a:xfrm>
          <a:prstGeom prst="rect">
            <a:avLst/>
          </a:prstGeom>
          <a:noFill/>
        </p:spPr>
        <p:txBody>
          <a:bodyPr wrap="square" rtlCol="0">
            <a:spAutoFit/>
          </a:bodyPr>
          <a:lstStyle/>
          <a:p>
            <a:pPr algn="ctr"/>
            <a:r>
              <a:rPr lang="en-US" sz="1200" b="1" dirty="0">
                <a:solidFill>
                  <a:schemeClr val="accent1">
                    <a:lumMod val="75000"/>
                  </a:schemeClr>
                </a:solidFill>
              </a:rPr>
              <a:t>Nov 2022</a:t>
            </a:r>
          </a:p>
          <a:p>
            <a:pPr algn="ctr"/>
            <a:r>
              <a:rPr lang="en-US" sz="1200" b="1" dirty="0">
                <a:solidFill>
                  <a:schemeClr val="accent1">
                    <a:lumMod val="75000"/>
                  </a:schemeClr>
                </a:solidFill>
              </a:rPr>
              <a:t>Letting</a:t>
            </a:r>
          </a:p>
        </p:txBody>
      </p:sp>
      <p:sp>
        <p:nvSpPr>
          <p:cNvPr id="21" name="TextBox 20">
            <a:extLst>
              <a:ext uri="{FF2B5EF4-FFF2-40B4-BE49-F238E27FC236}">
                <a16:creationId xmlns:a16="http://schemas.microsoft.com/office/drawing/2014/main" id="{A7B7BC28-579E-6A78-AE51-66060D2BC912}"/>
              </a:ext>
            </a:extLst>
          </p:cNvPr>
          <p:cNvSpPr txBox="1">
            <a:spLocks/>
          </p:cNvSpPr>
          <p:nvPr/>
        </p:nvSpPr>
        <p:spPr>
          <a:xfrm>
            <a:off x="4439492" y="886412"/>
            <a:ext cx="1107751" cy="461665"/>
          </a:xfrm>
          <a:prstGeom prst="rect">
            <a:avLst/>
          </a:prstGeom>
          <a:noFill/>
        </p:spPr>
        <p:txBody>
          <a:bodyPr wrap="square" rtlCol="0">
            <a:spAutoFit/>
          </a:bodyPr>
          <a:lstStyle/>
          <a:p>
            <a:pPr algn="ctr"/>
            <a:r>
              <a:rPr lang="en-US" sz="1200" b="1" dirty="0">
                <a:solidFill>
                  <a:schemeClr val="accent1">
                    <a:lumMod val="75000"/>
                  </a:schemeClr>
                </a:solidFill>
              </a:rPr>
              <a:t>Dec 2023</a:t>
            </a:r>
          </a:p>
          <a:p>
            <a:pPr algn="ctr"/>
            <a:r>
              <a:rPr lang="en-US" sz="1200" b="1" dirty="0">
                <a:solidFill>
                  <a:schemeClr val="accent1">
                    <a:lumMod val="75000"/>
                  </a:schemeClr>
                </a:solidFill>
              </a:rPr>
              <a:t>Letting</a:t>
            </a:r>
          </a:p>
        </p:txBody>
      </p:sp>
      <p:sp>
        <p:nvSpPr>
          <p:cNvPr id="20" name="TextBox 19">
            <a:extLst>
              <a:ext uri="{FF2B5EF4-FFF2-40B4-BE49-F238E27FC236}">
                <a16:creationId xmlns:a16="http://schemas.microsoft.com/office/drawing/2014/main" id="{B02C0FB6-7D16-AA9F-23E1-BC6DE16E9C75}"/>
              </a:ext>
            </a:extLst>
          </p:cNvPr>
          <p:cNvSpPr txBox="1">
            <a:spLocks/>
          </p:cNvSpPr>
          <p:nvPr/>
        </p:nvSpPr>
        <p:spPr>
          <a:xfrm>
            <a:off x="6322606" y="871363"/>
            <a:ext cx="1107751" cy="461665"/>
          </a:xfrm>
          <a:prstGeom prst="rect">
            <a:avLst/>
          </a:prstGeom>
          <a:noFill/>
        </p:spPr>
        <p:txBody>
          <a:bodyPr wrap="square" rtlCol="0">
            <a:spAutoFit/>
          </a:bodyPr>
          <a:lstStyle/>
          <a:p>
            <a:pPr algn="ctr"/>
            <a:r>
              <a:rPr lang="en-US" sz="1200" b="1" dirty="0">
                <a:solidFill>
                  <a:schemeClr val="accent1">
                    <a:lumMod val="75000"/>
                  </a:schemeClr>
                </a:solidFill>
              </a:rPr>
              <a:t>May 2025 Letting</a:t>
            </a:r>
          </a:p>
        </p:txBody>
      </p:sp>
      <p:sp>
        <p:nvSpPr>
          <p:cNvPr id="19" name="TextBox 18">
            <a:extLst>
              <a:ext uri="{FF2B5EF4-FFF2-40B4-BE49-F238E27FC236}">
                <a16:creationId xmlns:a16="http://schemas.microsoft.com/office/drawing/2014/main" id="{1FC38227-10FE-010B-85CB-FAA6C46562A4}"/>
              </a:ext>
            </a:extLst>
          </p:cNvPr>
          <p:cNvSpPr txBox="1">
            <a:spLocks/>
          </p:cNvSpPr>
          <p:nvPr/>
        </p:nvSpPr>
        <p:spPr>
          <a:xfrm>
            <a:off x="7813717" y="846491"/>
            <a:ext cx="1107751" cy="461665"/>
          </a:xfrm>
          <a:prstGeom prst="rect">
            <a:avLst/>
          </a:prstGeom>
          <a:noFill/>
        </p:spPr>
        <p:txBody>
          <a:bodyPr wrap="square" rtlCol="0">
            <a:spAutoFit/>
          </a:bodyPr>
          <a:lstStyle/>
          <a:p>
            <a:pPr algn="ctr"/>
            <a:r>
              <a:rPr lang="en-US" sz="1200" b="1" dirty="0">
                <a:solidFill>
                  <a:schemeClr val="accent1">
                    <a:lumMod val="75000"/>
                  </a:schemeClr>
                </a:solidFill>
              </a:rPr>
              <a:t>Dec 2025 Letting</a:t>
            </a:r>
          </a:p>
        </p:txBody>
      </p:sp>
      <p:graphicFrame>
        <p:nvGraphicFramePr>
          <p:cNvPr id="6" name="Table 5">
            <a:extLst>
              <a:ext uri="{FF2B5EF4-FFF2-40B4-BE49-F238E27FC236}">
                <a16:creationId xmlns:a16="http://schemas.microsoft.com/office/drawing/2014/main" id="{E025EC96-C902-C1FB-BAD4-1C2D2FB65B6E}"/>
              </a:ext>
            </a:extLst>
          </p:cNvPr>
          <p:cNvGraphicFramePr>
            <a:graphicFrameLocks noGrp="1"/>
          </p:cNvGraphicFramePr>
          <p:nvPr>
            <p:extLst>
              <p:ext uri="{D42A27DB-BD31-4B8C-83A1-F6EECF244321}">
                <p14:modId xmlns:p14="http://schemas.microsoft.com/office/powerpoint/2010/main" val="637770983"/>
              </p:ext>
            </p:extLst>
          </p:nvPr>
        </p:nvGraphicFramePr>
        <p:xfrm>
          <a:off x="436003" y="1338188"/>
          <a:ext cx="8485465" cy="3300987"/>
        </p:xfrm>
        <a:graphic>
          <a:graphicData uri="http://schemas.openxmlformats.org/drawingml/2006/table">
            <a:tbl>
              <a:tblPr firstRow="1">
                <a:tableStyleId>{5C22544A-7EE6-4342-B048-85BDC9FD1C3A}</a:tableStyleId>
              </a:tblPr>
              <a:tblGrid>
                <a:gridCol w="1065497">
                  <a:extLst>
                    <a:ext uri="{9D8B030D-6E8A-4147-A177-3AD203B41FA5}">
                      <a16:colId xmlns:a16="http://schemas.microsoft.com/office/drawing/2014/main" val="493585244"/>
                    </a:ext>
                  </a:extLst>
                </a:gridCol>
                <a:gridCol w="603354">
                  <a:extLst>
                    <a:ext uri="{9D8B030D-6E8A-4147-A177-3AD203B41FA5}">
                      <a16:colId xmlns:a16="http://schemas.microsoft.com/office/drawing/2014/main" val="273703268"/>
                    </a:ext>
                  </a:extLst>
                </a:gridCol>
                <a:gridCol w="1912760">
                  <a:extLst>
                    <a:ext uri="{9D8B030D-6E8A-4147-A177-3AD203B41FA5}">
                      <a16:colId xmlns:a16="http://schemas.microsoft.com/office/drawing/2014/main" val="3698205294"/>
                    </a:ext>
                  </a:extLst>
                </a:gridCol>
                <a:gridCol w="1912760">
                  <a:extLst>
                    <a:ext uri="{9D8B030D-6E8A-4147-A177-3AD203B41FA5}">
                      <a16:colId xmlns:a16="http://schemas.microsoft.com/office/drawing/2014/main" val="1341689806"/>
                    </a:ext>
                  </a:extLst>
                </a:gridCol>
                <a:gridCol w="1912760">
                  <a:extLst>
                    <a:ext uri="{9D8B030D-6E8A-4147-A177-3AD203B41FA5}">
                      <a16:colId xmlns:a16="http://schemas.microsoft.com/office/drawing/2014/main" val="1408780826"/>
                    </a:ext>
                  </a:extLst>
                </a:gridCol>
                <a:gridCol w="1078334">
                  <a:extLst>
                    <a:ext uri="{9D8B030D-6E8A-4147-A177-3AD203B41FA5}">
                      <a16:colId xmlns:a16="http://schemas.microsoft.com/office/drawing/2014/main" val="1229344644"/>
                    </a:ext>
                  </a:extLst>
                </a:gridCol>
              </a:tblGrid>
              <a:tr h="314649">
                <a:tc gridSpan="2">
                  <a:txBody>
                    <a:bodyPr/>
                    <a:lstStyle/>
                    <a:p>
                      <a:pPr algn="ctr" rtl="0" fontAlgn="ctr">
                        <a:buNone/>
                      </a:pPr>
                      <a:r>
                        <a:rPr lang="en-US" sz="1000" u="none" strike="noStrike">
                          <a:effectLst/>
                        </a:rPr>
                        <a:t>Original Buy America</a:t>
                      </a:r>
                      <a:endParaRPr lang="en-US" sz="1000" b="1" i="0" u="none" strike="noStrike">
                        <a:solidFill>
                          <a:srgbClr val="FFFFFF"/>
                        </a:solidFill>
                        <a:effectLst/>
                        <a:latin typeface="Aptos Narrow" panose="020B0004020202020204" pitchFamily="34" charset="0"/>
                      </a:endParaRPr>
                    </a:p>
                  </a:txBody>
                  <a:tcPr marL="6225" marR="6225" marT="6225" marB="0" anchor="ctr"/>
                </a:tc>
                <a:tc hMerge="1">
                  <a:txBody>
                    <a:bodyPr/>
                    <a:lstStyle/>
                    <a:p>
                      <a:endParaRPr lang="en-US"/>
                    </a:p>
                  </a:txBody>
                  <a:tcPr/>
                </a:tc>
                <a:tc>
                  <a:txBody>
                    <a:bodyPr/>
                    <a:lstStyle/>
                    <a:p>
                      <a:pPr algn="ctr" rtl="0" fontAlgn="ctr">
                        <a:buNone/>
                      </a:pPr>
                      <a:r>
                        <a:rPr lang="en-US" sz="1000" u="none" strike="noStrike">
                          <a:effectLst/>
                        </a:rPr>
                        <a:t>BABA</a:t>
                      </a:r>
                      <a:endParaRPr lang="en-US" sz="1000" b="1" i="0" u="none" strike="noStrike">
                        <a:solidFill>
                          <a:srgbClr val="FFFFFF"/>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BABA</a:t>
                      </a:r>
                      <a:endParaRPr lang="en-US" sz="1000" b="1" i="0" u="none" strike="noStrike">
                        <a:solidFill>
                          <a:srgbClr val="FFFFFF"/>
                        </a:solidFill>
                        <a:effectLst/>
                        <a:latin typeface="Aptos Narrow" panose="020B0004020202020204" pitchFamily="34" charset="0"/>
                      </a:endParaRPr>
                    </a:p>
                  </a:txBody>
                  <a:tcPr marL="6225" marR="6225" marT="6225" marB="0" anchor="ctr"/>
                </a:tc>
                <a:tc>
                  <a:txBody>
                    <a:bodyPr/>
                    <a:lstStyle/>
                    <a:p>
                      <a:pPr algn="ctr" rtl="0" fontAlgn="b">
                        <a:buNone/>
                      </a:pPr>
                      <a:r>
                        <a:rPr lang="en-US" sz="1000" u="none" strike="noStrike">
                          <a:effectLst/>
                        </a:rPr>
                        <a:t>BABA</a:t>
                      </a:r>
                      <a:endParaRPr lang="en-US" sz="1000" b="1" i="0" u="none" strike="noStrike">
                        <a:solidFill>
                          <a:srgbClr val="FFFFFF"/>
                        </a:solidFill>
                        <a:effectLst/>
                        <a:latin typeface="Aptos Narrow" panose="020B0004020202020204" pitchFamily="34" charset="0"/>
                      </a:endParaRPr>
                    </a:p>
                  </a:txBody>
                  <a:tcPr marL="6225" marR="6225" marT="6225" marB="0" anchor="b"/>
                </a:tc>
                <a:tc>
                  <a:txBody>
                    <a:bodyPr/>
                    <a:lstStyle/>
                    <a:p>
                      <a:pPr algn="ctr" rtl="0" fontAlgn="ctr">
                        <a:buNone/>
                      </a:pPr>
                      <a:r>
                        <a:rPr lang="en-US" sz="1000" u="none" strike="noStrike">
                          <a:effectLst/>
                        </a:rPr>
                        <a:t>BABA</a:t>
                      </a:r>
                      <a:endParaRPr lang="en-US" sz="1000" b="1" i="0" u="none" strike="noStrike">
                        <a:solidFill>
                          <a:srgbClr val="FFFFFF"/>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1486516392"/>
                  </a:ext>
                </a:extLst>
              </a:tr>
              <a:tr h="198391">
                <a:tc gridSpan="2">
                  <a:txBody>
                    <a:bodyPr/>
                    <a:lstStyle/>
                    <a:p>
                      <a:pPr algn="ctr" rtl="0" fontAlgn="ctr">
                        <a:buNone/>
                      </a:pPr>
                      <a:r>
                        <a:rPr lang="en-US" sz="1000" u="none" strike="noStrike">
                          <a:effectLst/>
                        </a:rPr>
                        <a:t>(Iron and Steel)</a:t>
                      </a:r>
                      <a:endParaRPr lang="en-US" sz="1000" b="1" i="0" u="none" strike="noStrike">
                        <a:solidFill>
                          <a:srgbClr val="FFFFFF"/>
                        </a:solidFill>
                        <a:effectLst/>
                        <a:latin typeface="Aptos Narrow" panose="020B0004020202020204" pitchFamily="34" charset="0"/>
                      </a:endParaRPr>
                    </a:p>
                  </a:txBody>
                  <a:tcPr marL="6225" marR="6225" marT="6225" marB="0" anchor="ctr"/>
                </a:tc>
                <a:tc hMerge="1">
                  <a:txBody>
                    <a:bodyPr/>
                    <a:lstStyle/>
                    <a:p>
                      <a:endParaRPr lang="en-US"/>
                    </a:p>
                  </a:txBody>
                  <a:tcPr/>
                </a:tc>
                <a:tc>
                  <a:txBody>
                    <a:bodyPr/>
                    <a:lstStyle/>
                    <a:p>
                      <a:pPr algn="ctr" rtl="0" fontAlgn="ctr">
                        <a:buNone/>
                      </a:pPr>
                      <a:r>
                        <a:rPr lang="en-US" sz="1000" u="none" strike="noStrike">
                          <a:effectLst/>
                        </a:rPr>
                        <a:t>Version 1</a:t>
                      </a:r>
                      <a:endParaRPr lang="en-US" sz="1000" b="1" i="0" u="none" strike="noStrike">
                        <a:solidFill>
                          <a:srgbClr val="FFFFFF"/>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Version 2</a:t>
                      </a:r>
                      <a:endParaRPr lang="en-US" sz="1000" b="1" i="0" u="none" strike="noStrike">
                        <a:solidFill>
                          <a:srgbClr val="FFFFFF"/>
                        </a:solidFill>
                        <a:effectLst/>
                        <a:latin typeface="Aptos Narrow" panose="020B0004020202020204" pitchFamily="34" charset="0"/>
                      </a:endParaRPr>
                    </a:p>
                  </a:txBody>
                  <a:tcPr marL="6225" marR="6225" marT="6225" marB="0" anchor="ctr"/>
                </a:tc>
                <a:tc>
                  <a:txBody>
                    <a:bodyPr/>
                    <a:lstStyle/>
                    <a:p>
                      <a:pPr algn="ctr" rtl="0" fontAlgn="b">
                        <a:buNone/>
                      </a:pPr>
                      <a:r>
                        <a:rPr lang="en-US" sz="1000" u="none" strike="noStrike">
                          <a:effectLst/>
                        </a:rPr>
                        <a:t>Version 3</a:t>
                      </a:r>
                      <a:endParaRPr lang="en-US" sz="1000" b="1" i="0" u="none" strike="noStrike">
                        <a:solidFill>
                          <a:srgbClr val="FFFFFF"/>
                        </a:solidFill>
                        <a:effectLst/>
                        <a:latin typeface="Aptos Narrow" panose="020B0004020202020204" pitchFamily="34" charset="0"/>
                      </a:endParaRPr>
                    </a:p>
                  </a:txBody>
                  <a:tcPr marL="6225" marR="6225" marT="6225" marB="0" anchor="b"/>
                </a:tc>
                <a:tc>
                  <a:txBody>
                    <a:bodyPr/>
                    <a:lstStyle/>
                    <a:p>
                      <a:pPr algn="ctr" rtl="0" fontAlgn="ctr">
                        <a:buNone/>
                      </a:pPr>
                      <a:r>
                        <a:rPr lang="en-US" sz="1000" u="none" strike="noStrike">
                          <a:effectLst/>
                        </a:rPr>
                        <a:t>Version 4</a:t>
                      </a:r>
                      <a:endParaRPr lang="en-US" sz="1000" b="1" i="0" u="none" strike="noStrike">
                        <a:solidFill>
                          <a:srgbClr val="FFFFFF"/>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752627855"/>
                  </a:ext>
                </a:extLst>
              </a:tr>
              <a:tr h="360820">
                <a:tc>
                  <a:txBody>
                    <a:bodyPr/>
                    <a:lstStyle/>
                    <a:p>
                      <a:pPr algn="ctr" rtl="0" fontAlgn="ctr">
                        <a:buNone/>
                      </a:pPr>
                      <a:r>
                        <a:rPr lang="en-US" sz="1000" u="sng" strike="noStrike">
                          <a:effectLst/>
                        </a:rPr>
                        <a:t>Contract</a:t>
                      </a:r>
                      <a:endParaRPr lang="en-US" sz="1000" b="1" i="0" u="sng" strike="noStrike">
                        <a:solidFill>
                          <a:srgbClr val="000000"/>
                        </a:solidFill>
                        <a:effectLst/>
                        <a:latin typeface="Aptos Narrow" panose="020B0004020202020204" pitchFamily="34" charset="0"/>
                      </a:endParaRPr>
                    </a:p>
                  </a:txBody>
                  <a:tcPr marL="6225" marR="6225" marT="6225" marB="0" anchor="ctr"/>
                </a:tc>
                <a:tc rowSpan="2">
                  <a:txBody>
                    <a:bodyPr/>
                    <a:lstStyle/>
                    <a:p>
                      <a:pPr algn="ctr" rtl="0" fontAlgn="ctr">
                        <a:buNone/>
                      </a:pPr>
                      <a:r>
                        <a:rPr lang="en-US" sz="1000" u="none" strike="noStrike" dirty="0">
                          <a:effectLst/>
                        </a:rPr>
                        <a:t>Item 6</a:t>
                      </a:r>
                      <a:endParaRPr lang="en-US" sz="1000" b="0" i="0" u="none" strike="noStrike" dirty="0">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SP 006-030</a:t>
                      </a:r>
                      <a:endParaRPr lang="en-US" sz="1000" b="0" i="0" u="none"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SP006-040</a:t>
                      </a:r>
                      <a:endParaRPr lang="en-US" sz="1000" b="0" i="0" u="none"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SP006-005 (2024 Spec)</a:t>
                      </a:r>
                      <a:endParaRPr lang="en-US" sz="1000" b="0" i="0" u="none"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TBD</a:t>
                      </a:r>
                      <a:endParaRPr lang="en-US" sz="1000" b="0" i="0" u="none" strike="noStrike">
                        <a:solidFill>
                          <a:srgbClr val="000000"/>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1841094562"/>
                  </a:ext>
                </a:extLst>
              </a:tr>
              <a:tr h="302009">
                <a:tc rowSpan="2">
                  <a:txBody>
                    <a:bodyPr/>
                    <a:lstStyle/>
                    <a:p>
                      <a:pPr algn="ctr" rtl="0" fontAlgn="ctr">
                        <a:buNone/>
                      </a:pPr>
                      <a:r>
                        <a:rPr lang="en-US" sz="1000" u="sng" strike="noStrike">
                          <a:effectLst/>
                        </a:rPr>
                        <a:t>Language</a:t>
                      </a:r>
                      <a:endParaRPr lang="en-US" sz="1000" b="1" i="0" u="sng" strike="noStrike">
                        <a:solidFill>
                          <a:srgbClr val="000000"/>
                        </a:solidFill>
                        <a:effectLst/>
                        <a:latin typeface="Aptos Narrow" panose="020B0004020202020204" pitchFamily="34" charset="0"/>
                      </a:endParaRPr>
                    </a:p>
                  </a:txBody>
                  <a:tcPr marL="6225" marR="6225" marT="6225" marB="0" anchor="ctr"/>
                </a:tc>
                <a:tc vMerge="1">
                  <a:txBody>
                    <a:bodyPr/>
                    <a:lstStyle/>
                    <a:p>
                      <a:endParaRPr lang="en-US"/>
                    </a:p>
                  </a:txBody>
                  <a:tcPr/>
                </a:tc>
                <a:tc rowSpan="2">
                  <a:txBody>
                    <a:bodyPr/>
                    <a:lstStyle/>
                    <a:p>
                      <a:pPr algn="ctr" rtl="0" fontAlgn="ctr">
                        <a:buNone/>
                      </a:pPr>
                      <a:r>
                        <a:rPr lang="en-US" sz="1000" u="none" strike="noStrike" dirty="0">
                          <a:effectLst/>
                        </a:rPr>
                        <a:t>SP 006-039</a:t>
                      </a:r>
                      <a:endParaRPr lang="en-US" sz="1000" b="0" i="0" u="none" strike="noStrike" dirty="0">
                        <a:solidFill>
                          <a:srgbClr val="000000"/>
                        </a:solidFill>
                        <a:effectLst/>
                        <a:latin typeface="Aptos Narrow" panose="020B0004020202020204" pitchFamily="34" charset="0"/>
                      </a:endParaRPr>
                    </a:p>
                  </a:txBody>
                  <a:tcPr marL="6225" marR="6225" marT="6225" marB="0" anchor="ctr"/>
                </a:tc>
                <a:tc rowSpan="2">
                  <a:txBody>
                    <a:bodyPr/>
                    <a:lstStyle/>
                    <a:p>
                      <a:pPr algn="ctr" rtl="0" fontAlgn="ctr">
                        <a:buNone/>
                      </a:pPr>
                      <a:r>
                        <a:rPr lang="en-US" sz="1000" u="none" strike="noStrike">
                          <a:effectLst/>
                        </a:rPr>
                        <a:t>SP006-001 (2024 spec)</a:t>
                      </a:r>
                      <a:endParaRPr lang="en-US" sz="1000" b="0" i="0" u="none" strike="noStrike">
                        <a:solidFill>
                          <a:srgbClr val="000000"/>
                        </a:solidFill>
                        <a:effectLst/>
                        <a:latin typeface="Aptos Narrow" panose="020B0004020202020204" pitchFamily="34" charset="0"/>
                      </a:endParaRPr>
                    </a:p>
                  </a:txBody>
                  <a:tcPr marL="6225" marR="6225" marT="6225" marB="0" anchor="ctr"/>
                </a:tc>
                <a:tc rowSpan="2">
                  <a:txBody>
                    <a:bodyPr/>
                    <a:lstStyle/>
                    <a:p>
                      <a:pPr algn="ctr" rtl="0" fontAlgn="ctr">
                        <a:buNone/>
                      </a:pPr>
                      <a:r>
                        <a:rPr lang="en-US" sz="1000" u="none" strike="noStrike" dirty="0">
                          <a:effectLst/>
                        </a:rPr>
                        <a:t> </a:t>
                      </a:r>
                      <a:endParaRPr lang="en-US" sz="1000" b="0" i="0" u="none" strike="noStrike" dirty="0">
                        <a:solidFill>
                          <a:srgbClr val="000000"/>
                        </a:solidFill>
                        <a:effectLst/>
                        <a:latin typeface="Aptos Narrow" panose="020B0004020202020204" pitchFamily="34" charset="0"/>
                      </a:endParaRPr>
                    </a:p>
                  </a:txBody>
                  <a:tcPr marL="6225" marR="6225" marT="6225" marB="0" anchor="ctr"/>
                </a:tc>
                <a:tc rowSpan="2">
                  <a:txBody>
                    <a:bodyPr/>
                    <a:lstStyle/>
                    <a:p>
                      <a:pPr algn="ctr" rtl="0" fontAlgn="ctr">
                        <a:buNone/>
                      </a:pPr>
                      <a:r>
                        <a:rPr lang="en-US" sz="1000" u="none" strike="noStrike" dirty="0">
                          <a:effectLst/>
                        </a:rPr>
                        <a:t> </a:t>
                      </a:r>
                      <a:endParaRPr lang="en-US" sz="1000" b="0" i="0" u="none" strike="noStrike" dirty="0">
                        <a:solidFill>
                          <a:srgbClr val="000000"/>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3619414479"/>
                  </a:ext>
                </a:extLst>
              </a:tr>
              <a:tr h="151314">
                <a:tc vMerge="1">
                  <a:txBody>
                    <a:bodyPr/>
                    <a:lstStyle/>
                    <a:p>
                      <a:pPr algn="ctr" rtl="0" fontAlgn="ctr">
                        <a:buNone/>
                      </a:pPr>
                      <a:endParaRPr lang="en-US" sz="1000" b="1" i="0" u="sng"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endParaRPr lang="en-US" sz="1000" b="0" i="0" u="none" strike="noStrike" dirty="0">
                        <a:solidFill>
                          <a:srgbClr val="000000"/>
                        </a:solidFill>
                        <a:effectLst/>
                        <a:latin typeface="Aptos Narrow" panose="020B0004020202020204" pitchFamily="34" charset="0"/>
                      </a:endParaRPr>
                    </a:p>
                  </a:txBody>
                  <a:tcPr marL="6225" marR="6225" marT="6225" marB="0" anchor="ctr"/>
                </a:tc>
                <a:tc vMerge="1">
                  <a:txBody>
                    <a:bodyPr/>
                    <a:lstStyle/>
                    <a:p>
                      <a:pPr algn="ctr" rtl="0" fontAlgn="ctr">
                        <a:buNone/>
                      </a:pPr>
                      <a:endParaRPr lang="en-US" sz="1000" b="0" i="0" u="none" strike="noStrike" dirty="0">
                        <a:solidFill>
                          <a:srgbClr val="000000"/>
                        </a:solidFill>
                        <a:effectLst/>
                        <a:latin typeface="Aptos Narrow" panose="020B0004020202020204" pitchFamily="34" charset="0"/>
                      </a:endParaRPr>
                    </a:p>
                  </a:txBody>
                  <a:tcPr marL="6225" marR="6225" marT="6225" marB="0" anchor="ctr"/>
                </a:tc>
                <a:tc vMerge="1">
                  <a:txBody>
                    <a:bodyPr/>
                    <a:lstStyle/>
                    <a:p>
                      <a:pPr algn="ctr" rtl="0" fontAlgn="ctr">
                        <a:buNone/>
                      </a:pPr>
                      <a:endParaRPr lang="en-US" sz="1000" b="0" i="0" u="none" strike="noStrike">
                        <a:solidFill>
                          <a:srgbClr val="000000"/>
                        </a:solidFill>
                        <a:effectLst/>
                        <a:latin typeface="Aptos Narrow" panose="020B0004020202020204" pitchFamily="34" charset="0"/>
                      </a:endParaRPr>
                    </a:p>
                  </a:txBody>
                  <a:tcPr marL="6225" marR="6225" marT="6225" marB="0" anchor="ctr"/>
                </a:tc>
                <a:tc vMerge="1">
                  <a:txBody>
                    <a:bodyPr/>
                    <a:lstStyle/>
                    <a:p>
                      <a:pPr algn="ctr" rtl="0" fontAlgn="ctr">
                        <a:buNone/>
                      </a:pPr>
                      <a:endParaRPr lang="en-US" sz="1000" b="0" i="0" u="none" strike="noStrike">
                        <a:solidFill>
                          <a:srgbClr val="000000"/>
                        </a:solidFill>
                        <a:effectLst/>
                        <a:latin typeface="Aptos Narrow" panose="020B0004020202020204" pitchFamily="34" charset="0"/>
                      </a:endParaRPr>
                    </a:p>
                  </a:txBody>
                  <a:tcPr marL="6225" marR="6225" marT="6225" marB="0" anchor="ctr"/>
                </a:tc>
                <a:tc vMerge="1">
                  <a:txBody>
                    <a:bodyPr/>
                    <a:lstStyle/>
                    <a:p>
                      <a:pPr algn="ctr" rtl="0" fontAlgn="ctr">
                        <a:buNone/>
                      </a:pPr>
                      <a:endParaRPr lang="en-US" sz="1000" b="0" i="0" u="none" strike="noStrike">
                        <a:solidFill>
                          <a:srgbClr val="000000"/>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1656617049"/>
                  </a:ext>
                </a:extLst>
              </a:tr>
              <a:tr h="191778">
                <a:tc>
                  <a:txBody>
                    <a:bodyPr/>
                    <a:lstStyle/>
                    <a:p>
                      <a:pPr algn="l" rtl="0" fontAlgn="b">
                        <a:buNone/>
                      </a:pPr>
                      <a:r>
                        <a:rPr lang="en-US" sz="1000" u="sng" strike="noStrike">
                          <a:effectLst/>
                        </a:rPr>
                        <a:t>Construction </a:t>
                      </a:r>
                      <a:endParaRPr lang="en-US" sz="1000" b="1" i="0" u="sng" strike="noStrike">
                        <a:solidFill>
                          <a:srgbClr val="000000"/>
                        </a:solidFill>
                        <a:effectLst/>
                        <a:latin typeface="Aptos Narrow" panose="020B0004020202020204" pitchFamily="34" charset="0"/>
                      </a:endParaRPr>
                    </a:p>
                  </a:txBody>
                  <a:tcPr marL="6225" marR="6225" marT="6225" marB="0" anchor="b"/>
                </a:tc>
                <a:tc>
                  <a:txBody>
                    <a:bodyPr/>
                    <a:lstStyle/>
                    <a:p>
                      <a:pPr algn="l" rtl="0" fontAlgn="b">
                        <a:buNone/>
                      </a:pPr>
                      <a:r>
                        <a:rPr lang="en-US" sz="1000" u="none" strike="noStrike" dirty="0">
                          <a:effectLst/>
                        </a:rPr>
                        <a:t> </a:t>
                      </a:r>
                      <a:endParaRPr lang="en-US" sz="1000" b="0" i="0" u="none" strike="noStrike" dirty="0">
                        <a:solidFill>
                          <a:srgbClr val="000000"/>
                        </a:solidFill>
                        <a:effectLst/>
                        <a:latin typeface="Aptos Narrow" panose="020B0004020202020204" pitchFamily="34" charset="0"/>
                      </a:endParaRPr>
                    </a:p>
                  </a:txBody>
                  <a:tcPr marL="6225" marR="6225" marT="6225" marB="0" anchor="b"/>
                </a:tc>
                <a:tc>
                  <a:txBody>
                    <a:bodyPr/>
                    <a:lstStyle/>
                    <a:p>
                      <a:pPr algn="l" rtl="0" fontAlgn="b">
                        <a:buNone/>
                      </a:pPr>
                      <a:r>
                        <a:rPr lang="en-US" sz="1000" u="sng" strike="noStrike">
                          <a:effectLst/>
                        </a:rPr>
                        <a:t>CM List</a:t>
                      </a:r>
                      <a:endParaRPr lang="en-US" sz="1000" b="0" i="0" u="sng" strike="noStrike">
                        <a:solidFill>
                          <a:srgbClr val="000000"/>
                        </a:solidFill>
                        <a:effectLst/>
                        <a:latin typeface="Aptos Narrow" panose="020B0004020202020204" pitchFamily="34" charset="0"/>
                      </a:endParaRPr>
                    </a:p>
                  </a:txBody>
                  <a:tcPr marL="6225" marR="6225" marT="6225" marB="0" anchor="b"/>
                </a:tc>
                <a:tc>
                  <a:txBody>
                    <a:bodyPr/>
                    <a:lstStyle/>
                    <a:p>
                      <a:pPr algn="l" rtl="0" fontAlgn="b">
                        <a:buNone/>
                      </a:pPr>
                      <a:r>
                        <a:rPr lang="en-US" sz="1000" u="sng" strike="noStrike">
                          <a:effectLst/>
                        </a:rPr>
                        <a:t>CM List</a:t>
                      </a:r>
                      <a:endParaRPr lang="en-US" sz="1000" b="0" i="0" u="sng" strike="noStrike">
                        <a:solidFill>
                          <a:srgbClr val="000000"/>
                        </a:solidFill>
                        <a:effectLst/>
                        <a:latin typeface="Aptos Narrow" panose="020B0004020202020204" pitchFamily="34" charset="0"/>
                      </a:endParaRPr>
                    </a:p>
                  </a:txBody>
                  <a:tcPr marL="6225" marR="6225" marT="6225" marB="0" anchor="b"/>
                </a:tc>
                <a:tc>
                  <a:txBody>
                    <a:bodyPr/>
                    <a:lstStyle/>
                    <a:p>
                      <a:pPr algn="l" rtl="0" fontAlgn="b">
                        <a:buNone/>
                      </a:pPr>
                      <a:r>
                        <a:rPr lang="en-US" sz="1000" u="sng" strike="noStrike">
                          <a:effectLst/>
                        </a:rPr>
                        <a:t>CM List</a:t>
                      </a:r>
                      <a:endParaRPr lang="en-US" sz="1000" b="0" i="0" u="sng" strike="noStrike">
                        <a:solidFill>
                          <a:srgbClr val="000000"/>
                        </a:solidFill>
                        <a:effectLst/>
                        <a:latin typeface="Aptos Narrow" panose="020B0004020202020204" pitchFamily="34" charset="0"/>
                      </a:endParaRPr>
                    </a:p>
                  </a:txBody>
                  <a:tcPr marL="6225" marR="6225" marT="6225" marB="0" anchor="b"/>
                </a:tc>
                <a:tc>
                  <a:txBody>
                    <a:bodyPr/>
                    <a:lstStyle/>
                    <a:p>
                      <a:pPr algn="ctr" rtl="0" fontAlgn="ctr">
                        <a:buNone/>
                      </a:pPr>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2844282545"/>
                  </a:ext>
                </a:extLst>
              </a:tr>
              <a:tr h="1463690">
                <a:tc>
                  <a:txBody>
                    <a:bodyPr/>
                    <a:lstStyle/>
                    <a:p>
                      <a:pPr algn="l" rtl="0" fontAlgn="t">
                        <a:buNone/>
                      </a:pPr>
                      <a:r>
                        <a:rPr lang="en-US" sz="1000" u="sng" strike="noStrike">
                          <a:effectLst/>
                        </a:rPr>
                        <a:t>Materials</a:t>
                      </a:r>
                      <a:endParaRPr lang="en-US" sz="1000" b="1" i="0" u="sng" strike="noStrike">
                        <a:solidFill>
                          <a:srgbClr val="000000"/>
                        </a:solidFill>
                        <a:effectLst/>
                        <a:latin typeface="Aptos Narrow" panose="020B0004020202020204" pitchFamily="34" charset="0"/>
                      </a:endParaRPr>
                    </a:p>
                  </a:txBody>
                  <a:tcPr marL="6225" marR="6225" marT="6225" marB="0"/>
                </a:tc>
                <a:tc>
                  <a:txBody>
                    <a:bodyPr/>
                    <a:lstStyle/>
                    <a:p>
                      <a:pPr algn="l" rtl="0" fontAlgn="b">
                        <a:buNone/>
                      </a:pPr>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6225" marR="6225" marT="6225" marB="0" anchor="b"/>
                </a:tc>
                <a:tc>
                  <a:txBody>
                    <a:bodyPr/>
                    <a:lstStyle/>
                    <a:p>
                      <a:pPr algn="l" rtl="0" fontAlgn="t">
                        <a:buNone/>
                      </a:pPr>
                      <a:r>
                        <a:rPr lang="en-US" sz="1000" u="none" strike="noStrike" dirty="0">
                          <a:effectLst/>
                        </a:rPr>
                        <a:t>1. Non-Ferrous Metals,</a:t>
                      </a:r>
                      <a:br>
                        <a:rPr lang="en-US" sz="1000" u="none" strike="noStrike" dirty="0">
                          <a:effectLst/>
                        </a:rPr>
                      </a:br>
                      <a:r>
                        <a:rPr lang="en-US" sz="1000" u="none" strike="noStrike" dirty="0">
                          <a:effectLst/>
                        </a:rPr>
                        <a:t>2. Plastic and polymer-based products (PVC, composite building materials and</a:t>
                      </a:r>
                      <a:br>
                        <a:rPr lang="en-US" sz="1000" u="none" strike="noStrike" dirty="0">
                          <a:effectLst/>
                        </a:rPr>
                      </a:br>
                      <a:r>
                        <a:rPr lang="en-US" sz="1000" u="none" strike="noStrike" dirty="0">
                          <a:effectLst/>
                        </a:rPr>
                        <a:t>3. Glass (including optic glass)</a:t>
                      </a:r>
                      <a:br>
                        <a:rPr lang="en-US" sz="1000" u="none" strike="noStrike" dirty="0">
                          <a:effectLst/>
                        </a:rPr>
                      </a:br>
                      <a:r>
                        <a:rPr lang="en-US" sz="1000" u="none" strike="noStrike" dirty="0">
                          <a:effectLst/>
                        </a:rPr>
                        <a:t>4. Lumber, or</a:t>
                      </a:r>
                      <a:br>
                        <a:rPr lang="en-US" sz="1000" u="none" strike="noStrike" dirty="0">
                          <a:effectLst/>
                        </a:rPr>
                      </a:br>
                      <a:r>
                        <a:rPr lang="en-US" sz="1000" u="none" strike="noStrike" dirty="0">
                          <a:effectLst/>
                        </a:rPr>
                        <a:t>5. Drywall</a:t>
                      </a:r>
                      <a:endParaRPr lang="en-US" sz="1000" b="0" i="0" u="none" strike="noStrike" dirty="0">
                        <a:solidFill>
                          <a:srgbClr val="000000"/>
                        </a:solidFill>
                        <a:effectLst/>
                        <a:latin typeface="Aptos Narrow" panose="020B0004020202020204" pitchFamily="34" charset="0"/>
                      </a:endParaRPr>
                    </a:p>
                  </a:txBody>
                  <a:tcPr marL="6225" marR="6225" marT="6225" marB="0"/>
                </a:tc>
                <a:tc>
                  <a:txBody>
                    <a:bodyPr/>
                    <a:lstStyle/>
                    <a:p>
                      <a:pPr algn="l" rtl="0" fontAlgn="t">
                        <a:buNone/>
                      </a:pPr>
                      <a:r>
                        <a:rPr lang="en-US" sz="1000" u="none" strike="noStrike">
                          <a:effectLst/>
                        </a:rPr>
                        <a:t>&lt;-- SAME BUT ADD:</a:t>
                      </a:r>
                      <a:br>
                        <a:rPr lang="en-US" sz="1000" u="none" strike="noStrike">
                          <a:effectLst/>
                        </a:rPr>
                      </a:br>
                      <a:r>
                        <a:rPr lang="en-US" sz="1000" u="none" strike="noStrike">
                          <a:effectLst/>
                        </a:rPr>
                        <a:t>6. Fiber Optic Cable (include drop cable)</a:t>
                      </a:r>
                      <a:br>
                        <a:rPr lang="en-US" sz="1000" u="none" strike="noStrike">
                          <a:effectLst/>
                        </a:rPr>
                      </a:br>
                      <a:r>
                        <a:rPr lang="en-US" sz="1000" u="none" strike="noStrike">
                          <a:effectLst/>
                        </a:rPr>
                        <a:t>7. Optical Fiber, and</a:t>
                      </a:r>
                      <a:br>
                        <a:rPr lang="en-US" sz="1000" u="none" strike="noStrike">
                          <a:effectLst/>
                        </a:rPr>
                      </a:br>
                      <a:r>
                        <a:rPr lang="en-US" sz="1000" u="none" strike="noStrike">
                          <a:effectLst/>
                        </a:rPr>
                        <a:t>8. Engineered Wood</a:t>
                      </a:r>
                      <a:br>
                        <a:rPr lang="en-US" sz="1000" u="none" strike="noStrike">
                          <a:effectLst/>
                        </a:rPr>
                      </a:br>
                      <a:r>
                        <a:rPr lang="en-US" sz="1000" u="none" strike="noStrike">
                          <a:effectLst/>
                        </a:rPr>
                        <a:t>Adding Minor Additions does not classify Construction Material as a Manufactured Product.</a:t>
                      </a:r>
                      <a:endParaRPr lang="en-US" sz="1000" b="0" i="0" u="none" strike="noStrike">
                        <a:solidFill>
                          <a:srgbClr val="000000"/>
                        </a:solidFill>
                        <a:effectLst/>
                        <a:latin typeface="Aptos Narrow" panose="020B0004020202020204" pitchFamily="34" charset="0"/>
                      </a:endParaRPr>
                    </a:p>
                  </a:txBody>
                  <a:tcPr marL="6225" marR="6225" marT="6225" marB="0"/>
                </a:tc>
                <a:tc>
                  <a:txBody>
                    <a:bodyPr/>
                    <a:lstStyle/>
                    <a:p>
                      <a:pPr algn="l" rtl="0" fontAlgn="t">
                        <a:buNone/>
                      </a:pPr>
                      <a:r>
                        <a:rPr lang="en-US" sz="1000" u="none" strike="noStrike">
                          <a:effectLst/>
                        </a:rPr>
                        <a:t>No change</a:t>
                      </a:r>
                      <a:endParaRPr lang="en-US" sz="1000" b="0" i="0" u="none" strike="noStrike">
                        <a:solidFill>
                          <a:srgbClr val="000000"/>
                        </a:solidFill>
                        <a:effectLst/>
                        <a:latin typeface="Aptos Narrow" panose="020B0004020202020204" pitchFamily="34" charset="0"/>
                      </a:endParaRPr>
                    </a:p>
                  </a:txBody>
                  <a:tcPr marL="6225" marR="6225" marT="6225" marB="0"/>
                </a:tc>
                <a:tc>
                  <a:txBody>
                    <a:bodyPr/>
                    <a:lstStyle/>
                    <a:p>
                      <a:pPr algn="ctr" rtl="0" fontAlgn="ctr">
                        <a:buNone/>
                      </a:pPr>
                      <a:r>
                        <a:rPr lang="en-US" sz="1000" u="none" strike="noStrike">
                          <a:effectLst/>
                        </a:rPr>
                        <a:t> </a:t>
                      </a:r>
                      <a:endParaRPr lang="en-US" sz="1000" b="0" i="0" u="none" strike="noStrike">
                        <a:solidFill>
                          <a:srgbClr val="000000"/>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744918336"/>
                  </a:ext>
                </a:extLst>
              </a:tr>
              <a:tr h="278024">
                <a:tc>
                  <a:txBody>
                    <a:bodyPr/>
                    <a:lstStyle/>
                    <a:p>
                      <a:pPr algn="ctr" rtl="0" fontAlgn="ctr">
                        <a:buNone/>
                      </a:pPr>
                      <a:r>
                        <a:rPr lang="en-US" sz="1000" u="sng" strike="noStrike">
                          <a:effectLst/>
                        </a:rPr>
                        <a:t>Buy America Paperwork</a:t>
                      </a:r>
                      <a:endParaRPr lang="en-US" sz="1000" b="1" i="0" u="sng"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N/A</a:t>
                      </a:r>
                      <a:endParaRPr lang="en-US" sz="1000" b="0" i="0" u="none"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dirty="0">
                          <a:effectLst/>
                        </a:rPr>
                        <a:t>Form 2806 Version 1</a:t>
                      </a:r>
                      <a:endParaRPr lang="en-US" sz="1000" b="0" i="0" u="none" strike="noStrike" dirty="0">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a:effectLst/>
                        </a:rPr>
                        <a:t>Form 2806 Version 2</a:t>
                      </a:r>
                      <a:endParaRPr lang="en-US" sz="1000" b="0" i="0" u="none" strike="noStrike">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dirty="0">
                          <a:effectLst/>
                        </a:rPr>
                        <a:t>Form 2806 Version 2</a:t>
                      </a:r>
                      <a:endParaRPr lang="en-US" sz="1000" b="0" i="0" u="none" strike="noStrike" dirty="0">
                        <a:solidFill>
                          <a:srgbClr val="000000"/>
                        </a:solidFill>
                        <a:effectLst/>
                        <a:latin typeface="Aptos Narrow" panose="020B0004020202020204" pitchFamily="34" charset="0"/>
                      </a:endParaRPr>
                    </a:p>
                  </a:txBody>
                  <a:tcPr marL="6225" marR="6225" marT="6225" marB="0" anchor="ctr"/>
                </a:tc>
                <a:tc>
                  <a:txBody>
                    <a:bodyPr/>
                    <a:lstStyle/>
                    <a:p>
                      <a:pPr algn="ctr" rtl="0" fontAlgn="ctr">
                        <a:buNone/>
                      </a:pPr>
                      <a:r>
                        <a:rPr lang="en-US" sz="1000" u="none" strike="noStrike" dirty="0">
                          <a:effectLst/>
                        </a:rPr>
                        <a:t> </a:t>
                      </a:r>
                      <a:endParaRPr lang="en-US" sz="1000" b="0" i="0" u="none" strike="noStrike" dirty="0">
                        <a:solidFill>
                          <a:srgbClr val="000000"/>
                        </a:solidFill>
                        <a:effectLst/>
                        <a:latin typeface="Aptos Narrow" panose="020B0004020202020204" pitchFamily="34" charset="0"/>
                      </a:endParaRPr>
                    </a:p>
                  </a:txBody>
                  <a:tcPr marL="6225" marR="6225" marT="6225" marB="0" anchor="ctr"/>
                </a:tc>
                <a:extLst>
                  <a:ext uri="{0D108BD9-81ED-4DB2-BD59-A6C34878D82A}">
                    <a16:rowId xmlns:a16="http://schemas.microsoft.com/office/drawing/2014/main" val="2915192686"/>
                  </a:ext>
                </a:extLst>
              </a:tr>
            </a:tbl>
          </a:graphicData>
        </a:graphic>
      </p:graphicFrame>
    </p:spTree>
    <p:extLst>
      <p:ext uri="{BB962C8B-B14F-4D97-AF65-F5344CB8AC3E}">
        <p14:creationId xmlns:p14="http://schemas.microsoft.com/office/powerpoint/2010/main" val="2763276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3CB2-1304-88FB-9044-4774D9D3B3DC}"/>
              </a:ext>
            </a:extLst>
          </p:cNvPr>
          <p:cNvSpPr>
            <a:spLocks noGrp="1"/>
          </p:cNvSpPr>
          <p:nvPr>
            <p:ph type="ctrTitle"/>
          </p:nvPr>
        </p:nvSpPr>
        <p:spPr/>
        <p:txBody>
          <a:bodyPr>
            <a:normAutofit/>
          </a:bodyPr>
          <a:lstStyle/>
          <a:p>
            <a:pPr algn="ctr"/>
            <a:br>
              <a:rPr lang="en-US" dirty="0"/>
            </a:br>
            <a:r>
              <a:rPr lang="en-US" dirty="0"/>
              <a:t> Tips and Tricks</a:t>
            </a:r>
          </a:p>
        </p:txBody>
      </p:sp>
    </p:spTree>
    <p:extLst>
      <p:ext uri="{BB962C8B-B14F-4D97-AF65-F5344CB8AC3E}">
        <p14:creationId xmlns:p14="http://schemas.microsoft.com/office/powerpoint/2010/main" val="2027851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rmAutofit fontScale="90000"/>
          </a:bodyPr>
          <a:lstStyle/>
          <a:p>
            <a:r>
              <a:rPr lang="en-US" dirty="0"/>
              <a:t>How to make this easier?</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a:xfrm>
            <a:off x="457200" y="1272209"/>
            <a:ext cx="8229600" cy="3588179"/>
          </a:xfrm>
        </p:spPr>
        <p:txBody>
          <a:bodyPr>
            <a:normAutofit fontScale="92500" lnSpcReduction="10000"/>
          </a:bodyPr>
          <a:lstStyle/>
          <a:p>
            <a:r>
              <a:rPr lang="en-US" dirty="0"/>
              <a:t>Discuss at Pre-Con </a:t>
            </a:r>
            <a:r>
              <a:rPr lang="en-US" dirty="0">
                <a:sym typeface="Wingdings" panose="05000000000000000000" pitchFamily="2" charset="2"/>
              </a:rPr>
              <a:t> No paperwork, no payment</a:t>
            </a:r>
          </a:p>
          <a:p>
            <a:r>
              <a:rPr lang="en-US" dirty="0">
                <a:sym typeface="Wingdings" panose="05000000000000000000" pitchFamily="2" charset="2"/>
              </a:rPr>
              <a:t>Review Material Sourcing letter for required items.</a:t>
            </a:r>
          </a:p>
          <a:p>
            <a:r>
              <a:rPr lang="en-US" dirty="0">
                <a:sym typeface="Wingdings" panose="05000000000000000000" pitchFamily="2" charset="2"/>
              </a:rPr>
              <a:t>Verify for Material on Hand payment.</a:t>
            </a:r>
          </a:p>
          <a:p>
            <a:r>
              <a:rPr lang="en-US" dirty="0">
                <a:sym typeface="Wingdings" panose="05000000000000000000" pitchFamily="2" charset="2"/>
              </a:rPr>
              <a:t>Try to match up Heat Numbers/MTRs with Items in field</a:t>
            </a:r>
          </a:p>
          <a:p>
            <a:pPr lvl="1"/>
            <a:r>
              <a:rPr lang="en-US" dirty="0">
                <a:sym typeface="Wingdings" panose="05000000000000000000" pitchFamily="2" charset="2"/>
              </a:rPr>
              <a:t>Require notification and line numbers on MTRs</a:t>
            </a:r>
          </a:p>
          <a:p>
            <a:r>
              <a:rPr lang="en-US" dirty="0">
                <a:sym typeface="Wingdings" panose="05000000000000000000" pitchFamily="2" charset="2"/>
              </a:rPr>
              <a:t>Request 1818 with item or line number identification</a:t>
            </a:r>
          </a:p>
          <a:p>
            <a:pPr lvl="1"/>
            <a:r>
              <a:rPr lang="en-US" dirty="0">
                <a:sym typeface="Wingdings" panose="05000000000000000000" pitchFamily="2" charset="2"/>
              </a:rPr>
              <a:t>Example: “467 – Pipe Runners”</a:t>
            </a:r>
          </a:p>
          <a:p>
            <a:r>
              <a:rPr lang="en-US" dirty="0">
                <a:sym typeface="Wingdings" panose="05000000000000000000" pitchFamily="2" charset="2"/>
              </a:rPr>
              <a:t>Share Project Record Checklist with all parties (subs and vendors) </a:t>
            </a:r>
          </a:p>
          <a:p>
            <a:r>
              <a:rPr lang="en-US" dirty="0">
                <a:sym typeface="Wingdings" panose="05000000000000000000" pitchFamily="2" charset="2"/>
              </a:rPr>
              <a:t>Set clear expectations</a:t>
            </a:r>
            <a:endParaRPr lang="en-US" dirty="0"/>
          </a:p>
          <a:p>
            <a:pPr marL="0" indent="0">
              <a:buNone/>
            </a:pPr>
            <a:endParaRPr lang="en-US" dirty="0"/>
          </a:p>
        </p:txBody>
      </p:sp>
    </p:spTree>
    <p:extLst>
      <p:ext uri="{BB962C8B-B14F-4D97-AF65-F5344CB8AC3E}">
        <p14:creationId xmlns:p14="http://schemas.microsoft.com/office/powerpoint/2010/main" val="525061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indent="-276225">
              <a:spcBef>
                <a:spcPts val="900"/>
              </a:spcBef>
            </a:pPr>
            <a:fld id="{126B356D-DBE9-445A-9C43-3D3F41468F04}" type="slidenum">
              <a:rPr lang="en-US" smtClean="0"/>
              <a:pPr lvl="1" indent="-276225">
                <a:spcBef>
                  <a:spcPts val="900"/>
                </a:spcBef>
              </a:pPr>
              <a:t>42</a:t>
            </a:fld>
            <a:endParaRPr lang="en-US"/>
          </a:p>
        </p:txBody>
      </p:sp>
      <p:pic>
        <p:nvPicPr>
          <p:cNvPr id="4" name="Picture 3">
            <a:extLst>
              <a:ext uri="{FF2B5EF4-FFF2-40B4-BE49-F238E27FC236}">
                <a16:creationId xmlns:a16="http://schemas.microsoft.com/office/drawing/2014/main" id="{AE64BB78-1BCF-4D27-A99E-A6835B8BB5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26698" y="1467669"/>
            <a:ext cx="2987423" cy="2035437"/>
          </a:xfrm>
          <a:prstGeom prst="rect">
            <a:avLst/>
          </a:prstGeom>
        </p:spPr>
      </p:pic>
      <p:pic>
        <p:nvPicPr>
          <p:cNvPr id="8" name="Picture 7">
            <a:extLst>
              <a:ext uri="{FF2B5EF4-FFF2-40B4-BE49-F238E27FC236}">
                <a16:creationId xmlns:a16="http://schemas.microsoft.com/office/drawing/2014/main" id="{F26FA601-4D3B-40F4-9614-92FA4B836C5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29881" y="2435543"/>
            <a:ext cx="3053156" cy="2035437"/>
          </a:xfrm>
          <a:prstGeom prst="rect">
            <a:avLst/>
          </a:prstGeom>
        </p:spPr>
      </p:pic>
      <p:sp>
        <p:nvSpPr>
          <p:cNvPr id="13" name="Title 12">
            <a:extLst>
              <a:ext uri="{FF2B5EF4-FFF2-40B4-BE49-F238E27FC236}">
                <a16:creationId xmlns:a16="http://schemas.microsoft.com/office/drawing/2014/main" id="{B419A7D2-4E8E-493F-8964-EB9991F30935}"/>
              </a:ext>
            </a:extLst>
          </p:cNvPr>
          <p:cNvSpPr txBox="1">
            <a:spLocks noGrp="1"/>
          </p:cNvSpPr>
          <p:nvPr>
            <p:ph type="title" idx="4294967295"/>
          </p:nvPr>
        </p:nvSpPr>
        <p:spPr>
          <a:xfrm>
            <a:off x="1426696" y="1004287"/>
            <a:ext cx="2987424" cy="415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2" b="1" i="0" u="none" strike="noStrike" kern="1200" cap="none" spc="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mn-lt"/>
                <a:ea typeface="+mn-ea"/>
                <a:cs typeface="+mn-cs"/>
              </a:rPr>
              <a:t>Any questions?</a:t>
            </a:r>
          </a:p>
        </p:txBody>
      </p:sp>
      <p:sp>
        <p:nvSpPr>
          <p:cNvPr id="2" name="TextBox 1">
            <a:extLst>
              <a:ext uri="{FF2B5EF4-FFF2-40B4-BE49-F238E27FC236}">
                <a16:creationId xmlns:a16="http://schemas.microsoft.com/office/drawing/2014/main" id="{8333A92A-D030-9000-5ABC-4294E2BC3C3A}"/>
              </a:ext>
            </a:extLst>
          </p:cNvPr>
          <p:cNvSpPr txBox="1"/>
          <p:nvPr/>
        </p:nvSpPr>
        <p:spPr>
          <a:xfrm>
            <a:off x="222737" y="3980063"/>
            <a:ext cx="4349264" cy="646331"/>
          </a:xfrm>
          <a:prstGeom prst="rect">
            <a:avLst/>
          </a:prstGeom>
          <a:noFill/>
        </p:spPr>
        <p:txBody>
          <a:bodyPr wrap="square">
            <a:spAutoFit/>
          </a:bodyPr>
          <a:lstStyle/>
          <a:p>
            <a:r>
              <a:rPr lang="en-US" b="1" dirty="0">
                <a:ln w="9525">
                  <a:solidFill>
                    <a:schemeClr val="bg1"/>
                  </a:solidFill>
                  <a:prstDash val="solid"/>
                </a:ln>
              </a:rPr>
              <a:t>Eduardo.Acosta@txdot.gov</a:t>
            </a:r>
          </a:p>
          <a:p>
            <a:r>
              <a:rPr lang="en-US" b="1" dirty="0">
                <a:ln w="9525">
                  <a:solidFill>
                    <a:schemeClr val="bg1"/>
                  </a:solidFill>
                  <a:prstDash val="solid"/>
                </a:ln>
              </a:rPr>
              <a:t>Construction Division</a:t>
            </a:r>
          </a:p>
        </p:txBody>
      </p:sp>
    </p:spTree>
    <p:extLst>
      <p:ext uri="{BB962C8B-B14F-4D97-AF65-F5344CB8AC3E}">
        <p14:creationId xmlns:p14="http://schemas.microsoft.com/office/powerpoint/2010/main" val="56567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47E2A-44DC-012F-E6CF-CDB6DC43B8F8}"/>
              </a:ext>
            </a:extLst>
          </p:cNvPr>
          <p:cNvSpPr>
            <a:spLocks noGrp="1"/>
          </p:cNvSpPr>
          <p:nvPr>
            <p:ph type="title"/>
          </p:nvPr>
        </p:nvSpPr>
        <p:spPr>
          <a:xfrm>
            <a:off x="457200" y="-847828"/>
            <a:ext cx="8229600" cy="294885"/>
          </a:xfrm>
        </p:spPr>
        <p:txBody>
          <a:bodyPr>
            <a:normAutofit fontScale="90000"/>
          </a:bodyPr>
          <a:lstStyle/>
          <a:p>
            <a:r>
              <a:rPr lang="en-US" dirty="0"/>
              <a:t>Buy America Material Classification Sheet</a:t>
            </a:r>
          </a:p>
        </p:txBody>
      </p:sp>
      <p:pic>
        <p:nvPicPr>
          <p:cNvPr id="7" name="Picture 6" descr="Screenshot of Buy America Classification Sheet web page.">
            <a:extLst>
              <a:ext uri="{FF2B5EF4-FFF2-40B4-BE49-F238E27FC236}">
                <a16:creationId xmlns:a16="http://schemas.microsoft.com/office/drawing/2014/main" id="{97111627-4DA8-9CC9-307A-E1CFD93CF1F4}"/>
              </a:ext>
            </a:extLst>
          </p:cNvPr>
          <p:cNvPicPr>
            <a:picLocks noChangeAspect="1"/>
          </p:cNvPicPr>
          <p:nvPr/>
        </p:nvPicPr>
        <p:blipFill>
          <a:blip r:embed="rId2"/>
          <a:stretch>
            <a:fillRect/>
          </a:stretch>
        </p:blipFill>
        <p:spPr>
          <a:xfrm>
            <a:off x="0" y="593262"/>
            <a:ext cx="5015495" cy="4555001"/>
          </a:xfrm>
          <a:prstGeom prst="rect">
            <a:avLst/>
          </a:prstGeom>
        </p:spPr>
      </p:pic>
      <p:sp>
        <p:nvSpPr>
          <p:cNvPr id="10" name="TextBox 9" descr="To find the Buy America Material classification sheet search Buy America Material Classification at Txdot.gov. ">
            <a:extLst>
              <a:ext uri="{FF2B5EF4-FFF2-40B4-BE49-F238E27FC236}">
                <a16:creationId xmlns:a16="http://schemas.microsoft.com/office/drawing/2014/main" id="{68AF7C95-FA50-E099-06C3-720680663D4E}"/>
              </a:ext>
            </a:extLst>
          </p:cNvPr>
          <p:cNvSpPr txBox="1"/>
          <p:nvPr/>
        </p:nvSpPr>
        <p:spPr>
          <a:xfrm>
            <a:off x="5472258" y="839437"/>
            <a:ext cx="3310135" cy="2031325"/>
          </a:xfrm>
          <a:prstGeom prst="rect">
            <a:avLst/>
          </a:prstGeom>
          <a:noFill/>
        </p:spPr>
        <p:txBody>
          <a:bodyPr wrap="square" rtlCol="0">
            <a:spAutoFit/>
          </a:bodyPr>
          <a:lstStyle/>
          <a:p>
            <a:pPr marL="0" lvl="1">
              <a:buClrTx/>
              <a:defRPr/>
            </a:pPr>
            <a:r>
              <a:rPr lang="en-US" b="1" u="sng" dirty="0">
                <a:latin typeface="Franklin Gothic Book" pitchFamily="34" charset="0"/>
              </a:rPr>
              <a:t>Stored at </a:t>
            </a:r>
            <a:r>
              <a:rPr lang="en-US" dirty="0">
                <a:latin typeface="Franklin Gothic Book" pitchFamily="34" charset="0"/>
              </a:rPr>
              <a:t>same location as MPL: </a:t>
            </a:r>
          </a:p>
          <a:p>
            <a:pPr marL="571500" lvl="1" indent="-342900">
              <a:buClrTx/>
              <a:defRPr/>
            </a:pPr>
            <a:r>
              <a:rPr lang="en-US" sz="1200" dirty="0">
                <a:latin typeface="Franklin Gothic Book" pitchFamily="34" charset="0"/>
                <a:cs typeface="Arial"/>
              </a:rPr>
              <a:t>TxDOT.gov </a:t>
            </a:r>
            <a:r>
              <a:rPr lang="en-US" sz="1200" dirty="0">
                <a:latin typeface="Franklin Gothic Book" pitchFamily="34" charset="0"/>
                <a:cs typeface="Arial"/>
                <a:sym typeface="Wingdings" panose="05000000000000000000" pitchFamily="2" charset="2"/>
              </a:rPr>
              <a:t></a:t>
            </a:r>
          </a:p>
          <a:p>
            <a:pPr marL="571500" lvl="1" indent="-171450">
              <a:buClrTx/>
              <a:defRPr/>
            </a:pPr>
            <a:r>
              <a:rPr lang="en-US" sz="1200" dirty="0">
                <a:latin typeface="Franklin Gothic Book" pitchFamily="34" charset="0"/>
                <a:cs typeface="Arial"/>
                <a:sym typeface="Wingdings" panose="05000000000000000000" pitchFamily="2" charset="2"/>
              </a:rPr>
              <a:t>Do Business  </a:t>
            </a:r>
          </a:p>
          <a:p>
            <a:pPr marL="571500" lvl="1">
              <a:buClrTx/>
              <a:defRPr/>
            </a:pPr>
            <a:r>
              <a:rPr lang="en-US" sz="1200" dirty="0">
                <a:latin typeface="Franklin Gothic Book" pitchFamily="34" charset="0"/>
                <a:cs typeface="Arial"/>
                <a:sym typeface="Wingdings" panose="05000000000000000000" pitchFamily="2" charset="2"/>
              </a:rPr>
              <a:t>TxDOT Specifications </a:t>
            </a:r>
          </a:p>
          <a:p>
            <a:pPr marL="742950" lvl="1">
              <a:buClrTx/>
              <a:defRPr/>
            </a:pPr>
            <a:r>
              <a:rPr lang="en-US" sz="1200" dirty="0">
                <a:latin typeface="Franklin Gothic Book" pitchFamily="34" charset="0"/>
                <a:cs typeface="Arial"/>
                <a:sym typeface="Wingdings" panose="05000000000000000000" pitchFamily="2" charset="2"/>
              </a:rPr>
              <a:t>(bottom of page under additional Resources)</a:t>
            </a:r>
          </a:p>
          <a:p>
            <a:pPr marL="0" lvl="1">
              <a:buClrTx/>
              <a:defRPr/>
            </a:pPr>
            <a:r>
              <a:rPr lang="en-US" sz="1200" b="1" u="sng" dirty="0">
                <a:latin typeface="Franklin Gothic Book" pitchFamily="34" charset="0"/>
                <a:cs typeface="Arial"/>
                <a:sym typeface="Wingdings" panose="05000000000000000000" pitchFamily="2" charset="2"/>
              </a:rPr>
              <a:t>Or </a:t>
            </a:r>
          </a:p>
          <a:p>
            <a:pPr marL="228600" lvl="1">
              <a:buClrTx/>
              <a:defRPr/>
            </a:pPr>
            <a:r>
              <a:rPr lang="en-US" sz="1200" dirty="0">
                <a:latin typeface="Franklin Gothic Book" pitchFamily="34" charset="0"/>
                <a:cs typeface="Arial"/>
                <a:sym typeface="Wingdings" panose="05000000000000000000" pitchFamily="2" charset="2"/>
              </a:rPr>
              <a:t>Search “Buy America Material Classification sheet” @ txdot.gov </a:t>
            </a:r>
            <a:endParaRPr lang="en-US" sz="1200" dirty="0">
              <a:cs typeface="Arial"/>
            </a:endParaRPr>
          </a:p>
          <a:p>
            <a:pPr marL="628650" lvl="1" indent="-171450">
              <a:buFont typeface="Arial" panose="020B0604020202020204" pitchFamily="34" charset="0"/>
              <a:buChar char="•"/>
            </a:pPr>
            <a:endParaRPr lang="en-US" sz="1200" dirty="0">
              <a:cs typeface="Arial"/>
            </a:endParaRPr>
          </a:p>
        </p:txBody>
      </p:sp>
      <p:sp>
        <p:nvSpPr>
          <p:cNvPr id="2" name="TextBox 1" descr="To find the Buy America Material classification sheet search Buy America Material Classification at Txdot.gov. ">
            <a:extLst>
              <a:ext uri="{FF2B5EF4-FFF2-40B4-BE49-F238E27FC236}">
                <a16:creationId xmlns:a16="http://schemas.microsoft.com/office/drawing/2014/main" id="{7202A972-A610-481A-1594-1665ED9EB065}"/>
              </a:ext>
            </a:extLst>
          </p:cNvPr>
          <p:cNvSpPr txBox="1"/>
          <p:nvPr/>
        </p:nvSpPr>
        <p:spPr>
          <a:xfrm>
            <a:off x="5472257" y="3477829"/>
            <a:ext cx="3310135" cy="830997"/>
          </a:xfrm>
          <a:prstGeom prst="rect">
            <a:avLst/>
          </a:prstGeom>
          <a:noFill/>
        </p:spPr>
        <p:txBody>
          <a:bodyPr wrap="square" rtlCol="0">
            <a:spAutoFit/>
          </a:bodyPr>
          <a:lstStyle/>
          <a:p>
            <a:pPr marL="0" lvl="1">
              <a:buClrTx/>
              <a:defRPr/>
            </a:pPr>
            <a:r>
              <a:rPr lang="en-US" b="1" u="sng" dirty="0">
                <a:latin typeface="Franklin Gothic Book" pitchFamily="34" charset="0"/>
              </a:rPr>
              <a:t>SP006-005 use classification sheet for SP006-040</a:t>
            </a:r>
            <a:endParaRPr lang="en-US" sz="1200" dirty="0">
              <a:cs typeface="Arial"/>
            </a:endParaRPr>
          </a:p>
          <a:p>
            <a:pPr marL="628650" lvl="1" indent="-171450">
              <a:buFont typeface="Arial" panose="020B0604020202020204" pitchFamily="34" charset="0"/>
              <a:buChar char="•"/>
            </a:pPr>
            <a:endParaRPr lang="en-US" sz="1200" dirty="0">
              <a:cs typeface="Arial"/>
            </a:endParaRPr>
          </a:p>
        </p:txBody>
      </p:sp>
    </p:spTree>
    <p:extLst>
      <p:ext uri="{BB962C8B-B14F-4D97-AF65-F5344CB8AC3E}">
        <p14:creationId xmlns:p14="http://schemas.microsoft.com/office/powerpoint/2010/main" val="131743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slide shows the buy America Material Classification Sheet. It states no change to iron and steel requirements, form 2806 Version 2 is required for contruction materials. Each Construction material contains a parenthases that dictate what certificaiton requirement is to be followed. The picture also shows 2806 is not required for manufactured products or section C materials. Other updates to the excel sheet include stating this is to be used for contracts with SP6-40, that not all items are listed, and that additional materials have been added. ">
            <a:extLst>
              <a:ext uri="{FF2B5EF4-FFF2-40B4-BE49-F238E27FC236}">
                <a16:creationId xmlns:a16="http://schemas.microsoft.com/office/drawing/2014/main" id="{07B4A517-D330-55DF-D228-F599EEF74EA3}"/>
              </a:ext>
            </a:extLst>
          </p:cNvPr>
          <p:cNvPicPr>
            <a:picLocks noChangeAspect="1"/>
          </p:cNvPicPr>
          <p:nvPr/>
        </p:nvPicPr>
        <p:blipFill>
          <a:blip r:embed="rId3"/>
          <a:stretch>
            <a:fillRect/>
          </a:stretch>
        </p:blipFill>
        <p:spPr>
          <a:xfrm>
            <a:off x="863600" y="558800"/>
            <a:ext cx="7645400" cy="4589463"/>
          </a:xfrm>
          <a:prstGeom prst="rect">
            <a:avLst/>
          </a:prstGeom>
        </p:spPr>
      </p:pic>
      <p:sp>
        <p:nvSpPr>
          <p:cNvPr id="3" name="Title 2">
            <a:extLst>
              <a:ext uri="{FF2B5EF4-FFF2-40B4-BE49-F238E27FC236}">
                <a16:creationId xmlns:a16="http://schemas.microsoft.com/office/drawing/2014/main" id="{0445244B-359B-E7C7-C689-E778BDE6CD08}"/>
              </a:ext>
            </a:extLst>
          </p:cNvPr>
          <p:cNvSpPr>
            <a:spLocks noGrp="1"/>
          </p:cNvSpPr>
          <p:nvPr>
            <p:ph type="title"/>
          </p:nvPr>
        </p:nvSpPr>
        <p:spPr>
          <a:xfrm>
            <a:off x="2571750" y="0"/>
            <a:ext cx="4000500" cy="440575"/>
          </a:xfrm>
        </p:spPr>
        <p:txBody>
          <a:bodyPr>
            <a:normAutofit/>
          </a:bodyPr>
          <a:lstStyle/>
          <a:p>
            <a:r>
              <a:rPr lang="en-US" dirty="0">
                <a:solidFill>
                  <a:schemeClr val="bg1"/>
                </a:solidFill>
              </a:rPr>
              <a:t>Project Records Checklist</a:t>
            </a:r>
          </a:p>
        </p:txBody>
      </p:sp>
    </p:spTree>
    <p:extLst>
      <p:ext uri="{BB962C8B-B14F-4D97-AF65-F5344CB8AC3E}">
        <p14:creationId xmlns:p14="http://schemas.microsoft.com/office/powerpoint/2010/main" val="414967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B832-4E7A-4F73-7714-E6838D846C4D}"/>
              </a:ext>
            </a:extLst>
          </p:cNvPr>
          <p:cNvSpPr>
            <a:spLocks noGrp="1"/>
          </p:cNvSpPr>
          <p:nvPr>
            <p:ph type="title"/>
          </p:nvPr>
        </p:nvSpPr>
        <p:spPr>
          <a:xfrm>
            <a:off x="43653" y="575015"/>
            <a:ext cx="8229600" cy="294885"/>
          </a:xfrm>
        </p:spPr>
        <p:txBody>
          <a:bodyPr>
            <a:normAutofit fontScale="90000"/>
          </a:bodyPr>
          <a:lstStyle/>
          <a:p>
            <a:r>
              <a:rPr lang="en-US" dirty="0"/>
              <a:t>Construction Materials Buy America </a:t>
            </a:r>
            <a:r>
              <a:rPr lang="en-US" sz="2000" dirty="0"/>
              <a:t>Certification-2806</a:t>
            </a:r>
            <a:r>
              <a:rPr lang="en-US" dirty="0"/>
              <a:t> Version 1</a:t>
            </a:r>
          </a:p>
        </p:txBody>
      </p:sp>
      <p:pic>
        <p:nvPicPr>
          <p:cNvPr id="6" name="Picture 5" descr="Image of Construction Materials Buy America Certification Form 2806.">
            <a:extLst>
              <a:ext uri="{FF2B5EF4-FFF2-40B4-BE49-F238E27FC236}">
                <a16:creationId xmlns:a16="http://schemas.microsoft.com/office/drawing/2014/main" id="{A6BDA41E-946F-EA01-4DC9-325524AC0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9900"/>
            <a:ext cx="3744905" cy="4278363"/>
          </a:xfrm>
          <a:prstGeom prst="rect">
            <a:avLst/>
          </a:prstGeom>
        </p:spPr>
      </p:pic>
      <p:sp>
        <p:nvSpPr>
          <p:cNvPr id="8" name="TextBox 7">
            <a:extLst>
              <a:ext uri="{FF2B5EF4-FFF2-40B4-BE49-F238E27FC236}">
                <a16:creationId xmlns:a16="http://schemas.microsoft.com/office/drawing/2014/main" id="{A9DF0802-212E-852D-C136-8887DEA332B5}"/>
              </a:ext>
            </a:extLst>
          </p:cNvPr>
          <p:cNvSpPr txBox="1"/>
          <p:nvPr/>
        </p:nvSpPr>
        <p:spPr>
          <a:xfrm>
            <a:off x="4158452" y="869900"/>
            <a:ext cx="4158453" cy="3557384"/>
          </a:xfrm>
          <a:prstGeom prst="rect">
            <a:avLst/>
          </a:prstGeom>
          <a:noFill/>
        </p:spPr>
        <p:txBody>
          <a:bodyPr wrap="square">
            <a:spAutoFit/>
          </a:bodyPr>
          <a:lstStyle/>
          <a:p>
            <a:r>
              <a:rPr lang="en-US" sz="1126" b="1" dirty="0">
                <a:latin typeface="Franklin Gothic Book"/>
              </a:rPr>
              <a:t>Example of Form 2806 Version 1 (11/2023) </a:t>
            </a:r>
            <a:r>
              <a:rPr lang="en-US" sz="1126" b="1" u="sng" dirty="0">
                <a:latin typeface="Franklin Gothic Book"/>
              </a:rPr>
              <a:t>to be used for contracts let November 2022 to November 2023.</a:t>
            </a:r>
          </a:p>
          <a:p>
            <a:endParaRPr lang="en-US" sz="1126" dirty="0">
              <a:latin typeface="Franklin Gothic Book"/>
            </a:endParaRPr>
          </a:p>
          <a:p>
            <a:r>
              <a:rPr lang="en-US" sz="1126" dirty="0">
                <a:latin typeface="Franklin Gothic Book"/>
              </a:rPr>
              <a:t>Information regarding SP006-030 and a Change Order for SP006-039. </a:t>
            </a:r>
          </a:p>
          <a:p>
            <a:endParaRPr lang="en-US" sz="1126" dirty="0">
              <a:latin typeface="Franklin Gothic Book"/>
            </a:endParaRPr>
          </a:p>
          <a:p>
            <a:r>
              <a:rPr lang="en-US" sz="1126" dirty="0">
                <a:latin typeface="Franklin Gothic Book"/>
              </a:rPr>
              <a:t>Complete with Project Information:</a:t>
            </a:r>
          </a:p>
          <a:p>
            <a:pPr marL="600635" lvl="1" indent="-257415">
              <a:buFont typeface="Arial"/>
              <a:buChar char="•"/>
            </a:pPr>
            <a:r>
              <a:rPr lang="en-US" sz="1126" dirty="0">
                <a:latin typeface="Franklin Gothic Book"/>
              </a:rPr>
              <a:t>CSJ</a:t>
            </a:r>
            <a:endParaRPr lang="en-US" sz="1126" dirty="0">
              <a:latin typeface="Franklin Gothic Book"/>
              <a:cs typeface="Arial"/>
            </a:endParaRPr>
          </a:p>
          <a:p>
            <a:pPr marL="600635" lvl="1" indent="-257415">
              <a:buFont typeface="Arial"/>
              <a:buChar char="•"/>
            </a:pPr>
            <a:r>
              <a:rPr lang="en-US" sz="1126" dirty="0">
                <a:latin typeface="Franklin Gothic Book"/>
              </a:rPr>
              <a:t>Area Engineer</a:t>
            </a:r>
            <a:endParaRPr lang="en-US" sz="1126" dirty="0">
              <a:latin typeface="Franklin Gothic Book"/>
              <a:cs typeface="Arial"/>
            </a:endParaRPr>
          </a:p>
          <a:p>
            <a:pPr marL="600635" lvl="1" indent="-257415">
              <a:buFont typeface="Arial"/>
              <a:buChar char="•"/>
            </a:pPr>
            <a:r>
              <a:rPr lang="en-US" sz="1126" dirty="0">
                <a:latin typeface="Franklin Gothic Book"/>
              </a:rPr>
              <a:t>Prime Contractor Name</a:t>
            </a:r>
            <a:endParaRPr lang="en-US" sz="1126" dirty="0">
              <a:latin typeface="Franklin Gothic Book"/>
              <a:cs typeface="Arial"/>
            </a:endParaRPr>
          </a:p>
          <a:p>
            <a:pPr marL="600635" lvl="1" indent="-257415">
              <a:buFont typeface="Arial"/>
              <a:buChar char="•"/>
            </a:pPr>
            <a:r>
              <a:rPr lang="en-US" sz="1126" dirty="0">
                <a:latin typeface="Franklin Gothic Book"/>
              </a:rPr>
              <a:t>Subcontractor (if applicable)</a:t>
            </a:r>
            <a:endParaRPr lang="en-US" sz="1126" dirty="0">
              <a:latin typeface="Franklin Gothic Book"/>
              <a:cs typeface="Arial"/>
            </a:endParaRPr>
          </a:p>
          <a:p>
            <a:pPr marL="600635" lvl="1" indent="-257415">
              <a:buFont typeface="Arial"/>
              <a:buChar char="•"/>
            </a:pPr>
            <a:r>
              <a:rPr lang="en-US" sz="1126" dirty="0">
                <a:latin typeface="Franklin Gothic Book"/>
              </a:rPr>
              <a:t>Item Code</a:t>
            </a:r>
          </a:p>
          <a:p>
            <a:pPr marL="600635" lvl="1" indent="-257415">
              <a:buFont typeface="Arial"/>
              <a:buChar char="•"/>
            </a:pPr>
            <a:r>
              <a:rPr lang="en-US" sz="1126" dirty="0">
                <a:latin typeface="Franklin Gothic Book"/>
              </a:rPr>
              <a:t>Producer/Fabricator</a:t>
            </a:r>
          </a:p>
          <a:p>
            <a:pPr marL="600635" lvl="1" indent="-257415">
              <a:buFont typeface="Arial"/>
              <a:buChar char="•"/>
            </a:pPr>
            <a:r>
              <a:rPr lang="en-US" sz="1126" dirty="0">
                <a:latin typeface="Franklin Gothic Book"/>
              </a:rPr>
              <a:t>Purchase Order</a:t>
            </a:r>
          </a:p>
          <a:p>
            <a:pPr marL="600635" lvl="1" indent="-257415">
              <a:buFont typeface="Arial"/>
              <a:buChar char="•"/>
            </a:pPr>
            <a:r>
              <a:rPr lang="en-US" sz="1126" dirty="0">
                <a:latin typeface="Franklin Gothic Book"/>
              </a:rPr>
              <a:t>Material</a:t>
            </a:r>
          </a:p>
          <a:p>
            <a:endParaRPr lang="en-US" sz="1126" dirty="0">
              <a:latin typeface="Franklin Gothic Book"/>
            </a:endParaRPr>
          </a:p>
          <a:p>
            <a:r>
              <a:rPr lang="en-US" sz="1126" dirty="0">
                <a:latin typeface="Franklin Gothic Book"/>
              </a:rPr>
              <a:t>Certified by the Prime Contractor’s Representative, including name, signature and date. </a:t>
            </a:r>
          </a:p>
          <a:p>
            <a:endParaRPr lang="en-US" sz="1126" dirty="0">
              <a:latin typeface="Franklin Gothic Book"/>
            </a:endParaRPr>
          </a:p>
          <a:p>
            <a:r>
              <a:rPr lang="en-US" sz="1126" dirty="0">
                <a:latin typeface="Franklin Gothic Book"/>
              </a:rPr>
              <a:t>Stored under the 2806 folder. </a:t>
            </a:r>
            <a:endParaRPr lang="en-US" sz="1126" dirty="0"/>
          </a:p>
        </p:txBody>
      </p:sp>
    </p:spTree>
    <p:extLst>
      <p:ext uri="{BB962C8B-B14F-4D97-AF65-F5344CB8AC3E}">
        <p14:creationId xmlns:p14="http://schemas.microsoft.com/office/powerpoint/2010/main" val="269317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9BB4-5575-D5C6-9827-54BC5E5254DE}"/>
              </a:ext>
            </a:extLst>
          </p:cNvPr>
          <p:cNvSpPr>
            <a:spLocks noGrp="1"/>
          </p:cNvSpPr>
          <p:nvPr>
            <p:ph type="title"/>
          </p:nvPr>
        </p:nvSpPr>
        <p:spPr>
          <a:xfrm>
            <a:off x="317500" y="586756"/>
            <a:ext cx="8229600" cy="294885"/>
          </a:xfrm>
        </p:spPr>
        <p:txBody>
          <a:bodyPr>
            <a:normAutofit fontScale="90000"/>
          </a:bodyPr>
          <a:lstStyle/>
          <a:p>
            <a:r>
              <a:rPr lang="en-US" sz="2000" dirty="0"/>
              <a:t>Construction Materials Buy America Certification–2806 Version 2</a:t>
            </a:r>
          </a:p>
        </p:txBody>
      </p:sp>
      <p:pic>
        <p:nvPicPr>
          <p:cNvPr id="5" name="Picture 4" descr="Image of Construction Materials Buy America Certification Form 2806.">
            <a:extLst>
              <a:ext uri="{FF2B5EF4-FFF2-40B4-BE49-F238E27FC236}">
                <a16:creationId xmlns:a16="http://schemas.microsoft.com/office/drawing/2014/main" id="{61081225-F41B-5ED8-4C18-7B6FBF9BB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1" y="911837"/>
            <a:ext cx="3290752" cy="4236426"/>
          </a:xfrm>
          <a:prstGeom prst="rect">
            <a:avLst/>
          </a:prstGeom>
        </p:spPr>
      </p:pic>
      <p:sp>
        <p:nvSpPr>
          <p:cNvPr id="7" name="TextBox 6">
            <a:extLst>
              <a:ext uri="{FF2B5EF4-FFF2-40B4-BE49-F238E27FC236}">
                <a16:creationId xmlns:a16="http://schemas.microsoft.com/office/drawing/2014/main" id="{057800B3-8A3A-FDD0-568C-6ABE5F583A27}"/>
              </a:ext>
            </a:extLst>
          </p:cNvPr>
          <p:cNvSpPr txBox="1"/>
          <p:nvPr/>
        </p:nvSpPr>
        <p:spPr>
          <a:xfrm>
            <a:off x="4114800" y="947975"/>
            <a:ext cx="4787900" cy="3210879"/>
          </a:xfrm>
          <a:prstGeom prst="rect">
            <a:avLst/>
          </a:prstGeom>
          <a:noFill/>
        </p:spPr>
        <p:txBody>
          <a:bodyPr wrap="square">
            <a:spAutoFit/>
          </a:bodyPr>
          <a:lstStyle/>
          <a:p>
            <a:r>
              <a:rPr lang="en-US" sz="1126" b="1" dirty="0">
                <a:latin typeface="Franklin Gothic Book"/>
              </a:rPr>
              <a:t>Example of Form 2806 Version 2 (11/2023) </a:t>
            </a:r>
            <a:r>
              <a:rPr lang="en-US" sz="1126" b="1" u="sng" dirty="0">
                <a:latin typeface="Franklin Gothic Book"/>
              </a:rPr>
              <a:t>to be used with contracts letting on or after December 2023.</a:t>
            </a:r>
          </a:p>
          <a:p>
            <a:endParaRPr lang="en-US" sz="1126" dirty="0">
              <a:latin typeface="Franklin Gothic Book"/>
            </a:endParaRPr>
          </a:p>
          <a:p>
            <a:r>
              <a:rPr lang="en-US" sz="1126" dirty="0">
                <a:latin typeface="Franklin Gothic Book"/>
              </a:rPr>
              <a:t>Information regarding SP006-040. </a:t>
            </a:r>
          </a:p>
          <a:p>
            <a:endParaRPr lang="en-US" sz="1126" dirty="0">
              <a:latin typeface="Franklin Gothic Book"/>
            </a:endParaRPr>
          </a:p>
          <a:p>
            <a:r>
              <a:rPr lang="en-US" sz="1126" dirty="0">
                <a:latin typeface="Franklin Gothic Book"/>
              </a:rPr>
              <a:t>Complete with Project Information:</a:t>
            </a:r>
          </a:p>
          <a:p>
            <a:pPr marL="600635" lvl="1" indent="-257415">
              <a:buFont typeface="Arial"/>
              <a:buChar char="•"/>
            </a:pPr>
            <a:r>
              <a:rPr lang="en-US" sz="1126" dirty="0">
                <a:latin typeface="Franklin Gothic Book"/>
              </a:rPr>
              <a:t>CSJ</a:t>
            </a:r>
            <a:endParaRPr lang="en-US" sz="1126" dirty="0">
              <a:latin typeface="Franklin Gothic Book"/>
              <a:cs typeface="Arial"/>
            </a:endParaRPr>
          </a:p>
          <a:p>
            <a:pPr marL="600635" lvl="1" indent="-257415">
              <a:buFont typeface="Arial"/>
              <a:buChar char="•"/>
            </a:pPr>
            <a:r>
              <a:rPr lang="en-US" sz="1126" dirty="0">
                <a:latin typeface="Franklin Gothic Book"/>
              </a:rPr>
              <a:t>Area Engineer</a:t>
            </a:r>
            <a:endParaRPr lang="en-US" sz="1126" dirty="0">
              <a:latin typeface="Franklin Gothic Book"/>
              <a:cs typeface="Arial"/>
            </a:endParaRPr>
          </a:p>
          <a:p>
            <a:pPr marL="600635" lvl="1" indent="-257415">
              <a:buFont typeface="Arial"/>
              <a:buChar char="•"/>
            </a:pPr>
            <a:r>
              <a:rPr lang="en-US" sz="1126" dirty="0">
                <a:latin typeface="Franklin Gothic Book"/>
              </a:rPr>
              <a:t>Prime Contractor Name</a:t>
            </a:r>
            <a:endParaRPr lang="en-US" sz="1126" dirty="0">
              <a:latin typeface="Franklin Gothic Book"/>
              <a:cs typeface="Arial"/>
            </a:endParaRPr>
          </a:p>
          <a:p>
            <a:pPr marL="600635" lvl="1" indent="-257415">
              <a:buFont typeface="Arial"/>
              <a:buChar char="•"/>
            </a:pPr>
            <a:r>
              <a:rPr lang="en-US" sz="1126" dirty="0">
                <a:latin typeface="Franklin Gothic Book"/>
              </a:rPr>
              <a:t>Subcontractor (if applicable)</a:t>
            </a:r>
            <a:endParaRPr lang="en-US" sz="1126" dirty="0">
              <a:latin typeface="Franklin Gothic Book"/>
              <a:cs typeface="Arial"/>
            </a:endParaRPr>
          </a:p>
          <a:p>
            <a:pPr marL="600635" lvl="1" indent="-257415">
              <a:buFont typeface="Arial"/>
              <a:buChar char="•"/>
            </a:pPr>
            <a:r>
              <a:rPr lang="en-US" sz="1126" dirty="0">
                <a:latin typeface="Franklin Gothic Book"/>
              </a:rPr>
              <a:t>Item Code</a:t>
            </a:r>
          </a:p>
          <a:p>
            <a:pPr marL="600635" lvl="1" indent="-257415">
              <a:buFont typeface="Arial"/>
              <a:buChar char="•"/>
            </a:pPr>
            <a:r>
              <a:rPr lang="en-US" sz="1126" dirty="0">
                <a:latin typeface="Franklin Gothic Book"/>
              </a:rPr>
              <a:t>Producer/Fabricator</a:t>
            </a:r>
          </a:p>
          <a:p>
            <a:pPr marL="600635" lvl="1" indent="-257415">
              <a:buFont typeface="Arial"/>
              <a:buChar char="•"/>
            </a:pPr>
            <a:r>
              <a:rPr lang="en-US" sz="1126" dirty="0">
                <a:latin typeface="Franklin Gothic Book"/>
              </a:rPr>
              <a:t>Purchase Order</a:t>
            </a:r>
          </a:p>
          <a:p>
            <a:pPr marL="600635" lvl="1" indent="-257415">
              <a:buFont typeface="Arial"/>
              <a:buChar char="•"/>
            </a:pPr>
            <a:r>
              <a:rPr lang="en-US" sz="1126" dirty="0">
                <a:latin typeface="Franklin Gothic Book"/>
              </a:rPr>
              <a:t>Material</a:t>
            </a:r>
          </a:p>
          <a:p>
            <a:endParaRPr lang="en-US" sz="1126" dirty="0">
              <a:latin typeface="Franklin Gothic Book"/>
            </a:endParaRPr>
          </a:p>
          <a:p>
            <a:r>
              <a:rPr lang="en-US" sz="1126" dirty="0">
                <a:latin typeface="Franklin Gothic Book"/>
              </a:rPr>
              <a:t>Certified by the Prime Contractor’s Representative, including name, signature and date. </a:t>
            </a:r>
          </a:p>
          <a:p>
            <a:endParaRPr lang="en-US" sz="1126" dirty="0">
              <a:latin typeface="Franklin Gothic Book"/>
            </a:endParaRPr>
          </a:p>
        </p:txBody>
      </p:sp>
      <p:sp>
        <p:nvSpPr>
          <p:cNvPr id="8" name="TextBox 7">
            <a:extLst>
              <a:ext uri="{FF2B5EF4-FFF2-40B4-BE49-F238E27FC236}">
                <a16:creationId xmlns:a16="http://schemas.microsoft.com/office/drawing/2014/main" id="{E0BF4B7C-45DE-E5CC-325B-BF7025D5316A}"/>
              </a:ext>
            </a:extLst>
          </p:cNvPr>
          <p:cNvSpPr txBox="1"/>
          <p:nvPr/>
        </p:nvSpPr>
        <p:spPr>
          <a:xfrm>
            <a:off x="4114800" y="3949416"/>
            <a:ext cx="3290752" cy="1131848"/>
          </a:xfrm>
          <a:prstGeom prst="rect">
            <a:avLst/>
          </a:prstGeom>
          <a:noFill/>
        </p:spPr>
        <p:txBody>
          <a:bodyPr wrap="square" rtlCol="0">
            <a:spAutoFit/>
          </a:bodyPr>
          <a:lstStyle/>
          <a:p>
            <a:r>
              <a:rPr lang="en-US" sz="1126" dirty="0">
                <a:latin typeface="Franklin Gothic Book" panose="020B0503020102020204" pitchFamily="34" charset="0"/>
              </a:rPr>
              <a:t>Version 2 includes additional construction materials and information defining the materials being certified.</a:t>
            </a:r>
          </a:p>
          <a:p>
            <a:endParaRPr lang="en-US" sz="1126" dirty="0">
              <a:latin typeface="Franklin Gothic Book"/>
            </a:endParaRPr>
          </a:p>
          <a:p>
            <a:r>
              <a:rPr lang="en-US" sz="1126" dirty="0">
                <a:latin typeface="Franklin Gothic Book"/>
              </a:rPr>
              <a:t>Stored under the 2806 folder. </a:t>
            </a:r>
            <a:endParaRPr lang="en-US" sz="1126" dirty="0"/>
          </a:p>
          <a:p>
            <a:endParaRPr lang="en-US" sz="1126" dirty="0">
              <a:latin typeface="Franklin Gothic Book" panose="020B0503020102020204" pitchFamily="34" charset="0"/>
            </a:endParaRPr>
          </a:p>
        </p:txBody>
      </p:sp>
    </p:spTree>
    <p:extLst>
      <p:ext uri="{BB962C8B-B14F-4D97-AF65-F5344CB8AC3E}">
        <p14:creationId xmlns:p14="http://schemas.microsoft.com/office/powerpoint/2010/main" val="161405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B6C-6D8F-A9B7-A294-17362D6AB77E}"/>
              </a:ext>
            </a:extLst>
          </p:cNvPr>
          <p:cNvSpPr>
            <a:spLocks noGrp="1"/>
          </p:cNvSpPr>
          <p:nvPr>
            <p:ph type="title"/>
          </p:nvPr>
        </p:nvSpPr>
        <p:spPr/>
        <p:txBody>
          <a:bodyPr>
            <a:normAutofit fontScale="90000"/>
          </a:bodyPr>
          <a:lstStyle/>
          <a:p>
            <a:r>
              <a:rPr lang="en-US" dirty="0"/>
              <a:t>Area Office Guidance</a:t>
            </a:r>
          </a:p>
        </p:txBody>
      </p:sp>
      <p:sp>
        <p:nvSpPr>
          <p:cNvPr id="3" name="Content Placeholder 2">
            <a:extLst>
              <a:ext uri="{FF2B5EF4-FFF2-40B4-BE49-F238E27FC236}">
                <a16:creationId xmlns:a16="http://schemas.microsoft.com/office/drawing/2014/main" id="{C00CC329-869A-654B-4190-269BE320A582}"/>
              </a:ext>
            </a:extLst>
          </p:cNvPr>
          <p:cNvSpPr>
            <a:spLocks noGrp="1"/>
          </p:cNvSpPr>
          <p:nvPr>
            <p:ph idx="1"/>
          </p:nvPr>
        </p:nvSpPr>
        <p:spPr/>
        <p:txBody>
          <a:bodyPr/>
          <a:lstStyle/>
          <a:p>
            <a:r>
              <a:rPr lang="en-US" dirty="0"/>
              <a:t>Refer to </a:t>
            </a:r>
            <a:r>
              <a:rPr lang="en-US" b="1" u="sng" dirty="0"/>
              <a:t>Project Records Checklist</a:t>
            </a:r>
            <a:r>
              <a:rPr lang="en-US" dirty="0"/>
              <a:t>.  (found on txdot.gov) </a:t>
            </a:r>
          </a:p>
          <a:p>
            <a:endParaRPr lang="en-US" dirty="0"/>
          </a:p>
        </p:txBody>
      </p:sp>
      <p:pic>
        <p:nvPicPr>
          <p:cNvPr id="7" name="Picture 6" descr="Screenshot of online location of the link for the Project Records Checklist with red circle around link.">
            <a:extLst>
              <a:ext uri="{FF2B5EF4-FFF2-40B4-BE49-F238E27FC236}">
                <a16:creationId xmlns:a16="http://schemas.microsoft.com/office/drawing/2014/main" id="{5CD0735A-1FEC-64D7-17A7-A17ABCE000EC}"/>
              </a:ext>
            </a:extLst>
          </p:cNvPr>
          <p:cNvPicPr>
            <a:picLocks noChangeAspect="1"/>
          </p:cNvPicPr>
          <p:nvPr/>
        </p:nvPicPr>
        <p:blipFill>
          <a:blip r:embed="rId2"/>
          <a:stretch>
            <a:fillRect/>
          </a:stretch>
        </p:blipFill>
        <p:spPr>
          <a:xfrm>
            <a:off x="550862" y="1615109"/>
            <a:ext cx="3267075" cy="3324225"/>
          </a:xfrm>
          <a:prstGeom prst="rect">
            <a:avLst/>
          </a:prstGeom>
        </p:spPr>
      </p:pic>
      <p:sp>
        <p:nvSpPr>
          <p:cNvPr id="8" name="Oval 7" descr="Red circle around link for Project Records Checklist.">
            <a:extLst>
              <a:ext uri="{FF2B5EF4-FFF2-40B4-BE49-F238E27FC236}">
                <a16:creationId xmlns:a16="http://schemas.microsoft.com/office/drawing/2014/main" id="{5A324C64-42BA-A9A8-C59B-1FD0B987B759}"/>
              </a:ext>
            </a:extLst>
          </p:cNvPr>
          <p:cNvSpPr/>
          <p:nvPr/>
        </p:nvSpPr>
        <p:spPr>
          <a:xfrm>
            <a:off x="207962" y="4595788"/>
            <a:ext cx="2814638" cy="418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atin typeface="Arial" pitchFamily="34" charset="0"/>
              <a:cs typeface="Arial" pitchFamily="34" charset="0"/>
            </a:endParaRPr>
          </a:p>
        </p:txBody>
      </p:sp>
    </p:spTree>
    <p:extLst>
      <p:ext uri="{BB962C8B-B14F-4D97-AF65-F5344CB8AC3E}">
        <p14:creationId xmlns:p14="http://schemas.microsoft.com/office/powerpoint/2010/main" val="1839320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1" Type="http://schemas.openxmlformats.org/officeDocument/2006/relationships/image" Target="../media/image5.emf"/></Relationships>
</file>

<file path=ppt/theme/theme1.xml><?xml version="1.0" encoding="utf-8"?>
<a:theme xmlns:a="http://schemas.openxmlformats.org/drawingml/2006/main" name="Office Theme">
  <a:themeElements>
    <a:clrScheme name="TxDOT Template Color Scheme">
      <a:dk1>
        <a:srgbClr val="000000"/>
      </a:dk1>
      <a:lt1>
        <a:srgbClr val="FFFFFF"/>
      </a:lt1>
      <a:dk2>
        <a:srgbClr val="000000"/>
      </a:dk2>
      <a:lt2>
        <a:srgbClr val="EBEBEB"/>
      </a:lt2>
      <a:accent1>
        <a:srgbClr val="0056A9"/>
      </a:accent1>
      <a:accent2>
        <a:srgbClr val="D90D0D"/>
      </a:accent2>
      <a:accent3>
        <a:srgbClr val="196533"/>
      </a:accent3>
      <a:accent4>
        <a:srgbClr val="5F0F40"/>
      </a:accent4>
      <a:accent5>
        <a:srgbClr val="002E69"/>
      </a:accent5>
      <a:accent6>
        <a:srgbClr val="333F48"/>
      </a:accent6>
      <a:hlink>
        <a:srgbClr val="0056A9"/>
      </a:hlink>
      <a:folHlink>
        <a:srgbClr val="5F0F40"/>
      </a:folHlink>
    </a:clrScheme>
    <a:fontScheme name="TxDOT Template fonts">
      <a:majorFont>
        <a:latin typeface="Verdana Bold"/>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dot-presentation-template2.pptx" id="{D2D5C860-A1B3-4A6C-8149-02A62B73144F}" vid="{EFF924DB-A2C4-48D0-BDFE-99CFC2D22208}"/>
    </a:ext>
  </a:extLst>
</a:theme>
</file>

<file path=ppt/theme/theme2.xml><?xml version="1.0" encoding="utf-8"?>
<a:theme xmlns:a="http://schemas.openxmlformats.org/drawingml/2006/main" name="MASTER_powerpoint_template3_WIDESCREEN_SLANT">
  <a:themeElements>
    <a:clrScheme name="Prefinal 5">
      <a:dk1>
        <a:srgbClr val="000000"/>
      </a:dk1>
      <a:lt1>
        <a:srgbClr val="FFFFFF"/>
      </a:lt1>
      <a:dk2>
        <a:srgbClr val="E2E7EB"/>
      </a:dk2>
      <a:lt2>
        <a:srgbClr val="F9EFE0"/>
      </a:lt2>
      <a:accent1>
        <a:srgbClr val="3869A2"/>
      </a:accent1>
      <a:accent2>
        <a:srgbClr val="0F3859"/>
      </a:accent2>
      <a:accent3>
        <a:srgbClr val="CC7B28"/>
      </a:accent3>
      <a:accent4>
        <a:srgbClr val="F4BC46"/>
      </a:accent4>
      <a:accent5>
        <a:srgbClr val="79A03F"/>
      </a:accent5>
      <a:accent6>
        <a:srgbClr val="247F74"/>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4127" t="-2765" r="-4127" b="-2765"/>
          </a:stretch>
        </a:blipFill>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extLst>
    <a:ext uri="{05A4C25C-085E-4340-85A3-A5531E510DB2}">
      <thm15:themeFamily xmlns:thm15="http://schemas.microsoft.com/office/thememl/2012/main" name="MASTER_powerpoint_template__WIDESCREEN.potx [Read-Only]" id="{9B09C94D-6A0C-4877-A91E-46D2DB3EF58D}" vid="{FAA1F061-6385-4B15-B559-2866D42EB1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10992</TotalTime>
  <Words>2019</Words>
  <Application>Microsoft Office PowerPoint</Application>
  <PresentationFormat>Custom</PresentationFormat>
  <Paragraphs>304</Paragraphs>
  <Slides>42</Slides>
  <Notes>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6" baseType="lpstr">
      <vt:lpstr>Aptos Narrow</vt:lpstr>
      <vt:lpstr>Franklin Gothic Demi</vt:lpstr>
      <vt:lpstr>Franklin Gothic Medium Cond</vt:lpstr>
      <vt:lpstr>Barlow Condensed Medium</vt:lpstr>
      <vt:lpstr>Verdana</vt:lpstr>
      <vt:lpstr>Aptos</vt:lpstr>
      <vt:lpstr>Wingdings</vt:lpstr>
      <vt:lpstr>Verdana Bold</vt:lpstr>
      <vt:lpstr>Franklin Gothic Book</vt:lpstr>
      <vt:lpstr>Calibri</vt:lpstr>
      <vt:lpstr>Arial</vt:lpstr>
      <vt:lpstr>Office Theme</vt:lpstr>
      <vt:lpstr>MASTER_powerpoint_template3_WIDESCREEN_SLANT</vt:lpstr>
      <vt:lpstr>think-cell Slide</vt:lpstr>
      <vt:lpstr>Buy America Workshop </vt:lpstr>
      <vt:lpstr>What is required?</vt:lpstr>
      <vt:lpstr> CONSTRUCTION MATERIALS</vt:lpstr>
      <vt:lpstr>Required by Special Provisions</vt:lpstr>
      <vt:lpstr>Buy America Material Classification Sheet</vt:lpstr>
      <vt:lpstr>Project Records Checklist</vt:lpstr>
      <vt:lpstr>Construction Materials Buy America Certification-2806 Version 1</vt:lpstr>
      <vt:lpstr>Construction Materials Buy America Certification–2806 Version 2</vt:lpstr>
      <vt:lpstr>Area Office Guidance</vt:lpstr>
      <vt:lpstr>Area Office Guidance Continued</vt:lpstr>
      <vt:lpstr> Iron and Steel</vt:lpstr>
      <vt:lpstr>Required by Item 6 “Buy America” </vt:lpstr>
      <vt:lpstr>Area Office Guidance Project Records Checklist</vt:lpstr>
      <vt:lpstr>Documentation – Office of Record</vt:lpstr>
      <vt:lpstr>1) MTD verifies Certification</vt:lpstr>
      <vt:lpstr>1) MTD verifies Certification Continued</vt:lpstr>
      <vt:lpstr>1) MTD verifies Certification  - CIS 26 Report</vt:lpstr>
      <vt:lpstr> 2) District obtains Certification</vt:lpstr>
      <vt:lpstr>Buy America Documentation – Form 1818</vt:lpstr>
      <vt:lpstr>Buy America Documentation – Form 1818 Steps 2-4</vt:lpstr>
      <vt:lpstr>Buy America Documentation – Form 1818 Steps 5-8</vt:lpstr>
      <vt:lpstr>Buy America Documentation – Form 1818 Steps 9-11</vt:lpstr>
      <vt:lpstr>Buy America Documentation – Form 1818 Steps 12-15</vt:lpstr>
      <vt:lpstr>Buy America Documentation – Form 1818 Step 16</vt:lpstr>
      <vt:lpstr> 2) District obtains Certification &amp; MTR</vt:lpstr>
      <vt:lpstr> 2) District obtains Certification &amp; MTR Continued</vt:lpstr>
      <vt:lpstr>2) District obtains Certification of Compliance</vt:lpstr>
      <vt:lpstr>  3) Reinforcing Steel</vt:lpstr>
      <vt:lpstr>3a) Reinforcing Steel - Precast Concrete Products</vt:lpstr>
      <vt:lpstr>3a) Reinforcing Steel - Precast Concrete Products Cont.</vt:lpstr>
      <vt:lpstr>3b) Rebar Certification – Cast in place</vt:lpstr>
      <vt:lpstr>Rebar Items – To Do</vt:lpstr>
      <vt:lpstr>3b) Certified Mill Test Report Information</vt:lpstr>
      <vt:lpstr>3b) Bill of Lading &amp; Invoice</vt:lpstr>
      <vt:lpstr>3b) Load List for Recent Tags</vt:lpstr>
      <vt:lpstr>3b) Certified Mill Test Report Missing Information</vt:lpstr>
      <vt:lpstr>3b) Field Verification – Verify Rebar Markings</vt:lpstr>
      <vt:lpstr> De Minimis</vt:lpstr>
      <vt:lpstr>What is De Minimis</vt:lpstr>
      <vt:lpstr>  Tips and Tricks</vt:lpstr>
      <vt:lpstr>How to make this easier?</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2025 Buy America Workshop</dc:title>
  <dc:subject>October 2025 Buy America Workshop</dc:subject>
  <dc:creator>TxDOT</dc:creator>
  <cp:keywords>Buy America; BABA</cp:keywords>
  <cp:lastModifiedBy>Jessie Ganucheau</cp:lastModifiedBy>
  <cp:revision>42</cp:revision>
  <dcterms:created xsi:type="dcterms:W3CDTF">2024-05-13T11:55:42Z</dcterms:created>
  <dcterms:modified xsi:type="dcterms:W3CDTF">2025-10-28T20:18:10Z</dcterms:modified>
</cp:coreProperties>
</file>