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84" r:id="rId4"/>
    <p:sldMasterId id="2147483699" r:id="rId5"/>
  </p:sldMasterIdLst>
  <p:notesMasterIdLst>
    <p:notesMasterId r:id="rId27"/>
  </p:notesMasterIdLst>
  <p:sldIdLst>
    <p:sldId id="288" r:id="rId6"/>
    <p:sldId id="481" r:id="rId7"/>
    <p:sldId id="473" r:id="rId8"/>
    <p:sldId id="484" r:id="rId9"/>
    <p:sldId id="485" r:id="rId10"/>
    <p:sldId id="474" r:id="rId11"/>
    <p:sldId id="475" r:id="rId12"/>
    <p:sldId id="476" r:id="rId13"/>
    <p:sldId id="477" r:id="rId14"/>
    <p:sldId id="486" r:id="rId15"/>
    <p:sldId id="490" r:id="rId16"/>
    <p:sldId id="478" r:id="rId17"/>
    <p:sldId id="479" r:id="rId18"/>
    <p:sldId id="482" r:id="rId19"/>
    <p:sldId id="489" r:id="rId20"/>
    <p:sldId id="483" r:id="rId21"/>
    <p:sldId id="488" r:id="rId22"/>
    <p:sldId id="480" r:id="rId23"/>
    <p:sldId id="467" r:id="rId24"/>
    <p:sldId id="461" r:id="rId25"/>
    <p:sldId id="487" r:id="rId26"/>
  </p:sldIdLst>
  <p:sldSz cx="9144000" cy="5148263"/>
  <p:notesSz cx="9144000" cy="6858000"/>
  <p:embeddedFontLst>
    <p:embeddedFont>
      <p:font typeface="Arial Black" panose="020B0A04020102020204" pitchFamily="34" charset="0"/>
      <p:bold r:id="rId28"/>
    </p:embeddedFont>
    <p:embeddedFont>
      <p:font typeface="Barlow Condensed Medium" panose="00000606000000000000" pitchFamily="2" charset="0"/>
      <p:regular r:id="rId29"/>
      <p:italic r:id="rId30"/>
    </p:embeddedFont>
    <p:embeddedFont>
      <p:font typeface="Verdana" panose="020B0604030504040204" pitchFamily="34" charset="0"/>
      <p:regular r:id="rId31"/>
      <p:bold r:id="rId32"/>
      <p:italic r:id="rId33"/>
      <p:boldItalic r:id="rId34"/>
    </p:embeddedFont>
    <p:embeddedFont>
      <p:font typeface="Verdana Bold" panose="020B0804030504040204" pitchFamily="34" charset="0"/>
      <p:bold r:id="rId3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7FF"/>
    <a:srgbClr val="0A5EAA"/>
    <a:srgbClr val="F2F2F2"/>
    <a:srgbClr val="F5F5F5"/>
    <a:srgbClr val="F0F0F0"/>
    <a:srgbClr val="DADEE5"/>
    <a:srgbClr val="333F48"/>
    <a:srgbClr val="0056A9"/>
    <a:srgbClr val="5F0F40"/>
    <a:srgbClr val="D9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FC14BA-2234-4BDA-83D4-41106D5708B5}" v="435" dt="2026-08-05T20:12:09.144"/>
    <p1510:client id="{99C91C38-ADD3-4E76-AD56-6BFB7E1B8F20}" v="747" dt="2026-08-05T20:08:43.0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189" autoAdjust="0"/>
  </p:normalViewPr>
  <p:slideViewPr>
    <p:cSldViewPr snapToGrid="0">
      <p:cViewPr varScale="1">
        <p:scale>
          <a:sx n="132" d="100"/>
          <a:sy n="132" d="100"/>
        </p:scale>
        <p:origin x="93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font" Target="fonts/font7.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6.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5.fntdata"/><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1.fntdata"/><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2FF1FE-35D7-4282-B2CA-9658409012A6}"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4A353E1F-FBB5-4278-86D2-53DB3D2207E3}">
      <dgm:prSet/>
      <dgm:spPr/>
      <dgm:t>
        <a:bodyPr/>
        <a:lstStyle/>
        <a:p>
          <a:r>
            <a:rPr lang="en-US"/>
            <a:t>Solicitation</a:t>
          </a:r>
        </a:p>
      </dgm:t>
    </dgm:pt>
    <dgm:pt modelId="{1BA72643-D5EA-4D5D-B401-41AC9D35B739}" type="parTrans" cxnId="{5D96F1E0-4DC1-4180-88C4-A5FC7B2AE590}">
      <dgm:prSet/>
      <dgm:spPr/>
      <dgm:t>
        <a:bodyPr/>
        <a:lstStyle/>
        <a:p>
          <a:endParaRPr lang="en-US"/>
        </a:p>
      </dgm:t>
    </dgm:pt>
    <dgm:pt modelId="{125E988E-3163-4C8B-BA9C-73B80D505483}" type="sibTrans" cxnId="{5D96F1E0-4DC1-4180-88C4-A5FC7B2AE590}">
      <dgm:prSet/>
      <dgm:spPr/>
      <dgm:t>
        <a:bodyPr/>
        <a:lstStyle/>
        <a:p>
          <a:endParaRPr lang="en-US"/>
        </a:p>
      </dgm:t>
    </dgm:pt>
    <dgm:pt modelId="{EC178937-40E4-4E9A-868F-9E978353B5F3}">
      <dgm:prSet/>
      <dgm:spPr/>
      <dgm:t>
        <a:bodyPr/>
        <a:lstStyle/>
        <a:p>
          <a:r>
            <a:rPr lang="en-US" dirty="0"/>
            <a:t>Number</a:t>
          </a:r>
        </a:p>
      </dgm:t>
    </dgm:pt>
    <dgm:pt modelId="{451DBF37-1AAC-478F-8EFB-F746B6A0F535}" type="parTrans" cxnId="{22A780F5-B2CC-4345-8B4D-484149C1DBB0}">
      <dgm:prSet/>
      <dgm:spPr/>
      <dgm:t>
        <a:bodyPr/>
        <a:lstStyle/>
        <a:p>
          <a:endParaRPr lang="en-US"/>
        </a:p>
      </dgm:t>
    </dgm:pt>
    <dgm:pt modelId="{2CFF65F3-5019-492E-86A7-5800076F28C6}" type="sibTrans" cxnId="{22A780F5-B2CC-4345-8B4D-484149C1DBB0}">
      <dgm:prSet/>
      <dgm:spPr/>
      <dgm:t>
        <a:bodyPr/>
        <a:lstStyle/>
        <a:p>
          <a:endParaRPr lang="en-US"/>
        </a:p>
      </dgm:t>
    </dgm:pt>
    <dgm:pt modelId="{22491945-6E63-49EF-B45E-F2ED43C3E1D3}">
      <dgm:prSet/>
      <dgm:spPr/>
      <dgm:t>
        <a:bodyPr/>
        <a:lstStyle/>
        <a:p>
          <a:r>
            <a:rPr lang="en-US"/>
            <a:t>Title</a:t>
          </a:r>
        </a:p>
      </dgm:t>
    </dgm:pt>
    <dgm:pt modelId="{341A5691-01FE-46FC-940B-3052F2DC231B}" type="parTrans" cxnId="{9B329829-8A7E-42FA-8A68-1FDFCB2A66AA}">
      <dgm:prSet/>
      <dgm:spPr/>
      <dgm:t>
        <a:bodyPr/>
        <a:lstStyle/>
        <a:p>
          <a:endParaRPr lang="en-US"/>
        </a:p>
      </dgm:t>
    </dgm:pt>
    <dgm:pt modelId="{0456F9C7-4086-480F-B48A-080A2BD28C26}" type="sibTrans" cxnId="{9B329829-8A7E-42FA-8A68-1FDFCB2A66AA}">
      <dgm:prSet/>
      <dgm:spPr/>
      <dgm:t>
        <a:bodyPr/>
        <a:lstStyle/>
        <a:p>
          <a:endParaRPr lang="en-US"/>
        </a:p>
      </dgm:t>
    </dgm:pt>
    <dgm:pt modelId="{EA697309-57BC-45CD-AFB4-267DBA3EC0F7}">
      <dgm:prSet/>
      <dgm:spPr/>
      <dgm:t>
        <a:bodyPr/>
        <a:lstStyle/>
        <a:p>
          <a:r>
            <a:rPr lang="en-US"/>
            <a:t>Agency</a:t>
          </a:r>
        </a:p>
      </dgm:t>
    </dgm:pt>
    <dgm:pt modelId="{3CEFC0F7-EE7F-403C-9790-75E71BF87861}" type="parTrans" cxnId="{97C814DD-AB08-4278-8D2D-416A479A8756}">
      <dgm:prSet/>
      <dgm:spPr/>
      <dgm:t>
        <a:bodyPr/>
        <a:lstStyle/>
        <a:p>
          <a:endParaRPr lang="en-US"/>
        </a:p>
      </dgm:t>
    </dgm:pt>
    <dgm:pt modelId="{39B5E03B-F8AE-4096-967A-569D5404190E}" type="sibTrans" cxnId="{97C814DD-AB08-4278-8D2D-416A479A8756}">
      <dgm:prSet/>
      <dgm:spPr/>
      <dgm:t>
        <a:bodyPr/>
        <a:lstStyle/>
        <a:p>
          <a:endParaRPr lang="en-US"/>
        </a:p>
      </dgm:t>
    </dgm:pt>
    <dgm:pt modelId="{AD5E0391-A25E-48BA-8DC1-76AFE857CDEC}">
      <dgm:prSet/>
      <dgm:spPr/>
      <dgm:t>
        <a:bodyPr/>
        <a:lstStyle/>
        <a:p>
          <a:r>
            <a:rPr lang="en-US" dirty="0"/>
            <a:t>Number</a:t>
          </a:r>
        </a:p>
      </dgm:t>
    </dgm:pt>
    <dgm:pt modelId="{77EB55F7-A7DD-43BB-A4BD-EF55ED9854E2}" type="parTrans" cxnId="{0F3C702A-15F7-42E4-923A-906D45E30B79}">
      <dgm:prSet/>
      <dgm:spPr/>
      <dgm:t>
        <a:bodyPr/>
        <a:lstStyle/>
        <a:p>
          <a:endParaRPr lang="en-US"/>
        </a:p>
      </dgm:t>
    </dgm:pt>
    <dgm:pt modelId="{49C8BAD8-238A-4C5F-9791-F03573C4A235}" type="sibTrans" cxnId="{0F3C702A-15F7-42E4-923A-906D45E30B79}">
      <dgm:prSet/>
      <dgm:spPr/>
      <dgm:t>
        <a:bodyPr/>
        <a:lstStyle/>
        <a:p>
          <a:endParaRPr lang="en-US"/>
        </a:p>
      </dgm:t>
    </dgm:pt>
    <dgm:pt modelId="{57185D67-79E3-438E-B191-F6BF59C1B279}">
      <dgm:prSet/>
      <dgm:spPr/>
      <dgm:t>
        <a:bodyPr/>
        <a:lstStyle/>
        <a:p>
          <a:r>
            <a:rPr lang="en-US"/>
            <a:t>Name</a:t>
          </a:r>
        </a:p>
      </dgm:t>
    </dgm:pt>
    <dgm:pt modelId="{326ABD25-A4E3-494E-8683-F633170B025A}" type="parTrans" cxnId="{E2972262-9AFB-4329-9EF1-8EFA68532A91}">
      <dgm:prSet/>
      <dgm:spPr/>
      <dgm:t>
        <a:bodyPr/>
        <a:lstStyle/>
        <a:p>
          <a:endParaRPr lang="en-US"/>
        </a:p>
      </dgm:t>
    </dgm:pt>
    <dgm:pt modelId="{C1BFA107-1F2B-4407-A877-E3B26FA5FE7C}" type="sibTrans" cxnId="{E2972262-9AFB-4329-9EF1-8EFA68532A91}">
      <dgm:prSet/>
      <dgm:spPr/>
      <dgm:t>
        <a:bodyPr/>
        <a:lstStyle/>
        <a:p>
          <a:endParaRPr lang="en-US"/>
        </a:p>
      </dgm:t>
    </dgm:pt>
    <dgm:pt modelId="{0AA11F86-FCB4-42CB-8DF7-6B16AC85F917}">
      <dgm:prSet/>
      <dgm:spPr/>
      <dgm:t>
        <a:bodyPr/>
        <a:lstStyle/>
        <a:p>
          <a:r>
            <a:rPr lang="en-US" dirty="0"/>
            <a:t>Agency Coordinator for Curtesy Reviews</a:t>
          </a:r>
        </a:p>
      </dgm:t>
    </dgm:pt>
    <dgm:pt modelId="{BCA3AE1B-C0D7-4951-BDCC-4945A9BD3B52}" type="parTrans" cxnId="{C4CF1318-2022-4472-9803-4861DB663438}">
      <dgm:prSet/>
      <dgm:spPr/>
      <dgm:t>
        <a:bodyPr/>
        <a:lstStyle/>
        <a:p>
          <a:endParaRPr lang="en-US"/>
        </a:p>
      </dgm:t>
    </dgm:pt>
    <dgm:pt modelId="{8A250AB6-E589-4A52-B3BF-0DF48C5E7A2D}" type="sibTrans" cxnId="{C4CF1318-2022-4472-9803-4861DB663438}">
      <dgm:prSet/>
      <dgm:spPr/>
      <dgm:t>
        <a:bodyPr/>
        <a:lstStyle/>
        <a:p>
          <a:endParaRPr lang="en-US"/>
        </a:p>
      </dgm:t>
    </dgm:pt>
    <dgm:pt modelId="{FC1B2A1B-F34B-4A6A-8694-34B6FC08C816}">
      <dgm:prSet/>
      <dgm:spPr/>
      <dgm:t>
        <a:bodyPr/>
        <a:lstStyle/>
        <a:p>
          <a:r>
            <a:rPr lang="en-US"/>
            <a:t>Name</a:t>
          </a:r>
        </a:p>
      </dgm:t>
    </dgm:pt>
    <dgm:pt modelId="{65094085-87D4-4B2E-A0B3-38AD07653B4F}" type="parTrans" cxnId="{6170B30E-3570-4C4C-8C93-7DFED37A4DB9}">
      <dgm:prSet/>
      <dgm:spPr/>
      <dgm:t>
        <a:bodyPr/>
        <a:lstStyle/>
        <a:p>
          <a:endParaRPr lang="en-US"/>
        </a:p>
      </dgm:t>
    </dgm:pt>
    <dgm:pt modelId="{5C8F6F41-1E5C-40F3-A4C5-38324B770E8A}" type="sibTrans" cxnId="{6170B30E-3570-4C4C-8C93-7DFED37A4DB9}">
      <dgm:prSet/>
      <dgm:spPr/>
      <dgm:t>
        <a:bodyPr/>
        <a:lstStyle/>
        <a:p>
          <a:endParaRPr lang="en-US"/>
        </a:p>
      </dgm:t>
    </dgm:pt>
    <dgm:pt modelId="{3534843B-E893-4115-827E-597904501AD4}">
      <dgm:prSet/>
      <dgm:spPr/>
      <dgm:t>
        <a:bodyPr/>
        <a:lstStyle/>
        <a:p>
          <a:r>
            <a:rPr lang="en-US" dirty="0"/>
            <a:t>Email Address</a:t>
          </a:r>
        </a:p>
      </dgm:t>
    </dgm:pt>
    <dgm:pt modelId="{2149EE8E-4796-4F56-9D23-C94F7F3AF5E3}" type="parTrans" cxnId="{A9595F15-445E-46D5-AD5A-DF091DA3AA4B}">
      <dgm:prSet/>
      <dgm:spPr/>
      <dgm:t>
        <a:bodyPr/>
        <a:lstStyle/>
        <a:p>
          <a:endParaRPr lang="en-US"/>
        </a:p>
      </dgm:t>
    </dgm:pt>
    <dgm:pt modelId="{4C0B818F-F866-490A-A8A8-502688FD18A4}" type="sibTrans" cxnId="{A9595F15-445E-46D5-AD5A-DF091DA3AA4B}">
      <dgm:prSet/>
      <dgm:spPr/>
      <dgm:t>
        <a:bodyPr/>
        <a:lstStyle/>
        <a:p>
          <a:endParaRPr lang="en-US"/>
        </a:p>
      </dgm:t>
    </dgm:pt>
    <dgm:pt modelId="{2D653F71-3D1C-4429-8DCE-80392E896CB8}">
      <dgm:prSet/>
      <dgm:spPr/>
      <dgm:t>
        <a:bodyPr/>
        <a:lstStyle/>
        <a:p>
          <a:r>
            <a:rPr lang="en-US"/>
            <a:t>Phone Number</a:t>
          </a:r>
        </a:p>
      </dgm:t>
    </dgm:pt>
    <dgm:pt modelId="{4E9ACB8D-29C8-484E-B9C8-B91B24FB8E2D}" type="parTrans" cxnId="{59D8DF93-B7D1-4FA1-A109-927CD80DF620}">
      <dgm:prSet/>
      <dgm:spPr/>
      <dgm:t>
        <a:bodyPr/>
        <a:lstStyle/>
        <a:p>
          <a:endParaRPr lang="en-US"/>
        </a:p>
      </dgm:t>
    </dgm:pt>
    <dgm:pt modelId="{072C9296-D4A3-492E-8316-13A68C8D417F}" type="sibTrans" cxnId="{59D8DF93-B7D1-4FA1-A109-927CD80DF620}">
      <dgm:prSet/>
      <dgm:spPr/>
      <dgm:t>
        <a:bodyPr/>
        <a:lstStyle/>
        <a:p>
          <a:endParaRPr lang="en-US"/>
        </a:p>
      </dgm:t>
    </dgm:pt>
    <dgm:pt modelId="{07DC8936-AB8E-4CBF-807C-265D68AC4B60}" type="pres">
      <dgm:prSet presAssocID="{B32FF1FE-35D7-4282-B2CA-9658409012A6}" presName="linear" presStyleCnt="0">
        <dgm:presLayoutVars>
          <dgm:animLvl val="lvl"/>
          <dgm:resizeHandles val="exact"/>
        </dgm:presLayoutVars>
      </dgm:prSet>
      <dgm:spPr/>
    </dgm:pt>
    <dgm:pt modelId="{18F32AA4-0E91-4CB3-AE09-D1EBFF917F12}" type="pres">
      <dgm:prSet presAssocID="{4A353E1F-FBB5-4278-86D2-53DB3D2207E3}" presName="parentText" presStyleLbl="node1" presStyleIdx="0" presStyleCnt="3">
        <dgm:presLayoutVars>
          <dgm:chMax val="0"/>
          <dgm:bulletEnabled val="1"/>
        </dgm:presLayoutVars>
      </dgm:prSet>
      <dgm:spPr/>
    </dgm:pt>
    <dgm:pt modelId="{0CA51E2C-79B9-4AD4-AC54-E3AB43FF69EB}" type="pres">
      <dgm:prSet presAssocID="{4A353E1F-FBB5-4278-86D2-53DB3D2207E3}" presName="childText" presStyleLbl="revTx" presStyleIdx="0" presStyleCnt="3">
        <dgm:presLayoutVars>
          <dgm:bulletEnabled val="1"/>
        </dgm:presLayoutVars>
      </dgm:prSet>
      <dgm:spPr/>
    </dgm:pt>
    <dgm:pt modelId="{BC4A73A9-05E5-48AB-8935-0CAF728C2600}" type="pres">
      <dgm:prSet presAssocID="{EA697309-57BC-45CD-AFB4-267DBA3EC0F7}" presName="parentText" presStyleLbl="node1" presStyleIdx="1" presStyleCnt="3">
        <dgm:presLayoutVars>
          <dgm:chMax val="0"/>
          <dgm:bulletEnabled val="1"/>
        </dgm:presLayoutVars>
      </dgm:prSet>
      <dgm:spPr/>
    </dgm:pt>
    <dgm:pt modelId="{845CDE16-7C74-45E7-B8AF-B8DB0DDF780A}" type="pres">
      <dgm:prSet presAssocID="{EA697309-57BC-45CD-AFB4-267DBA3EC0F7}" presName="childText" presStyleLbl="revTx" presStyleIdx="1" presStyleCnt="3">
        <dgm:presLayoutVars>
          <dgm:bulletEnabled val="1"/>
        </dgm:presLayoutVars>
      </dgm:prSet>
      <dgm:spPr/>
    </dgm:pt>
    <dgm:pt modelId="{6A316BDF-1F45-4C00-A983-4C392FAFFD2C}" type="pres">
      <dgm:prSet presAssocID="{0AA11F86-FCB4-42CB-8DF7-6B16AC85F917}" presName="parentText" presStyleLbl="node1" presStyleIdx="2" presStyleCnt="3">
        <dgm:presLayoutVars>
          <dgm:chMax val="0"/>
          <dgm:bulletEnabled val="1"/>
        </dgm:presLayoutVars>
      </dgm:prSet>
      <dgm:spPr/>
    </dgm:pt>
    <dgm:pt modelId="{2DFCCE41-D306-4AC2-960A-91551A73CD26}" type="pres">
      <dgm:prSet presAssocID="{0AA11F86-FCB4-42CB-8DF7-6B16AC85F917}" presName="childText" presStyleLbl="revTx" presStyleIdx="2" presStyleCnt="3">
        <dgm:presLayoutVars>
          <dgm:bulletEnabled val="1"/>
        </dgm:presLayoutVars>
      </dgm:prSet>
      <dgm:spPr/>
    </dgm:pt>
  </dgm:ptLst>
  <dgm:cxnLst>
    <dgm:cxn modelId="{F724770B-EB5E-42F9-923A-CF2EB534F596}" type="presOf" srcId="{B32FF1FE-35D7-4282-B2CA-9658409012A6}" destId="{07DC8936-AB8E-4CBF-807C-265D68AC4B60}" srcOrd="0" destOrd="0" presId="urn:microsoft.com/office/officeart/2005/8/layout/vList2"/>
    <dgm:cxn modelId="{6170B30E-3570-4C4C-8C93-7DFED37A4DB9}" srcId="{0AA11F86-FCB4-42CB-8DF7-6B16AC85F917}" destId="{FC1B2A1B-F34B-4A6A-8694-34B6FC08C816}" srcOrd="0" destOrd="0" parTransId="{65094085-87D4-4B2E-A0B3-38AD07653B4F}" sibTransId="{5C8F6F41-1E5C-40F3-A4C5-38324B770E8A}"/>
    <dgm:cxn modelId="{A9595F15-445E-46D5-AD5A-DF091DA3AA4B}" srcId="{0AA11F86-FCB4-42CB-8DF7-6B16AC85F917}" destId="{3534843B-E893-4115-827E-597904501AD4}" srcOrd="1" destOrd="0" parTransId="{2149EE8E-4796-4F56-9D23-C94F7F3AF5E3}" sibTransId="{4C0B818F-F866-490A-A8A8-502688FD18A4}"/>
    <dgm:cxn modelId="{C4CF1318-2022-4472-9803-4861DB663438}" srcId="{B32FF1FE-35D7-4282-B2CA-9658409012A6}" destId="{0AA11F86-FCB4-42CB-8DF7-6B16AC85F917}" srcOrd="2" destOrd="0" parTransId="{BCA3AE1B-C0D7-4951-BDCC-4945A9BD3B52}" sibTransId="{8A250AB6-E589-4A52-B3BF-0DF48C5E7A2D}"/>
    <dgm:cxn modelId="{FF735E27-1C29-4A8C-8329-133C440661B9}" type="presOf" srcId="{3534843B-E893-4115-827E-597904501AD4}" destId="{2DFCCE41-D306-4AC2-960A-91551A73CD26}" srcOrd="0" destOrd="1" presId="urn:microsoft.com/office/officeart/2005/8/layout/vList2"/>
    <dgm:cxn modelId="{9B329829-8A7E-42FA-8A68-1FDFCB2A66AA}" srcId="{4A353E1F-FBB5-4278-86D2-53DB3D2207E3}" destId="{22491945-6E63-49EF-B45E-F2ED43C3E1D3}" srcOrd="1" destOrd="0" parTransId="{341A5691-01FE-46FC-940B-3052F2DC231B}" sibTransId="{0456F9C7-4086-480F-B48A-080A2BD28C26}"/>
    <dgm:cxn modelId="{0F3C702A-15F7-42E4-923A-906D45E30B79}" srcId="{EA697309-57BC-45CD-AFB4-267DBA3EC0F7}" destId="{AD5E0391-A25E-48BA-8DC1-76AFE857CDEC}" srcOrd="0" destOrd="0" parTransId="{77EB55F7-A7DD-43BB-A4BD-EF55ED9854E2}" sibTransId="{49C8BAD8-238A-4C5F-9791-F03573C4A235}"/>
    <dgm:cxn modelId="{E2972262-9AFB-4329-9EF1-8EFA68532A91}" srcId="{EA697309-57BC-45CD-AFB4-267DBA3EC0F7}" destId="{57185D67-79E3-438E-B191-F6BF59C1B279}" srcOrd="1" destOrd="0" parTransId="{326ABD25-A4E3-494E-8683-F633170B025A}" sibTransId="{C1BFA107-1F2B-4407-A877-E3B26FA5FE7C}"/>
    <dgm:cxn modelId="{3216554B-241F-4D19-9D2B-8CDF23B9D7B4}" type="presOf" srcId="{FC1B2A1B-F34B-4A6A-8694-34B6FC08C816}" destId="{2DFCCE41-D306-4AC2-960A-91551A73CD26}" srcOrd="0" destOrd="0" presId="urn:microsoft.com/office/officeart/2005/8/layout/vList2"/>
    <dgm:cxn modelId="{B6E30F4E-7D92-404D-8F16-1C3C9866433A}" type="presOf" srcId="{2D653F71-3D1C-4429-8DCE-80392E896CB8}" destId="{2DFCCE41-D306-4AC2-960A-91551A73CD26}" srcOrd="0" destOrd="2" presId="urn:microsoft.com/office/officeart/2005/8/layout/vList2"/>
    <dgm:cxn modelId="{09F4DD74-0587-4444-874B-FB2FD5A773AE}" type="presOf" srcId="{EA697309-57BC-45CD-AFB4-267DBA3EC0F7}" destId="{BC4A73A9-05E5-48AB-8935-0CAF728C2600}" srcOrd="0" destOrd="0" presId="urn:microsoft.com/office/officeart/2005/8/layout/vList2"/>
    <dgm:cxn modelId="{59D8DF93-B7D1-4FA1-A109-927CD80DF620}" srcId="{0AA11F86-FCB4-42CB-8DF7-6B16AC85F917}" destId="{2D653F71-3D1C-4429-8DCE-80392E896CB8}" srcOrd="2" destOrd="0" parTransId="{4E9ACB8D-29C8-484E-B9C8-B91B24FB8E2D}" sibTransId="{072C9296-D4A3-492E-8316-13A68C8D417F}"/>
    <dgm:cxn modelId="{74CFBFC5-AB1C-47D3-B866-26118DAD6FA0}" type="presOf" srcId="{22491945-6E63-49EF-B45E-F2ED43C3E1D3}" destId="{0CA51E2C-79B9-4AD4-AC54-E3AB43FF69EB}" srcOrd="0" destOrd="1" presId="urn:microsoft.com/office/officeart/2005/8/layout/vList2"/>
    <dgm:cxn modelId="{7144DFC5-053F-498F-AF9A-72588FA6DD25}" type="presOf" srcId="{EC178937-40E4-4E9A-868F-9E978353B5F3}" destId="{0CA51E2C-79B9-4AD4-AC54-E3AB43FF69EB}" srcOrd="0" destOrd="0" presId="urn:microsoft.com/office/officeart/2005/8/layout/vList2"/>
    <dgm:cxn modelId="{97C814DD-AB08-4278-8D2D-416A479A8756}" srcId="{B32FF1FE-35D7-4282-B2CA-9658409012A6}" destId="{EA697309-57BC-45CD-AFB4-267DBA3EC0F7}" srcOrd="1" destOrd="0" parTransId="{3CEFC0F7-EE7F-403C-9790-75E71BF87861}" sibTransId="{39B5E03B-F8AE-4096-967A-569D5404190E}"/>
    <dgm:cxn modelId="{5D96F1E0-4DC1-4180-88C4-A5FC7B2AE590}" srcId="{B32FF1FE-35D7-4282-B2CA-9658409012A6}" destId="{4A353E1F-FBB5-4278-86D2-53DB3D2207E3}" srcOrd="0" destOrd="0" parTransId="{1BA72643-D5EA-4D5D-B401-41AC9D35B739}" sibTransId="{125E988E-3163-4C8B-BA9C-73B80D505483}"/>
    <dgm:cxn modelId="{BB69CBE5-9F33-4A17-8230-3BEAC68531B6}" type="presOf" srcId="{4A353E1F-FBB5-4278-86D2-53DB3D2207E3}" destId="{18F32AA4-0E91-4CB3-AE09-D1EBFF917F12}" srcOrd="0" destOrd="0" presId="urn:microsoft.com/office/officeart/2005/8/layout/vList2"/>
    <dgm:cxn modelId="{DE85E5EB-33D9-47BC-A8C8-C4712B9EBF82}" type="presOf" srcId="{0AA11F86-FCB4-42CB-8DF7-6B16AC85F917}" destId="{6A316BDF-1F45-4C00-A983-4C392FAFFD2C}" srcOrd="0" destOrd="0" presId="urn:microsoft.com/office/officeart/2005/8/layout/vList2"/>
    <dgm:cxn modelId="{2F4BFDF3-6EA8-4F05-80F7-9FA20F14F21E}" type="presOf" srcId="{57185D67-79E3-438E-B191-F6BF59C1B279}" destId="{845CDE16-7C74-45E7-B8AF-B8DB0DDF780A}" srcOrd="0" destOrd="1" presId="urn:microsoft.com/office/officeart/2005/8/layout/vList2"/>
    <dgm:cxn modelId="{22A780F5-B2CC-4345-8B4D-484149C1DBB0}" srcId="{4A353E1F-FBB5-4278-86D2-53DB3D2207E3}" destId="{EC178937-40E4-4E9A-868F-9E978353B5F3}" srcOrd="0" destOrd="0" parTransId="{451DBF37-1AAC-478F-8EFB-F746B6A0F535}" sibTransId="{2CFF65F3-5019-492E-86A7-5800076F28C6}"/>
    <dgm:cxn modelId="{B36228FA-EA57-42C4-8159-8E2DAD7181FF}" type="presOf" srcId="{AD5E0391-A25E-48BA-8DC1-76AFE857CDEC}" destId="{845CDE16-7C74-45E7-B8AF-B8DB0DDF780A}" srcOrd="0" destOrd="0" presId="urn:microsoft.com/office/officeart/2005/8/layout/vList2"/>
    <dgm:cxn modelId="{9D38D589-CD3B-4708-BE3C-F5B5446EF357}" type="presParOf" srcId="{07DC8936-AB8E-4CBF-807C-265D68AC4B60}" destId="{18F32AA4-0E91-4CB3-AE09-D1EBFF917F12}" srcOrd="0" destOrd="0" presId="urn:microsoft.com/office/officeart/2005/8/layout/vList2"/>
    <dgm:cxn modelId="{BD2F4484-5823-422C-B906-2EBF3C229B77}" type="presParOf" srcId="{07DC8936-AB8E-4CBF-807C-265D68AC4B60}" destId="{0CA51E2C-79B9-4AD4-AC54-E3AB43FF69EB}" srcOrd="1" destOrd="0" presId="urn:microsoft.com/office/officeart/2005/8/layout/vList2"/>
    <dgm:cxn modelId="{96DD53EB-0A5A-483E-8437-C9496CBFC22B}" type="presParOf" srcId="{07DC8936-AB8E-4CBF-807C-265D68AC4B60}" destId="{BC4A73A9-05E5-48AB-8935-0CAF728C2600}" srcOrd="2" destOrd="0" presId="urn:microsoft.com/office/officeart/2005/8/layout/vList2"/>
    <dgm:cxn modelId="{B4611B69-AA16-483C-BCE1-2E56EDD6617D}" type="presParOf" srcId="{07DC8936-AB8E-4CBF-807C-265D68AC4B60}" destId="{845CDE16-7C74-45E7-B8AF-B8DB0DDF780A}" srcOrd="3" destOrd="0" presId="urn:microsoft.com/office/officeart/2005/8/layout/vList2"/>
    <dgm:cxn modelId="{90C8B7BF-577D-4A0F-997F-B4A2129EF668}" type="presParOf" srcId="{07DC8936-AB8E-4CBF-807C-265D68AC4B60}" destId="{6A316BDF-1F45-4C00-A983-4C392FAFFD2C}" srcOrd="4" destOrd="0" presId="urn:microsoft.com/office/officeart/2005/8/layout/vList2"/>
    <dgm:cxn modelId="{3BF0B36D-59B9-4EF9-B2CE-A62355C77BA9}" type="presParOf" srcId="{07DC8936-AB8E-4CBF-807C-265D68AC4B60}" destId="{2DFCCE41-D306-4AC2-960A-91551A73CD26}"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C4E68F-C891-4DB7-ADFE-8C44697C3DC2}" type="doc">
      <dgm:prSet loTypeId="urn:microsoft.com/office/officeart/2005/8/layout/vList3" loCatId="list" qsTypeId="urn:microsoft.com/office/officeart/2005/8/quickstyle/simple4" qsCatId="simple" csTypeId="urn:microsoft.com/office/officeart/2005/8/colors/accent1_2" csCatId="accent1" phldr="1"/>
      <dgm:spPr/>
      <dgm:t>
        <a:bodyPr/>
        <a:lstStyle/>
        <a:p>
          <a:endParaRPr lang="en-US"/>
        </a:p>
      </dgm:t>
    </dgm:pt>
    <dgm:pt modelId="{724F600F-D867-4D72-A384-F309E04553A8}">
      <dgm:prSet custT="1"/>
      <dgm:spPr/>
      <dgm:t>
        <a:bodyPr/>
        <a:lstStyle/>
        <a:p>
          <a:r>
            <a:rPr lang="en-US" sz="1000" dirty="0"/>
            <a:t>Solicitation Point of Contract</a:t>
          </a:r>
        </a:p>
      </dgm:t>
      <dgm:extLst>
        <a:ext uri="{E40237B7-FDA0-4F09-8148-C483321AD2D9}">
          <dgm14:cNvPr xmlns:dgm14="http://schemas.microsoft.com/office/drawing/2010/diagram" id="0" name="" descr="Solicitation Point of Contract&#10; Name&#10; Email Address&#10; Phone Number&#10;Subcontracting goal and examples of potential subcontracting opportunities. &#10;A full list of subcontracting opportunities are provided in the Request for Proposal (RFP).&#10;"/>
        </a:ext>
      </dgm:extLst>
    </dgm:pt>
    <dgm:pt modelId="{8586EB89-75FB-4D28-992A-2FB66D2FC41C}" type="parTrans" cxnId="{B33E91BC-C5BE-4465-B6C9-AAC1781FBEE8}">
      <dgm:prSet/>
      <dgm:spPr/>
      <dgm:t>
        <a:bodyPr/>
        <a:lstStyle/>
        <a:p>
          <a:endParaRPr lang="en-US"/>
        </a:p>
      </dgm:t>
    </dgm:pt>
    <dgm:pt modelId="{4D277ABA-F5FF-4FD3-8C6D-6B441E5234F3}" type="sibTrans" cxnId="{B33E91BC-C5BE-4465-B6C9-AAC1781FBEE8}">
      <dgm:prSet/>
      <dgm:spPr/>
      <dgm:t>
        <a:bodyPr/>
        <a:lstStyle/>
        <a:p>
          <a:endParaRPr lang="en-US"/>
        </a:p>
      </dgm:t>
    </dgm:pt>
    <dgm:pt modelId="{9F37E9DE-D0A3-4606-95DA-EE624B91B132}">
      <dgm:prSet custT="1"/>
      <dgm:spPr/>
      <dgm:t>
        <a:bodyPr/>
        <a:lstStyle/>
        <a:p>
          <a:r>
            <a:rPr lang="en-US" sz="1000" dirty="0"/>
            <a:t>Name</a:t>
          </a:r>
        </a:p>
      </dgm:t>
    </dgm:pt>
    <dgm:pt modelId="{5AF0D1EF-2A9F-4A84-A807-066612E1CAA6}" type="parTrans" cxnId="{03948D6A-7748-4036-BAF3-D43A6E1BCA90}">
      <dgm:prSet/>
      <dgm:spPr/>
      <dgm:t>
        <a:bodyPr/>
        <a:lstStyle/>
        <a:p>
          <a:endParaRPr lang="en-US"/>
        </a:p>
      </dgm:t>
    </dgm:pt>
    <dgm:pt modelId="{E9E3B595-4FC1-4AE5-86CE-E07F70433046}" type="sibTrans" cxnId="{03948D6A-7748-4036-BAF3-D43A6E1BCA90}">
      <dgm:prSet/>
      <dgm:spPr/>
      <dgm:t>
        <a:bodyPr/>
        <a:lstStyle/>
        <a:p>
          <a:endParaRPr lang="en-US"/>
        </a:p>
      </dgm:t>
    </dgm:pt>
    <dgm:pt modelId="{2A653756-8FD4-40A0-96C4-4E95102C7559}">
      <dgm:prSet custT="1"/>
      <dgm:spPr/>
      <dgm:t>
        <a:bodyPr/>
        <a:lstStyle/>
        <a:p>
          <a:r>
            <a:rPr lang="en-US" sz="1000" dirty="0"/>
            <a:t>Email Address</a:t>
          </a:r>
        </a:p>
      </dgm:t>
    </dgm:pt>
    <dgm:pt modelId="{F40F8A4E-97F6-401A-BF64-1617C8E145D1}" type="parTrans" cxnId="{81B9D2F2-9143-4189-86AE-F0730B8F19E5}">
      <dgm:prSet/>
      <dgm:spPr/>
      <dgm:t>
        <a:bodyPr/>
        <a:lstStyle/>
        <a:p>
          <a:endParaRPr lang="en-US"/>
        </a:p>
      </dgm:t>
    </dgm:pt>
    <dgm:pt modelId="{ABD754CC-73ED-42E7-B373-6DEA10A93110}" type="sibTrans" cxnId="{81B9D2F2-9143-4189-86AE-F0730B8F19E5}">
      <dgm:prSet/>
      <dgm:spPr/>
      <dgm:t>
        <a:bodyPr/>
        <a:lstStyle/>
        <a:p>
          <a:endParaRPr lang="en-US"/>
        </a:p>
      </dgm:t>
    </dgm:pt>
    <dgm:pt modelId="{5F088181-4A93-432A-B53B-E727C791FEA2}">
      <dgm:prSet custT="1"/>
      <dgm:spPr/>
      <dgm:t>
        <a:bodyPr/>
        <a:lstStyle/>
        <a:p>
          <a:r>
            <a:rPr lang="en-US" sz="1000" dirty="0"/>
            <a:t>Phone Number</a:t>
          </a:r>
        </a:p>
      </dgm:t>
    </dgm:pt>
    <dgm:pt modelId="{3C0E6944-059F-43C9-9C8B-26E516F38E98}" type="parTrans" cxnId="{DA1F350A-A7C4-4266-B109-85D16200D9F8}">
      <dgm:prSet/>
      <dgm:spPr/>
      <dgm:t>
        <a:bodyPr/>
        <a:lstStyle/>
        <a:p>
          <a:endParaRPr lang="en-US"/>
        </a:p>
      </dgm:t>
    </dgm:pt>
    <dgm:pt modelId="{7BC254A9-7A18-461D-8860-B24B3A8D3363}" type="sibTrans" cxnId="{DA1F350A-A7C4-4266-B109-85D16200D9F8}">
      <dgm:prSet/>
      <dgm:spPr/>
      <dgm:t>
        <a:bodyPr/>
        <a:lstStyle/>
        <a:p>
          <a:endParaRPr lang="en-US"/>
        </a:p>
      </dgm:t>
    </dgm:pt>
    <dgm:pt modelId="{42F7363A-4A5E-4E69-BD44-955A47092D4F}">
      <dgm:prSet custT="1"/>
      <dgm:spPr/>
      <dgm:t>
        <a:bodyPr/>
        <a:lstStyle/>
        <a:p>
          <a:r>
            <a:rPr lang="en-US" sz="1000" dirty="0"/>
            <a:t>Subcontracting goal and examples of potential subcontracting opportunities. </a:t>
          </a:r>
        </a:p>
      </dgm:t>
      <dgm:extLst>
        <a:ext uri="{E40237B7-FDA0-4F09-8148-C483321AD2D9}">
          <dgm14:cNvPr xmlns:dgm14="http://schemas.microsoft.com/office/drawing/2010/diagram" id="0" name="" descr="Solicitation Point of Contract&#10; Name&#10; Email Address&#10; Phone Number&#10;Subcontracting goal and examples of potential subcontracting opportunities. &#10;A full list of subcontracting opportunities are provided in the Request for Proposal (RFP).&#10;"/>
        </a:ext>
      </dgm:extLst>
    </dgm:pt>
    <dgm:pt modelId="{7D5B15B5-EE74-4699-AA50-E3353AAB7CF3}" type="parTrans" cxnId="{AA0B7DF9-0015-4A2C-B5ED-205F16910480}">
      <dgm:prSet/>
      <dgm:spPr/>
      <dgm:t>
        <a:bodyPr/>
        <a:lstStyle/>
        <a:p>
          <a:endParaRPr lang="en-US"/>
        </a:p>
      </dgm:t>
    </dgm:pt>
    <dgm:pt modelId="{6DFCEF1E-CD84-457A-88D7-99C64978037E}" type="sibTrans" cxnId="{AA0B7DF9-0015-4A2C-B5ED-205F16910480}">
      <dgm:prSet/>
      <dgm:spPr/>
      <dgm:t>
        <a:bodyPr/>
        <a:lstStyle/>
        <a:p>
          <a:endParaRPr lang="en-US"/>
        </a:p>
      </dgm:t>
    </dgm:pt>
    <dgm:pt modelId="{B318BAFD-324F-4520-832C-B1B460C986B0}">
      <dgm:prSet custT="1"/>
      <dgm:spPr/>
      <dgm:t>
        <a:bodyPr/>
        <a:lstStyle/>
        <a:p>
          <a:r>
            <a:rPr lang="en-US" sz="1000" dirty="0"/>
            <a:t>A full list of subcontracting opportunities are provided in the Request for Proposal (RFP).</a:t>
          </a:r>
        </a:p>
      </dgm:t>
      <dgm:extLst>
        <a:ext uri="{E40237B7-FDA0-4F09-8148-C483321AD2D9}">
          <dgm14:cNvPr xmlns:dgm14="http://schemas.microsoft.com/office/drawing/2010/diagram" id="0" name="" descr="Solicitation Point of Contract&#10; Name&#10; Email Address&#10; Phone Number&#10;Subcontracting goal and examples of potential subcontracting opportunities. &#10;A full list of subcontracting opportunities are provided in the Request for Proposal (RFP).&#10;"/>
        </a:ext>
      </dgm:extLst>
    </dgm:pt>
    <dgm:pt modelId="{B6CDF1E8-B29A-42CC-A408-E33F1EB64048}" type="parTrans" cxnId="{7DF72A5F-161E-4B48-9A4B-3FD243960A40}">
      <dgm:prSet/>
      <dgm:spPr/>
      <dgm:t>
        <a:bodyPr/>
        <a:lstStyle/>
        <a:p>
          <a:endParaRPr lang="en-US"/>
        </a:p>
      </dgm:t>
    </dgm:pt>
    <dgm:pt modelId="{BCDE1FB7-62C8-4853-8079-1E332954AE96}" type="sibTrans" cxnId="{7DF72A5F-161E-4B48-9A4B-3FD243960A40}">
      <dgm:prSet/>
      <dgm:spPr/>
      <dgm:t>
        <a:bodyPr/>
        <a:lstStyle/>
        <a:p>
          <a:endParaRPr lang="en-US"/>
        </a:p>
      </dgm:t>
    </dgm:pt>
    <dgm:pt modelId="{1ADE6676-86A3-41FD-BB0B-6DCC4C6BA996}" type="pres">
      <dgm:prSet presAssocID="{8DC4E68F-C891-4DB7-ADFE-8C44697C3DC2}" presName="linearFlow" presStyleCnt="0">
        <dgm:presLayoutVars>
          <dgm:dir/>
          <dgm:resizeHandles val="exact"/>
        </dgm:presLayoutVars>
      </dgm:prSet>
      <dgm:spPr/>
    </dgm:pt>
    <dgm:pt modelId="{B4D578B0-FF2D-48EA-884D-CDF7FE748AF6}" type="pres">
      <dgm:prSet presAssocID="{724F600F-D867-4D72-A384-F309E04553A8}" presName="composite" presStyleCnt="0"/>
      <dgm:spPr/>
    </dgm:pt>
    <dgm:pt modelId="{230F2F16-9C07-4814-BBDF-AF8057ACA00E}" type="pres">
      <dgm:prSet presAssocID="{724F600F-D867-4D72-A384-F309E04553A8}" presName="imgShp" presStyleLbl="fgImgPlace1" presStyleIdx="0" presStyleCnt="3"/>
      <dgm:spPr/>
    </dgm:pt>
    <dgm:pt modelId="{1D638AF9-FC94-4DBA-B686-A5F33A0DB542}" type="pres">
      <dgm:prSet presAssocID="{724F600F-D867-4D72-A384-F309E04553A8}" presName="txShp" presStyleLbl="node1" presStyleIdx="0" presStyleCnt="3">
        <dgm:presLayoutVars>
          <dgm:bulletEnabled val="1"/>
        </dgm:presLayoutVars>
      </dgm:prSet>
      <dgm:spPr/>
    </dgm:pt>
    <dgm:pt modelId="{E06DAD1E-C877-44DC-BE25-3AD8781D6DBE}" type="pres">
      <dgm:prSet presAssocID="{4D277ABA-F5FF-4FD3-8C6D-6B441E5234F3}" presName="spacing" presStyleCnt="0"/>
      <dgm:spPr/>
    </dgm:pt>
    <dgm:pt modelId="{735716B5-87BB-40C4-8BBC-13637160AAB4}" type="pres">
      <dgm:prSet presAssocID="{42F7363A-4A5E-4E69-BD44-955A47092D4F}" presName="composite" presStyleCnt="0"/>
      <dgm:spPr/>
    </dgm:pt>
    <dgm:pt modelId="{1B6A8996-A74D-4975-944C-8FC7036C16F9}" type="pres">
      <dgm:prSet presAssocID="{42F7363A-4A5E-4E69-BD44-955A47092D4F}" presName="imgShp" presStyleLbl="fgImgPlace1" presStyleIdx="1" presStyleCnt="3"/>
      <dgm:spPr/>
    </dgm:pt>
    <dgm:pt modelId="{324E2785-B166-41BB-A186-C7FF165E67AE}" type="pres">
      <dgm:prSet presAssocID="{42F7363A-4A5E-4E69-BD44-955A47092D4F}" presName="txShp" presStyleLbl="node1" presStyleIdx="1" presStyleCnt="3">
        <dgm:presLayoutVars>
          <dgm:bulletEnabled val="1"/>
        </dgm:presLayoutVars>
      </dgm:prSet>
      <dgm:spPr/>
    </dgm:pt>
    <dgm:pt modelId="{047E44BB-D7B9-47C9-B3D4-BC9D5785F22E}" type="pres">
      <dgm:prSet presAssocID="{6DFCEF1E-CD84-457A-88D7-99C64978037E}" presName="spacing" presStyleCnt="0"/>
      <dgm:spPr/>
    </dgm:pt>
    <dgm:pt modelId="{07A1205A-29D8-4CDB-89BE-67A0C9574A37}" type="pres">
      <dgm:prSet presAssocID="{B318BAFD-324F-4520-832C-B1B460C986B0}" presName="composite" presStyleCnt="0"/>
      <dgm:spPr/>
    </dgm:pt>
    <dgm:pt modelId="{7F770A97-E15E-433C-8D7F-05863E6CB89C}" type="pres">
      <dgm:prSet presAssocID="{B318BAFD-324F-4520-832C-B1B460C986B0}" presName="imgShp" presStyleLbl="fgImgPlace1" presStyleIdx="2" presStyleCnt="3"/>
      <dgm:spPr/>
    </dgm:pt>
    <dgm:pt modelId="{23DF3256-B8BC-4F20-A754-C2D2B373F578}" type="pres">
      <dgm:prSet presAssocID="{B318BAFD-324F-4520-832C-B1B460C986B0}" presName="txShp" presStyleLbl="node1" presStyleIdx="2" presStyleCnt="3">
        <dgm:presLayoutVars>
          <dgm:bulletEnabled val="1"/>
        </dgm:presLayoutVars>
      </dgm:prSet>
      <dgm:spPr/>
    </dgm:pt>
  </dgm:ptLst>
  <dgm:cxnLst>
    <dgm:cxn modelId="{3ACDC405-52FC-4184-A7D2-5CA7B0FE01EA}" type="presOf" srcId="{B318BAFD-324F-4520-832C-B1B460C986B0}" destId="{23DF3256-B8BC-4F20-A754-C2D2B373F578}" srcOrd="0" destOrd="0" presId="urn:microsoft.com/office/officeart/2005/8/layout/vList3"/>
    <dgm:cxn modelId="{DA1F350A-A7C4-4266-B109-85D16200D9F8}" srcId="{724F600F-D867-4D72-A384-F309E04553A8}" destId="{5F088181-4A93-432A-B53B-E727C791FEA2}" srcOrd="2" destOrd="0" parTransId="{3C0E6944-059F-43C9-9C8B-26E516F38E98}" sibTransId="{7BC254A9-7A18-461D-8860-B24B3A8D3363}"/>
    <dgm:cxn modelId="{355E8C1D-4E37-4923-A872-10B5EA71E404}" type="presOf" srcId="{2A653756-8FD4-40A0-96C4-4E95102C7559}" destId="{1D638AF9-FC94-4DBA-B686-A5F33A0DB542}" srcOrd="0" destOrd="2" presId="urn:microsoft.com/office/officeart/2005/8/layout/vList3"/>
    <dgm:cxn modelId="{B783FA5E-5FAB-4445-BA04-21390AA0B80B}" type="presOf" srcId="{5F088181-4A93-432A-B53B-E727C791FEA2}" destId="{1D638AF9-FC94-4DBA-B686-A5F33A0DB542}" srcOrd="0" destOrd="3" presId="urn:microsoft.com/office/officeart/2005/8/layout/vList3"/>
    <dgm:cxn modelId="{7DF72A5F-161E-4B48-9A4B-3FD243960A40}" srcId="{8DC4E68F-C891-4DB7-ADFE-8C44697C3DC2}" destId="{B318BAFD-324F-4520-832C-B1B460C986B0}" srcOrd="2" destOrd="0" parTransId="{B6CDF1E8-B29A-42CC-A408-E33F1EB64048}" sibTransId="{BCDE1FB7-62C8-4853-8079-1E332954AE96}"/>
    <dgm:cxn modelId="{8A897E61-5FB0-421C-91CF-E806913F5586}" type="presOf" srcId="{9F37E9DE-D0A3-4606-95DA-EE624B91B132}" destId="{1D638AF9-FC94-4DBA-B686-A5F33A0DB542}" srcOrd="0" destOrd="1" presId="urn:microsoft.com/office/officeart/2005/8/layout/vList3"/>
    <dgm:cxn modelId="{03948D6A-7748-4036-BAF3-D43A6E1BCA90}" srcId="{724F600F-D867-4D72-A384-F309E04553A8}" destId="{9F37E9DE-D0A3-4606-95DA-EE624B91B132}" srcOrd="0" destOrd="0" parTransId="{5AF0D1EF-2A9F-4A84-A807-066612E1CAA6}" sibTransId="{E9E3B595-4FC1-4AE5-86CE-E07F70433046}"/>
    <dgm:cxn modelId="{D72FD286-62B1-401D-9179-7DB52B6779A2}" type="presOf" srcId="{8DC4E68F-C891-4DB7-ADFE-8C44697C3DC2}" destId="{1ADE6676-86A3-41FD-BB0B-6DCC4C6BA996}" srcOrd="0" destOrd="0" presId="urn:microsoft.com/office/officeart/2005/8/layout/vList3"/>
    <dgm:cxn modelId="{CE0CF987-BA42-4119-B6C8-D89EBACF8990}" type="presOf" srcId="{724F600F-D867-4D72-A384-F309E04553A8}" destId="{1D638AF9-FC94-4DBA-B686-A5F33A0DB542}" srcOrd="0" destOrd="0" presId="urn:microsoft.com/office/officeart/2005/8/layout/vList3"/>
    <dgm:cxn modelId="{B33E91BC-C5BE-4465-B6C9-AAC1781FBEE8}" srcId="{8DC4E68F-C891-4DB7-ADFE-8C44697C3DC2}" destId="{724F600F-D867-4D72-A384-F309E04553A8}" srcOrd="0" destOrd="0" parTransId="{8586EB89-75FB-4D28-992A-2FB66D2FC41C}" sibTransId="{4D277ABA-F5FF-4FD3-8C6D-6B441E5234F3}"/>
    <dgm:cxn modelId="{B62DC6EB-B709-4974-9536-ADD05961C786}" type="presOf" srcId="{42F7363A-4A5E-4E69-BD44-955A47092D4F}" destId="{324E2785-B166-41BB-A186-C7FF165E67AE}" srcOrd="0" destOrd="0" presId="urn:microsoft.com/office/officeart/2005/8/layout/vList3"/>
    <dgm:cxn modelId="{81B9D2F2-9143-4189-86AE-F0730B8F19E5}" srcId="{724F600F-D867-4D72-A384-F309E04553A8}" destId="{2A653756-8FD4-40A0-96C4-4E95102C7559}" srcOrd="1" destOrd="0" parTransId="{F40F8A4E-97F6-401A-BF64-1617C8E145D1}" sibTransId="{ABD754CC-73ED-42E7-B373-6DEA10A93110}"/>
    <dgm:cxn modelId="{AA0B7DF9-0015-4A2C-B5ED-205F16910480}" srcId="{8DC4E68F-C891-4DB7-ADFE-8C44697C3DC2}" destId="{42F7363A-4A5E-4E69-BD44-955A47092D4F}" srcOrd="1" destOrd="0" parTransId="{7D5B15B5-EE74-4699-AA50-E3353AAB7CF3}" sibTransId="{6DFCEF1E-CD84-457A-88D7-99C64978037E}"/>
    <dgm:cxn modelId="{BB18C2FC-12BB-4BD4-AA44-495C5528009B}" type="presParOf" srcId="{1ADE6676-86A3-41FD-BB0B-6DCC4C6BA996}" destId="{B4D578B0-FF2D-48EA-884D-CDF7FE748AF6}" srcOrd="0" destOrd="0" presId="urn:microsoft.com/office/officeart/2005/8/layout/vList3"/>
    <dgm:cxn modelId="{3AB1FEB1-7336-4D01-8ECF-3FC432EF2629}" type="presParOf" srcId="{B4D578B0-FF2D-48EA-884D-CDF7FE748AF6}" destId="{230F2F16-9C07-4814-BBDF-AF8057ACA00E}" srcOrd="0" destOrd="0" presId="urn:microsoft.com/office/officeart/2005/8/layout/vList3"/>
    <dgm:cxn modelId="{A5ACEF28-4FA1-4C2A-9EAC-021B333CA676}" type="presParOf" srcId="{B4D578B0-FF2D-48EA-884D-CDF7FE748AF6}" destId="{1D638AF9-FC94-4DBA-B686-A5F33A0DB542}" srcOrd="1" destOrd="0" presId="urn:microsoft.com/office/officeart/2005/8/layout/vList3"/>
    <dgm:cxn modelId="{B38692B8-97A0-4B35-83D2-AACF05F38C77}" type="presParOf" srcId="{1ADE6676-86A3-41FD-BB0B-6DCC4C6BA996}" destId="{E06DAD1E-C877-44DC-BE25-3AD8781D6DBE}" srcOrd="1" destOrd="0" presId="urn:microsoft.com/office/officeart/2005/8/layout/vList3"/>
    <dgm:cxn modelId="{71933E59-F7AF-4B84-9046-86FFBCB9A1DC}" type="presParOf" srcId="{1ADE6676-86A3-41FD-BB0B-6DCC4C6BA996}" destId="{735716B5-87BB-40C4-8BBC-13637160AAB4}" srcOrd="2" destOrd="0" presId="urn:microsoft.com/office/officeart/2005/8/layout/vList3"/>
    <dgm:cxn modelId="{3A0E9288-8566-4C5C-A73E-F634B5D44E1C}" type="presParOf" srcId="{735716B5-87BB-40C4-8BBC-13637160AAB4}" destId="{1B6A8996-A74D-4975-944C-8FC7036C16F9}" srcOrd="0" destOrd="0" presId="urn:microsoft.com/office/officeart/2005/8/layout/vList3"/>
    <dgm:cxn modelId="{C08E3CB5-687E-4A48-9163-5A4B9DDCDA01}" type="presParOf" srcId="{735716B5-87BB-40C4-8BBC-13637160AAB4}" destId="{324E2785-B166-41BB-A186-C7FF165E67AE}" srcOrd="1" destOrd="0" presId="urn:microsoft.com/office/officeart/2005/8/layout/vList3"/>
    <dgm:cxn modelId="{41E80785-A67E-43E8-B506-70F6BA48FEEF}" type="presParOf" srcId="{1ADE6676-86A3-41FD-BB0B-6DCC4C6BA996}" destId="{047E44BB-D7B9-47C9-B3D4-BC9D5785F22E}" srcOrd="3" destOrd="0" presId="urn:microsoft.com/office/officeart/2005/8/layout/vList3"/>
    <dgm:cxn modelId="{C2B7E996-7959-4456-BEDB-812BB99C7E01}" type="presParOf" srcId="{1ADE6676-86A3-41FD-BB0B-6DCC4C6BA996}" destId="{07A1205A-29D8-4CDB-89BE-67A0C9574A37}" srcOrd="4" destOrd="0" presId="urn:microsoft.com/office/officeart/2005/8/layout/vList3"/>
    <dgm:cxn modelId="{107D3F14-D433-401E-BEFE-B48732DE9FF7}" type="presParOf" srcId="{07A1205A-29D8-4CDB-89BE-67A0C9574A37}" destId="{7F770A97-E15E-433C-8D7F-05863E6CB89C}" srcOrd="0" destOrd="0" presId="urn:microsoft.com/office/officeart/2005/8/layout/vList3"/>
    <dgm:cxn modelId="{B46692B6-0EED-44E4-BF13-25A634E8D141}" type="presParOf" srcId="{07A1205A-29D8-4CDB-89BE-67A0C9574A37}" destId="{23DF3256-B8BC-4F20-A754-C2D2B373F578}"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4B4A8BD1-5A60-4FEE-B164-FFC6D6612EAC}" type="doc">
      <dgm:prSet loTypeId="urn:microsoft.com/office/officeart/2005/8/layout/lProcess2" loCatId="list" qsTypeId="urn:microsoft.com/office/officeart/2005/8/quickstyle/simple4" qsCatId="simple" csTypeId="urn:microsoft.com/office/officeart/2005/8/colors/accent0_1" csCatId="mainScheme" phldr="1"/>
      <dgm:spPr/>
      <dgm:t>
        <a:bodyPr/>
        <a:lstStyle/>
        <a:p>
          <a:endParaRPr lang="en-US"/>
        </a:p>
      </dgm:t>
    </dgm:pt>
    <dgm:pt modelId="{244B7276-9A60-47FC-A9FD-6C76541BF06D}">
      <dgm:prSet/>
      <dgm:spPr/>
      <dgm:t>
        <a:bodyPr/>
        <a:lstStyle/>
        <a:p>
          <a:r>
            <a:rPr lang="en-US" dirty="0"/>
            <a:t>Requirement (has not changed)</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F6E07935-EDE9-4CD6-AD86-3FF04FD78358}" type="parTrans" cxnId="{BD380718-C999-4246-B688-5FF83848DE72}">
      <dgm:prSet/>
      <dgm:spPr/>
      <dgm:t>
        <a:bodyPr/>
        <a:lstStyle/>
        <a:p>
          <a:endParaRPr lang="en-US"/>
        </a:p>
      </dgm:t>
    </dgm:pt>
    <dgm:pt modelId="{23901184-EC2F-4573-9851-0C28FC6D60F2}" type="sibTrans" cxnId="{BD380718-C999-4246-B688-5FF83848DE72}">
      <dgm:prSet phldrT="1" phldr="0"/>
      <dgm:spPr/>
      <dgm:t>
        <a:bodyPr/>
        <a:lstStyle/>
        <a:p>
          <a:endParaRPr lang="en-US"/>
        </a:p>
      </dgm:t>
    </dgm:pt>
    <dgm:pt modelId="{C37C69B7-1226-48EE-87D2-76183259D4B9}">
      <dgm:prSet/>
      <dgm:spPr/>
      <dgm:t>
        <a:bodyPr/>
        <a:lstStyle/>
        <a:p>
          <a:pPr>
            <a:buFont typeface="Arial" panose="020B0604020202020204" pitchFamily="34" charset="0"/>
            <a:buChar char="•"/>
          </a:pPr>
          <a:r>
            <a:rPr lang="en-US" dirty="0"/>
            <a:t>Notification of 7 days (with date) to only two </a:t>
          </a:r>
          <a:r>
            <a:rPr lang="en-US" dirty="0" err="1"/>
            <a:t>VetHUBs</a:t>
          </a:r>
          <a:endParaRPr lang="en-US" dirty="0"/>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639F0ED8-5D02-486E-987E-CADFA80A4C88}" type="parTrans" cxnId="{C9E865C1-FDAA-430C-A154-EA7D82866298}">
      <dgm:prSet/>
      <dgm:spPr/>
      <dgm:t>
        <a:bodyPr/>
        <a:lstStyle/>
        <a:p>
          <a:endParaRPr lang="en-US"/>
        </a:p>
      </dgm:t>
    </dgm:pt>
    <dgm:pt modelId="{7679F00E-3499-41E1-85B1-A1AE5D5ECBA6}" type="sibTrans" cxnId="{C9E865C1-FDAA-430C-A154-EA7D82866298}">
      <dgm:prSet/>
      <dgm:spPr/>
      <dgm:t>
        <a:bodyPr/>
        <a:lstStyle/>
        <a:p>
          <a:endParaRPr lang="en-US"/>
        </a:p>
      </dgm:t>
    </dgm:pt>
    <dgm:pt modelId="{D30E3EEB-9981-4A7A-A672-40D8DDAFAA73}">
      <dgm:prSet/>
      <dgm:spPr/>
      <dgm:t>
        <a:bodyPr/>
        <a:lstStyle/>
        <a:p>
          <a:pPr>
            <a:buFont typeface="Arial" panose="020B0604020202020204" pitchFamily="34" charset="0"/>
            <a:buChar char="•"/>
          </a:pPr>
          <a:r>
            <a:rPr lang="en-US" dirty="0"/>
            <a:t>If the respondent replied and you didn’t choose them, highlight why</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D20152EC-A750-4460-B290-56BF2BD4AC4C}" type="parTrans" cxnId="{9C7A8ED7-869B-43D0-9F41-8CEDE67A9FFF}">
      <dgm:prSet/>
      <dgm:spPr/>
      <dgm:t>
        <a:bodyPr/>
        <a:lstStyle/>
        <a:p>
          <a:endParaRPr lang="en-US"/>
        </a:p>
      </dgm:t>
    </dgm:pt>
    <dgm:pt modelId="{8A3BEB9E-E648-4961-B4B6-15FB85A260FC}" type="sibTrans" cxnId="{9C7A8ED7-869B-43D0-9F41-8CEDE67A9FFF}">
      <dgm:prSet/>
      <dgm:spPr/>
      <dgm:t>
        <a:bodyPr/>
        <a:lstStyle/>
        <a:p>
          <a:endParaRPr lang="en-US"/>
        </a:p>
      </dgm:t>
    </dgm:pt>
    <dgm:pt modelId="{A58891BE-A916-484B-AD41-1D2B11974492}">
      <dgm:prSet/>
      <dgm:spPr/>
      <dgm:t>
        <a:bodyPr/>
        <a:lstStyle/>
        <a:p>
          <a:pPr>
            <a:buFont typeface="Arial" panose="020B0604020202020204" pitchFamily="34" charset="0"/>
            <a:buChar char="•"/>
          </a:pPr>
          <a:r>
            <a:rPr lang="en-US" dirty="0"/>
            <a:t>Document if the </a:t>
          </a:r>
          <a:r>
            <a:rPr lang="en-US" dirty="0" err="1"/>
            <a:t>VetHUB</a:t>
          </a:r>
          <a:r>
            <a:rPr lang="en-US" dirty="0"/>
            <a:t> didn’t respond</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B6AEB307-DE3B-484D-8DD0-47F154D9E183}" type="parTrans" cxnId="{26267656-769A-497D-B838-47E41A4C667D}">
      <dgm:prSet/>
      <dgm:spPr/>
      <dgm:t>
        <a:bodyPr/>
        <a:lstStyle/>
        <a:p>
          <a:endParaRPr lang="en-US"/>
        </a:p>
      </dgm:t>
    </dgm:pt>
    <dgm:pt modelId="{B114CE91-7690-417D-8AE5-536E31D8272E}" type="sibTrans" cxnId="{26267656-769A-497D-B838-47E41A4C667D}">
      <dgm:prSet/>
      <dgm:spPr/>
      <dgm:t>
        <a:bodyPr/>
        <a:lstStyle/>
        <a:p>
          <a:endParaRPr lang="en-US"/>
        </a:p>
      </dgm:t>
    </dgm:pt>
    <dgm:pt modelId="{7F6FC32C-6FA4-4793-8917-3E83027B7C9F}">
      <dgm:prSet/>
      <dgm:spPr/>
      <dgm:t>
        <a:bodyPr/>
        <a:lstStyle/>
        <a:p>
          <a:r>
            <a:rPr lang="en-US" dirty="0"/>
            <a:t>Not Required</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5713ABB-7BB4-494B-868F-3D3C4472A9D2}" type="parTrans" cxnId="{D2E9F375-0622-44DE-81DD-15B0687D4832}">
      <dgm:prSet/>
      <dgm:spPr/>
      <dgm:t>
        <a:bodyPr/>
        <a:lstStyle/>
        <a:p>
          <a:endParaRPr lang="en-US"/>
        </a:p>
      </dgm:t>
    </dgm:pt>
    <dgm:pt modelId="{709803B1-A8A4-4CB3-AA76-09E2D0BC11E2}" type="sibTrans" cxnId="{D2E9F375-0622-44DE-81DD-15B0687D4832}">
      <dgm:prSet phldrT="2" phldr="0"/>
      <dgm:spPr/>
      <dgm:t>
        <a:bodyPr/>
        <a:lstStyle/>
        <a:p>
          <a:endParaRPr lang="en-US"/>
        </a:p>
      </dgm:t>
    </dgm:pt>
    <dgm:pt modelId="{365174BB-6E5E-4919-9652-9BC5A08AD1B7}">
      <dgm:prSet/>
      <dgm:spPr/>
      <dgm:t>
        <a:bodyPr/>
        <a:lstStyle/>
        <a:p>
          <a:pPr>
            <a:lnSpc>
              <a:spcPct val="100000"/>
            </a:lnSpc>
          </a:pPr>
          <a:r>
            <a:rPr lang="en-US" dirty="0" err="1"/>
            <a:t>VetHUB</a:t>
          </a:r>
          <a:r>
            <a:rPr lang="en-US" dirty="0"/>
            <a:t>(HUB) Subcontracting Plan Compliance Checklist (from TxDOT)</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90E12166-DFAA-49C3-99F0-853697EBFFE9}" type="parTrans" cxnId="{1D690533-A638-4B42-A378-AC008F4135A8}">
      <dgm:prSet/>
      <dgm:spPr/>
      <dgm:t>
        <a:bodyPr/>
        <a:lstStyle/>
        <a:p>
          <a:endParaRPr lang="en-US"/>
        </a:p>
      </dgm:t>
    </dgm:pt>
    <dgm:pt modelId="{DF910F5A-C599-4FDD-8C51-BBCA37F803D1}" type="sibTrans" cxnId="{1D690533-A638-4B42-A378-AC008F4135A8}">
      <dgm:prSet/>
      <dgm:spPr/>
      <dgm:t>
        <a:bodyPr/>
        <a:lstStyle/>
        <a:p>
          <a:endParaRPr lang="en-US"/>
        </a:p>
      </dgm:t>
    </dgm:pt>
    <dgm:pt modelId="{6675F0FF-B5FF-45BA-BDD5-651912580801}">
      <dgm:prSet/>
      <dgm:spPr/>
      <dgm:t>
        <a:bodyPr/>
        <a:lstStyle/>
        <a:p>
          <a:pPr>
            <a:lnSpc>
              <a:spcPct val="100000"/>
            </a:lnSpc>
          </a:pPr>
          <a:r>
            <a:rPr lang="en-US" dirty="0"/>
            <a:t>Extra unrelated correspondence</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02D81953-9BF9-48CE-B0E6-8EFF7B39E269}" type="parTrans" cxnId="{8687E828-C774-423A-85A8-7987574B10B1}">
      <dgm:prSet/>
      <dgm:spPr/>
      <dgm:t>
        <a:bodyPr/>
        <a:lstStyle/>
        <a:p>
          <a:endParaRPr lang="en-US"/>
        </a:p>
      </dgm:t>
    </dgm:pt>
    <dgm:pt modelId="{EE8B90ED-D0F1-4868-8CF0-43F7558AEAF9}" type="sibTrans" cxnId="{8687E828-C774-423A-85A8-7987574B10B1}">
      <dgm:prSet/>
      <dgm:spPr/>
      <dgm:t>
        <a:bodyPr/>
        <a:lstStyle/>
        <a:p>
          <a:endParaRPr lang="en-US"/>
        </a:p>
      </dgm:t>
    </dgm:pt>
    <dgm:pt modelId="{1C1CCD65-B5B7-45F3-8749-DE59E08ECA45}">
      <dgm:prSet/>
      <dgm:spPr/>
      <dgm:t>
        <a:bodyPr/>
        <a:lstStyle/>
        <a:p>
          <a:pPr>
            <a:lnSpc>
              <a:spcPct val="100000"/>
            </a:lnSpc>
          </a:pPr>
          <a:r>
            <a:rPr lang="en-US" dirty="0"/>
            <a:t>Extra respondents beyond the required two</a:t>
          </a:r>
        </a:p>
      </dgm:t>
      <dgm:extLst>
        <a:ext uri="{E40237B7-FDA0-4F09-8148-C483321AD2D9}">
          <dgm14:cNvPr xmlns:dgm14="http://schemas.microsoft.com/office/drawing/2010/diagram" id="0" name=""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10;"/>
        </a:ext>
      </dgm:extLst>
    </dgm:pt>
    <dgm:pt modelId="{FBF50348-CF32-41E2-9601-18E4BF034281}" type="parTrans" cxnId="{588E32B9-8775-4D1F-A18F-E3855FF14D58}">
      <dgm:prSet/>
      <dgm:spPr/>
      <dgm:t>
        <a:bodyPr/>
        <a:lstStyle/>
        <a:p>
          <a:endParaRPr lang="en-US"/>
        </a:p>
      </dgm:t>
    </dgm:pt>
    <dgm:pt modelId="{F4B53036-9D8B-4313-8C4D-7771AA9F9914}" type="sibTrans" cxnId="{588E32B9-8775-4D1F-A18F-E3855FF14D58}">
      <dgm:prSet/>
      <dgm:spPr/>
      <dgm:t>
        <a:bodyPr/>
        <a:lstStyle/>
        <a:p>
          <a:endParaRPr lang="en-US"/>
        </a:p>
      </dgm:t>
    </dgm:pt>
    <dgm:pt modelId="{25BB311B-D6AC-4DD8-8841-D5EDB67B1DE9}" type="pres">
      <dgm:prSet presAssocID="{4B4A8BD1-5A60-4FEE-B164-FFC6D6612EAC}" presName="theList" presStyleCnt="0">
        <dgm:presLayoutVars>
          <dgm:dir/>
          <dgm:animLvl val="lvl"/>
          <dgm:resizeHandles val="exact"/>
        </dgm:presLayoutVars>
      </dgm:prSet>
      <dgm:spPr/>
    </dgm:pt>
    <dgm:pt modelId="{C8C79D80-4E92-4827-97E6-8D7636568AC1}" type="pres">
      <dgm:prSet presAssocID="{244B7276-9A60-47FC-A9FD-6C76541BF06D}" presName="compNode" presStyleCnt="0"/>
      <dgm:spPr/>
    </dgm:pt>
    <dgm:pt modelId="{EEE897BC-CC44-4A1C-B399-15A5AB7841E7}" type="pres">
      <dgm:prSet presAssocID="{244B7276-9A60-47FC-A9FD-6C76541BF06D}" presName="aNode" presStyleLbl="bgShp" presStyleIdx="0" presStyleCnt="2"/>
      <dgm:spPr/>
    </dgm:pt>
    <dgm:pt modelId="{06E64D38-0C73-44D7-9FC4-A1398F116AB9}" type="pres">
      <dgm:prSet presAssocID="{244B7276-9A60-47FC-A9FD-6C76541BF06D}" presName="textNode" presStyleLbl="bgShp" presStyleIdx="0" presStyleCnt="2"/>
      <dgm:spPr/>
    </dgm:pt>
    <dgm:pt modelId="{5090482C-0708-47B1-A390-08C85E2BDDEB}" type="pres">
      <dgm:prSet presAssocID="{244B7276-9A60-47FC-A9FD-6C76541BF06D}" presName="compChildNode" presStyleCnt="0"/>
      <dgm:spPr/>
    </dgm:pt>
    <dgm:pt modelId="{819622F3-2D45-4BE4-B43B-E20A209CA494}" type="pres">
      <dgm:prSet presAssocID="{244B7276-9A60-47FC-A9FD-6C76541BF06D}" presName="theInnerList" presStyleCnt="0"/>
      <dgm:spPr/>
    </dgm:pt>
    <dgm:pt modelId="{6530EEF1-BB02-40D7-B163-1C6219903CAF}" type="pres">
      <dgm:prSet presAssocID="{C37C69B7-1226-48EE-87D2-76183259D4B9}" presName="childNode" presStyleLbl="node1" presStyleIdx="0" presStyleCnt="6">
        <dgm:presLayoutVars>
          <dgm:bulletEnabled val="1"/>
        </dgm:presLayoutVars>
      </dgm:prSet>
      <dgm:spPr/>
    </dgm:pt>
    <dgm:pt modelId="{4282BE1C-3793-426D-8329-9ADEA3CD321D}" type="pres">
      <dgm:prSet presAssocID="{C37C69B7-1226-48EE-87D2-76183259D4B9}" presName="aSpace2" presStyleCnt="0"/>
      <dgm:spPr/>
    </dgm:pt>
    <dgm:pt modelId="{54A1C90B-6358-497A-B805-A6D87B724A0A}" type="pres">
      <dgm:prSet presAssocID="{D30E3EEB-9981-4A7A-A672-40D8DDAFAA73}" presName="childNode" presStyleLbl="node1" presStyleIdx="1" presStyleCnt="6">
        <dgm:presLayoutVars>
          <dgm:bulletEnabled val="1"/>
        </dgm:presLayoutVars>
      </dgm:prSet>
      <dgm:spPr/>
    </dgm:pt>
    <dgm:pt modelId="{FD9DC87F-4EC7-48F3-88AA-0B57D01779A0}" type="pres">
      <dgm:prSet presAssocID="{D30E3EEB-9981-4A7A-A672-40D8DDAFAA73}" presName="aSpace2" presStyleCnt="0"/>
      <dgm:spPr/>
    </dgm:pt>
    <dgm:pt modelId="{0E957848-23A6-43D4-9BC1-7A9401B19BB6}" type="pres">
      <dgm:prSet presAssocID="{A58891BE-A916-484B-AD41-1D2B11974492}" presName="childNode" presStyleLbl="node1" presStyleIdx="2" presStyleCnt="6">
        <dgm:presLayoutVars>
          <dgm:bulletEnabled val="1"/>
        </dgm:presLayoutVars>
      </dgm:prSet>
      <dgm:spPr/>
    </dgm:pt>
    <dgm:pt modelId="{67B95932-1A30-4B89-96EF-D22012DB4DD2}" type="pres">
      <dgm:prSet presAssocID="{244B7276-9A60-47FC-A9FD-6C76541BF06D}" presName="aSpace" presStyleCnt="0"/>
      <dgm:spPr/>
    </dgm:pt>
    <dgm:pt modelId="{B33B7B1A-6DAC-4BF7-A02F-05909B1C8969}" type="pres">
      <dgm:prSet presAssocID="{7F6FC32C-6FA4-4793-8917-3E83027B7C9F}" presName="compNode" presStyleCnt="0"/>
      <dgm:spPr/>
    </dgm:pt>
    <dgm:pt modelId="{7DCDF361-6B8C-46C3-B52E-CB8B5D8C9156}" type="pres">
      <dgm:prSet presAssocID="{7F6FC32C-6FA4-4793-8917-3E83027B7C9F}" presName="aNode" presStyleLbl="bgShp" presStyleIdx="1" presStyleCnt="2"/>
      <dgm:spPr/>
    </dgm:pt>
    <dgm:pt modelId="{6A14D3A6-BC17-4DC5-B279-DCE9F2AF4D53}" type="pres">
      <dgm:prSet presAssocID="{7F6FC32C-6FA4-4793-8917-3E83027B7C9F}" presName="textNode" presStyleLbl="bgShp" presStyleIdx="1" presStyleCnt="2"/>
      <dgm:spPr/>
    </dgm:pt>
    <dgm:pt modelId="{49F68658-9E8A-4FC2-A1B7-861BC64E21DC}" type="pres">
      <dgm:prSet presAssocID="{7F6FC32C-6FA4-4793-8917-3E83027B7C9F}" presName="compChildNode" presStyleCnt="0"/>
      <dgm:spPr/>
    </dgm:pt>
    <dgm:pt modelId="{B0BEDAFC-9406-49CC-A2AA-34855910CA38}" type="pres">
      <dgm:prSet presAssocID="{7F6FC32C-6FA4-4793-8917-3E83027B7C9F}" presName="theInnerList" presStyleCnt="0"/>
      <dgm:spPr/>
    </dgm:pt>
    <dgm:pt modelId="{3A93C42F-1F6A-468A-8C45-C3227E73AA9A}" type="pres">
      <dgm:prSet presAssocID="{365174BB-6E5E-4919-9652-9BC5A08AD1B7}" presName="childNode" presStyleLbl="node1" presStyleIdx="3" presStyleCnt="6">
        <dgm:presLayoutVars>
          <dgm:bulletEnabled val="1"/>
        </dgm:presLayoutVars>
      </dgm:prSet>
      <dgm:spPr/>
    </dgm:pt>
    <dgm:pt modelId="{C6C6421F-DAE6-4DB0-B21D-08C05780D729}" type="pres">
      <dgm:prSet presAssocID="{365174BB-6E5E-4919-9652-9BC5A08AD1B7}" presName="aSpace2" presStyleCnt="0"/>
      <dgm:spPr/>
    </dgm:pt>
    <dgm:pt modelId="{6CF15B75-2684-4567-8925-B8B95C432E7A}" type="pres">
      <dgm:prSet presAssocID="{6675F0FF-B5FF-45BA-BDD5-651912580801}" presName="childNode" presStyleLbl="node1" presStyleIdx="4" presStyleCnt="6">
        <dgm:presLayoutVars>
          <dgm:bulletEnabled val="1"/>
        </dgm:presLayoutVars>
      </dgm:prSet>
      <dgm:spPr/>
    </dgm:pt>
    <dgm:pt modelId="{365B1ED2-E6E7-46D8-B3A2-FAE0AD028341}" type="pres">
      <dgm:prSet presAssocID="{6675F0FF-B5FF-45BA-BDD5-651912580801}" presName="aSpace2" presStyleCnt="0"/>
      <dgm:spPr/>
    </dgm:pt>
    <dgm:pt modelId="{60A8ACCA-E0E6-4014-9055-2491D61443EA}" type="pres">
      <dgm:prSet presAssocID="{1C1CCD65-B5B7-45F3-8749-DE59E08ECA45}" presName="childNode" presStyleLbl="node1" presStyleIdx="5" presStyleCnt="6">
        <dgm:presLayoutVars>
          <dgm:bulletEnabled val="1"/>
        </dgm:presLayoutVars>
      </dgm:prSet>
      <dgm:spPr/>
    </dgm:pt>
  </dgm:ptLst>
  <dgm:cxnLst>
    <dgm:cxn modelId="{01F6F10D-167E-493D-B344-8DC78770AF98}" type="presOf" srcId="{C37C69B7-1226-48EE-87D2-76183259D4B9}" destId="{6530EEF1-BB02-40D7-B163-1C6219903CAF}" srcOrd="0" destOrd="0" presId="urn:microsoft.com/office/officeart/2005/8/layout/lProcess2"/>
    <dgm:cxn modelId="{57F17A16-F5A6-4BE2-91D1-0187AC403F99}" type="presOf" srcId="{6675F0FF-B5FF-45BA-BDD5-651912580801}" destId="{6CF15B75-2684-4567-8925-B8B95C432E7A}" srcOrd="0" destOrd="0" presId="urn:microsoft.com/office/officeart/2005/8/layout/lProcess2"/>
    <dgm:cxn modelId="{BD380718-C999-4246-B688-5FF83848DE72}" srcId="{4B4A8BD1-5A60-4FEE-B164-FFC6D6612EAC}" destId="{244B7276-9A60-47FC-A9FD-6C76541BF06D}" srcOrd="0" destOrd="0" parTransId="{F6E07935-EDE9-4CD6-AD86-3FF04FD78358}" sibTransId="{23901184-EC2F-4573-9851-0C28FC6D60F2}"/>
    <dgm:cxn modelId="{3BCB871A-E776-40F2-BD82-AD79896CF99A}" type="presOf" srcId="{4B4A8BD1-5A60-4FEE-B164-FFC6D6612EAC}" destId="{25BB311B-D6AC-4DD8-8841-D5EDB67B1DE9}" srcOrd="0" destOrd="0" presId="urn:microsoft.com/office/officeart/2005/8/layout/lProcess2"/>
    <dgm:cxn modelId="{8687E828-C774-423A-85A8-7987574B10B1}" srcId="{7F6FC32C-6FA4-4793-8917-3E83027B7C9F}" destId="{6675F0FF-B5FF-45BA-BDD5-651912580801}" srcOrd="1" destOrd="0" parTransId="{02D81953-9BF9-48CE-B0E6-8EFF7B39E269}" sibTransId="{EE8B90ED-D0F1-4868-8CF0-43F7558AEAF9}"/>
    <dgm:cxn modelId="{1D690533-A638-4B42-A378-AC008F4135A8}" srcId="{7F6FC32C-6FA4-4793-8917-3E83027B7C9F}" destId="{365174BB-6E5E-4919-9652-9BC5A08AD1B7}" srcOrd="0" destOrd="0" parTransId="{90E12166-DFAA-49C3-99F0-853697EBFFE9}" sibTransId="{DF910F5A-C599-4FDD-8C51-BBCA37F803D1}"/>
    <dgm:cxn modelId="{3035F360-730E-42AD-9E67-A46A5989CFC3}" type="presOf" srcId="{244B7276-9A60-47FC-A9FD-6C76541BF06D}" destId="{06E64D38-0C73-44D7-9FC4-A1398F116AB9}" srcOrd="1" destOrd="0" presId="urn:microsoft.com/office/officeart/2005/8/layout/lProcess2"/>
    <dgm:cxn modelId="{2B9D8965-2A69-45AA-9533-A1CB034D4A57}" type="presOf" srcId="{7F6FC32C-6FA4-4793-8917-3E83027B7C9F}" destId="{6A14D3A6-BC17-4DC5-B279-DCE9F2AF4D53}" srcOrd="1" destOrd="0" presId="urn:microsoft.com/office/officeart/2005/8/layout/lProcess2"/>
    <dgm:cxn modelId="{8BAC6B49-E2F5-4DDD-94D4-CD7CF2AC96E2}" type="presOf" srcId="{244B7276-9A60-47FC-A9FD-6C76541BF06D}" destId="{EEE897BC-CC44-4A1C-B399-15A5AB7841E7}" srcOrd="0" destOrd="0" presId="urn:microsoft.com/office/officeart/2005/8/layout/lProcess2"/>
    <dgm:cxn modelId="{D2E9F375-0622-44DE-81DD-15B0687D4832}" srcId="{4B4A8BD1-5A60-4FEE-B164-FFC6D6612EAC}" destId="{7F6FC32C-6FA4-4793-8917-3E83027B7C9F}" srcOrd="1" destOrd="0" parTransId="{55713ABB-7BB4-494B-868F-3D3C4472A9D2}" sibTransId="{709803B1-A8A4-4CB3-AA76-09E2D0BC11E2}"/>
    <dgm:cxn modelId="{26267656-769A-497D-B838-47E41A4C667D}" srcId="{244B7276-9A60-47FC-A9FD-6C76541BF06D}" destId="{A58891BE-A916-484B-AD41-1D2B11974492}" srcOrd="2" destOrd="0" parTransId="{B6AEB307-DE3B-484D-8DD0-47F154D9E183}" sibTransId="{B114CE91-7690-417D-8AE5-536E31D8272E}"/>
    <dgm:cxn modelId="{3173057A-DB8D-4625-A490-E80DA9B25985}" type="presOf" srcId="{A58891BE-A916-484B-AD41-1D2B11974492}" destId="{0E957848-23A6-43D4-9BC1-7A9401B19BB6}" srcOrd="0" destOrd="0" presId="urn:microsoft.com/office/officeart/2005/8/layout/lProcess2"/>
    <dgm:cxn modelId="{588E32B9-8775-4D1F-A18F-E3855FF14D58}" srcId="{7F6FC32C-6FA4-4793-8917-3E83027B7C9F}" destId="{1C1CCD65-B5B7-45F3-8749-DE59E08ECA45}" srcOrd="2" destOrd="0" parTransId="{FBF50348-CF32-41E2-9601-18E4BF034281}" sibTransId="{F4B53036-9D8B-4313-8C4D-7771AA9F9914}"/>
    <dgm:cxn modelId="{1744C2BA-0990-4BDF-854C-779B7D08CC55}" type="presOf" srcId="{D30E3EEB-9981-4A7A-A672-40D8DDAFAA73}" destId="{54A1C90B-6358-497A-B805-A6D87B724A0A}" srcOrd="0" destOrd="0" presId="urn:microsoft.com/office/officeart/2005/8/layout/lProcess2"/>
    <dgm:cxn modelId="{C9E865C1-FDAA-430C-A154-EA7D82866298}" srcId="{244B7276-9A60-47FC-A9FD-6C76541BF06D}" destId="{C37C69B7-1226-48EE-87D2-76183259D4B9}" srcOrd="0" destOrd="0" parTransId="{639F0ED8-5D02-486E-987E-CADFA80A4C88}" sibTransId="{7679F00E-3499-41E1-85B1-A1AE5D5ECBA6}"/>
    <dgm:cxn modelId="{9C7A8ED7-869B-43D0-9F41-8CEDE67A9FFF}" srcId="{244B7276-9A60-47FC-A9FD-6C76541BF06D}" destId="{D30E3EEB-9981-4A7A-A672-40D8DDAFAA73}" srcOrd="1" destOrd="0" parTransId="{D20152EC-A750-4460-B290-56BF2BD4AC4C}" sibTransId="{8A3BEB9E-E648-4961-B4B6-15FB85A260FC}"/>
    <dgm:cxn modelId="{28E667DC-0C96-475F-BA73-83500A1016B4}" type="presOf" srcId="{7F6FC32C-6FA4-4793-8917-3E83027B7C9F}" destId="{7DCDF361-6B8C-46C3-B52E-CB8B5D8C9156}" srcOrd="0" destOrd="0" presId="urn:microsoft.com/office/officeart/2005/8/layout/lProcess2"/>
    <dgm:cxn modelId="{F27A05EB-C9CF-41A8-9E35-2C2D6011A04D}" type="presOf" srcId="{1C1CCD65-B5B7-45F3-8749-DE59E08ECA45}" destId="{60A8ACCA-E0E6-4014-9055-2491D61443EA}" srcOrd="0" destOrd="0" presId="urn:microsoft.com/office/officeart/2005/8/layout/lProcess2"/>
    <dgm:cxn modelId="{8990C8EC-91CF-4D81-9DBF-87047A43720D}" type="presOf" srcId="{365174BB-6E5E-4919-9652-9BC5A08AD1B7}" destId="{3A93C42F-1F6A-468A-8C45-C3227E73AA9A}" srcOrd="0" destOrd="0" presId="urn:microsoft.com/office/officeart/2005/8/layout/lProcess2"/>
    <dgm:cxn modelId="{72CBC35D-E4A9-43C1-B0C3-3AD7EA93032E}" type="presParOf" srcId="{25BB311B-D6AC-4DD8-8841-D5EDB67B1DE9}" destId="{C8C79D80-4E92-4827-97E6-8D7636568AC1}" srcOrd="0" destOrd="0" presId="urn:microsoft.com/office/officeart/2005/8/layout/lProcess2"/>
    <dgm:cxn modelId="{840A4F89-7589-4A09-845F-6509F195FED3}" type="presParOf" srcId="{C8C79D80-4E92-4827-97E6-8D7636568AC1}" destId="{EEE897BC-CC44-4A1C-B399-15A5AB7841E7}" srcOrd="0" destOrd="0" presId="urn:microsoft.com/office/officeart/2005/8/layout/lProcess2"/>
    <dgm:cxn modelId="{C98F9919-D45C-4DC8-B6A8-CA05E95259BF}" type="presParOf" srcId="{C8C79D80-4E92-4827-97E6-8D7636568AC1}" destId="{06E64D38-0C73-44D7-9FC4-A1398F116AB9}" srcOrd="1" destOrd="0" presId="urn:microsoft.com/office/officeart/2005/8/layout/lProcess2"/>
    <dgm:cxn modelId="{BBB2F30F-0F80-4047-BDB4-C37248874E14}" type="presParOf" srcId="{C8C79D80-4E92-4827-97E6-8D7636568AC1}" destId="{5090482C-0708-47B1-A390-08C85E2BDDEB}" srcOrd="2" destOrd="0" presId="urn:microsoft.com/office/officeart/2005/8/layout/lProcess2"/>
    <dgm:cxn modelId="{3D6D9DD5-D0CB-45A2-B052-53D853C0F58D}" type="presParOf" srcId="{5090482C-0708-47B1-A390-08C85E2BDDEB}" destId="{819622F3-2D45-4BE4-B43B-E20A209CA494}" srcOrd="0" destOrd="0" presId="urn:microsoft.com/office/officeart/2005/8/layout/lProcess2"/>
    <dgm:cxn modelId="{48639DA8-A886-451B-9467-52AA34FC23EC}" type="presParOf" srcId="{819622F3-2D45-4BE4-B43B-E20A209CA494}" destId="{6530EEF1-BB02-40D7-B163-1C6219903CAF}" srcOrd="0" destOrd="0" presId="urn:microsoft.com/office/officeart/2005/8/layout/lProcess2"/>
    <dgm:cxn modelId="{044B661F-5DD4-4676-AB0E-294D64E8EB5F}" type="presParOf" srcId="{819622F3-2D45-4BE4-B43B-E20A209CA494}" destId="{4282BE1C-3793-426D-8329-9ADEA3CD321D}" srcOrd="1" destOrd="0" presId="urn:microsoft.com/office/officeart/2005/8/layout/lProcess2"/>
    <dgm:cxn modelId="{650235EA-D953-4254-94B6-DB0256D32857}" type="presParOf" srcId="{819622F3-2D45-4BE4-B43B-E20A209CA494}" destId="{54A1C90B-6358-497A-B805-A6D87B724A0A}" srcOrd="2" destOrd="0" presId="urn:microsoft.com/office/officeart/2005/8/layout/lProcess2"/>
    <dgm:cxn modelId="{B91B69A7-5303-4A6A-A1BC-A2B2FBA558B6}" type="presParOf" srcId="{819622F3-2D45-4BE4-B43B-E20A209CA494}" destId="{FD9DC87F-4EC7-48F3-88AA-0B57D01779A0}" srcOrd="3" destOrd="0" presId="urn:microsoft.com/office/officeart/2005/8/layout/lProcess2"/>
    <dgm:cxn modelId="{CB87AC7F-7E23-4289-89F4-9D0F4AAF3286}" type="presParOf" srcId="{819622F3-2D45-4BE4-B43B-E20A209CA494}" destId="{0E957848-23A6-43D4-9BC1-7A9401B19BB6}" srcOrd="4" destOrd="0" presId="urn:microsoft.com/office/officeart/2005/8/layout/lProcess2"/>
    <dgm:cxn modelId="{F167B566-3C00-42B2-B2DE-1313B433B4D3}" type="presParOf" srcId="{25BB311B-D6AC-4DD8-8841-D5EDB67B1DE9}" destId="{67B95932-1A30-4B89-96EF-D22012DB4DD2}" srcOrd="1" destOrd="0" presId="urn:microsoft.com/office/officeart/2005/8/layout/lProcess2"/>
    <dgm:cxn modelId="{3421DD34-89F7-44E1-9C92-A102A5F60BA3}" type="presParOf" srcId="{25BB311B-D6AC-4DD8-8841-D5EDB67B1DE9}" destId="{B33B7B1A-6DAC-4BF7-A02F-05909B1C8969}" srcOrd="2" destOrd="0" presId="urn:microsoft.com/office/officeart/2005/8/layout/lProcess2"/>
    <dgm:cxn modelId="{B82070DD-C2DE-483A-9209-C4929558787E}" type="presParOf" srcId="{B33B7B1A-6DAC-4BF7-A02F-05909B1C8969}" destId="{7DCDF361-6B8C-46C3-B52E-CB8B5D8C9156}" srcOrd="0" destOrd="0" presId="urn:microsoft.com/office/officeart/2005/8/layout/lProcess2"/>
    <dgm:cxn modelId="{4C9DBD7C-D4FF-4CFF-8C42-3E43E19734AD}" type="presParOf" srcId="{B33B7B1A-6DAC-4BF7-A02F-05909B1C8969}" destId="{6A14D3A6-BC17-4DC5-B279-DCE9F2AF4D53}" srcOrd="1" destOrd="0" presId="urn:microsoft.com/office/officeart/2005/8/layout/lProcess2"/>
    <dgm:cxn modelId="{DEFEC5C7-18FF-48FA-9B53-AF2B84BF65CC}" type="presParOf" srcId="{B33B7B1A-6DAC-4BF7-A02F-05909B1C8969}" destId="{49F68658-9E8A-4FC2-A1B7-861BC64E21DC}" srcOrd="2" destOrd="0" presId="urn:microsoft.com/office/officeart/2005/8/layout/lProcess2"/>
    <dgm:cxn modelId="{41F372B5-F299-416F-AF63-ABB397512BCF}" type="presParOf" srcId="{49F68658-9E8A-4FC2-A1B7-861BC64E21DC}" destId="{B0BEDAFC-9406-49CC-A2AA-34855910CA38}" srcOrd="0" destOrd="0" presId="urn:microsoft.com/office/officeart/2005/8/layout/lProcess2"/>
    <dgm:cxn modelId="{2D83FE9F-42B5-4020-9C8C-4037D7A72D09}" type="presParOf" srcId="{B0BEDAFC-9406-49CC-A2AA-34855910CA38}" destId="{3A93C42F-1F6A-468A-8C45-C3227E73AA9A}" srcOrd="0" destOrd="0" presId="urn:microsoft.com/office/officeart/2005/8/layout/lProcess2"/>
    <dgm:cxn modelId="{7EB3DF14-D442-4D42-A68B-83CB1581DB83}" type="presParOf" srcId="{B0BEDAFC-9406-49CC-A2AA-34855910CA38}" destId="{C6C6421F-DAE6-4DB0-B21D-08C05780D729}" srcOrd="1" destOrd="0" presId="urn:microsoft.com/office/officeart/2005/8/layout/lProcess2"/>
    <dgm:cxn modelId="{0CC76113-2014-47E6-853B-37FB57777248}" type="presParOf" srcId="{B0BEDAFC-9406-49CC-A2AA-34855910CA38}" destId="{6CF15B75-2684-4567-8925-B8B95C432E7A}" srcOrd="2" destOrd="0" presId="urn:microsoft.com/office/officeart/2005/8/layout/lProcess2"/>
    <dgm:cxn modelId="{45C8CB5A-76F2-43BD-A286-E827BF50AB7D}" type="presParOf" srcId="{B0BEDAFC-9406-49CC-A2AA-34855910CA38}" destId="{365B1ED2-E6E7-46D8-B3A2-FAE0AD028341}" srcOrd="3" destOrd="0" presId="urn:microsoft.com/office/officeart/2005/8/layout/lProcess2"/>
    <dgm:cxn modelId="{6B68CE28-5F8F-4E4A-B276-7DCF4AD35513}" type="presParOf" srcId="{B0BEDAFC-9406-49CC-A2AA-34855910CA38}" destId="{60A8ACCA-E0E6-4014-9055-2491D61443EA}" srcOrd="4"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F32AA4-0E91-4CB3-AE09-D1EBFF917F12}">
      <dsp:nvSpPr>
        <dsp:cNvPr id="0" name=""/>
        <dsp:cNvSpPr/>
      </dsp:nvSpPr>
      <dsp:spPr>
        <a:xfrm>
          <a:off x="0" y="101508"/>
          <a:ext cx="2762342" cy="55615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Solicitation</a:t>
          </a:r>
        </a:p>
      </dsp:txBody>
      <dsp:txXfrm>
        <a:off x="27149" y="128657"/>
        <a:ext cx="2708044" cy="501854"/>
      </dsp:txXfrm>
    </dsp:sp>
    <dsp:sp modelId="{0CA51E2C-79B9-4AD4-AC54-E3AB43FF69EB}">
      <dsp:nvSpPr>
        <dsp:cNvPr id="0" name=""/>
        <dsp:cNvSpPr/>
      </dsp:nvSpPr>
      <dsp:spPr>
        <a:xfrm>
          <a:off x="0" y="657660"/>
          <a:ext cx="2762342" cy="376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704" tIns="17780" rIns="99568" bIns="17780" numCol="1" spcCol="1270" anchor="t" anchorCtr="0">
          <a:noAutofit/>
        </a:bodyPr>
        <a:lstStyle/>
        <a:p>
          <a:pPr marL="57150" lvl="1" indent="-57150" algn="l" defTabSz="488950">
            <a:lnSpc>
              <a:spcPct val="90000"/>
            </a:lnSpc>
            <a:spcBef>
              <a:spcPct val="0"/>
            </a:spcBef>
            <a:spcAft>
              <a:spcPct val="20000"/>
            </a:spcAft>
            <a:buChar char="•"/>
          </a:pPr>
          <a:r>
            <a:rPr lang="en-US" sz="1100" kern="1200" dirty="0"/>
            <a:t>Number</a:t>
          </a:r>
        </a:p>
        <a:p>
          <a:pPr marL="57150" lvl="1" indent="-57150" algn="l" defTabSz="488950">
            <a:lnSpc>
              <a:spcPct val="90000"/>
            </a:lnSpc>
            <a:spcBef>
              <a:spcPct val="0"/>
            </a:spcBef>
            <a:spcAft>
              <a:spcPct val="20000"/>
            </a:spcAft>
            <a:buChar char="•"/>
          </a:pPr>
          <a:r>
            <a:rPr lang="en-US" sz="1100" kern="1200"/>
            <a:t>Title</a:t>
          </a:r>
        </a:p>
      </dsp:txBody>
      <dsp:txXfrm>
        <a:off x="0" y="657660"/>
        <a:ext cx="2762342" cy="376740"/>
      </dsp:txXfrm>
    </dsp:sp>
    <dsp:sp modelId="{BC4A73A9-05E5-48AB-8935-0CAF728C2600}">
      <dsp:nvSpPr>
        <dsp:cNvPr id="0" name=""/>
        <dsp:cNvSpPr/>
      </dsp:nvSpPr>
      <dsp:spPr>
        <a:xfrm>
          <a:off x="0" y="1034400"/>
          <a:ext cx="2762342" cy="55615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Agency</a:t>
          </a:r>
        </a:p>
      </dsp:txBody>
      <dsp:txXfrm>
        <a:off x="27149" y="1061549"/>
        <a:ext cx="2708044" cy="501854"/>
      </dsp:txXfrm>
    </dsp:sp>
    <dsp:sp modelId="{845CDE16-7C74-45E7-B8AF-B8DB0DDF780A}">
      <dsp:nvSpPr>
        <dsp:cNvPr id="0" name=""/>
        <dsp:cNvSpPr/>
      </dsp:nvSpPr>
      <dsp:spPr>
        <a:xfrm>
          <a:off x="0" y="1590552"/>
          <a:ext cx="2762342" cy="376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704" tIns="17780" rIns="99568" bIns="17780" numCol="1" spcCol="1270" anchor="t" anchorCtr="0">
          <a:noAutofit/>
        </a:bodyPr>
        <a:lstStyle/>
        <a:p>
          <a:pPr marL="57150" lvl="1" indent="-57150" algn="l" defTabSz="488950">
            <a:lnSpc>
              <a:spcPct val="90000"/>
            </a:lnSpc>
            <a:spcBef>
              <a:spcPct val="0"/>
            </a:spcBef>
            <a:spcAft>
              <a:spcPct val="20000"/>
            </a:spcAft>
            <a:buChar char="•"/>
          </a:pPr>
          <a:r>
            <a:rPr lang="en-US" sz="1100" kern="1200" dirty="0"/>
            <a:t>Number</a:t>
          </a:r>
        </a:p>
        <a:p>
          <a:pPr marL="57150" lvl="1" indent="-57150" algn="l" defTabSz="488950">
            <a:lnSpc>
              <a:spcPct val="90000"/>
            </a:lnSpc>
            <a:spcBef>
              <a:spcPct val="0"/>
            </a:spcBef>
            <a:spcAft>
              <a:spcPct val="20000"/>
            </a:spcAft>
            <a:buChar char="•"/>
          </a:pPr>
          <a:r>
            <a:rPr lang="en-US" sz="1100" kern="1200"/>
            <a:t>Name</a:t>
          </a:r>
        </a:p>
      </dsp:txBody>
      <dsp:txXfrm>
        <a:off x="0" y="1590552"/>
        <a:ext cx="2762342" cy="376740"/>
      </dsp:txXfrm>
    </dsp:sp>
    <dsp:sp modelId="{6A316BDF-1F45-4C00-A983-4C392FAFFD2C}">
      <dsp:nvSpPr>
        <dsp:cNvPr id="0" name=""/>
        <dsp:cNvSpPr/>
      </dsp:nvSpPr>
      <dsp:spPr>
        <a:xfrm>
          <a:off x="0" y="1967292"/>
          <a:ext cx="2762342" cy="556152"/>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Agency Coordinator for Curtesy Reviews</a:t>
          </a:r>
        </a:p>
      </dsp:txBody>
      <dsp:txXfrm>
        <a:off x="27149" y="1994441"/>
        <a:ext cx="2708044" cy="501854"/>
      </dsp:txXfrm>
    </dsp:sp>
    <dsp:sp modelId="{2DFCCE41-D306-4AC2-960A-91551A73CD26}">
      <dsp:nvSpPr>
        <dsp:cNvPr id="0" name=""/>
        <dsp:cNvSpPr/>
      </dsp:nvSpPr>
      <dsp:spPr>
        <a:xfrm>
          <a:off x="0" y="2523444"/>
          <a:ext cx="2762342" cy="565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704" tIns="17780" rIns="99568" bIns="17780" numCol="1" spcCol="1270" anchor="t" anchorCtr="0">
          <a:noAutofit/>
        </a:bodyPr>
        <a:lstStyle/>
        <a:p>
          <a:pPr marL="57150" lvl="1" indent="-57150" algn="l" defTabSz="488950">
            <a:lnSpc>
              <a:spcPct val="90000"/>
            </a:lnSpc>
            <a:spcBef>
              <a:spcPct val="0"/>
            </a:spcBef>
            <a:spcAft>
              <a:spcPct val="20000"/>
            </a:spcAft>
            <a:buChar char="•"/>
          </a:pPr>
          <a:r>
            <a:rPr lang="en-US" sz="1100" kern="1200"/>
            <a:t>Name</a:t>
          </a:r>
        </a:p>
        <a:p>
          <a:pPr marL="57150" lvl="1" indent="-57150" algn="l" defTabSz="488950">
            <a:lnSpc>
              <a:spcPct val="90000"/>
            </a:lnSpc>
            <a:spcBef>
              <a:spcPct val="0"/>
            </a:spcBef>
            <a:spcAft>
              <a:spcPct val="20000"/>
            </a:spcAft>
            <a:buChar char="•"/>
          </a:pPr>
          <a:r>
            <a:rPr lang="en-US" sz="1100" kern="1200" dirty="0"/>
            <a:t>Email Address</a:t>
          </a:r>
        </a:p>
        <a:p>
          <a:pPr marL="57150" lvl="1" indent="-57150" algn="l" defTabSz="488950">
            <a:lnSpc>
              <a:spcPct val="90000"/>
            </a:lnSpc>
            <a:spcBef>
              <a:spcPct val="0"/>
            </a:spcBef>
            <a:spcAft>
              <a:spcPct val="20000"/>
            </a:spcAft>
            <a:buChar char="•"/>
          </a:pPr>
          <a:r>
            <a:rPr lang="en-US" sz="1100" kern="1200"/>
            <a:t>Phone Number</a:t>
          </a:r>
        </a:p>
      </dsp:txBody>
      <dsp:txXfrm>
        <a:off x="0" y="2523444"/>
        <a:ext cx="2762342" cy="5651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38AF9-FC94-4DBA-B686-A5F33A0DB542}">
      <dsp:nvSpPr>
        <dsp:cNvPr id="0" name=""/>
        <dsp:cNvSpPr/>
      </dsp:nvSpPr>
      <dsp:spPr>
        <a:xfrm rot="10800000">
          <a:off x="689626" y="1596"/>
          <a:ext cx="1858553" cy="885976"/>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90691" tIns="38100" rIns="71120" bIns="38100" numCol="1" spcCol="1270" anchor="t" anchorCtr="0">
          <a:noAutofit/>
        </a:bodyPr>
        <a:lstStyle/>
        <a:p>
          <a:pPr marL="0" lvl="0" indent="0" algn="l" defTabSz="444500">
            <a:lnSpc>
              <a:spcPct val="90000"/>
            </a:lnSpc>
            <a:spcBef>
              <a:spcPct val="0"/>
            </a:spcBef>
            <a:spcAft>
              <a:spcPct val="35000"/>
            </a:spcAft>
            <a:buNone/>
          </a:pPr>
          <a:r>
            <a:rPr lang="en-US" sz="1000" kern="1200" dirty="0"/>
            <a:t>Solicitation Point of Contract</a:t>
          </a:r>
        </a:p>
        <a:p>
          <a:pPr marL="57150" lvl="1" indent="-57150" algn="l" defTabSz="444500">
            <a:lnSpc>
              <a:spcPct val="90000"/>
            </a:lnSpc>
            <a:spcBef>
              <a:spcPct val="0"/>
            </a:spcBef>
            <a:spcAft>
              <a:spcPct val="15000"/>
            </a:spcAft>
            <a:buChar char="•"/>
          </a:pPr>
          <a:r>
            <a:rPr lang="en-US" sz="1000" kern="1200" dirty="0"/>
            <a:t>Name</a:t>
          </a:r>
        </a:p>
        <a:p>
          <a:pPr marL="57150" lvl="1" indent="-57150" algn="l" defTabSz="444500">
            <a:lnSpc>
              <a:spcPct val="90000"/>
            </a:lnSpc>
            <a:spcBef>
              <a:spcPct val="0"/>
            </a:spcBef>
            <a:spcAft>
              <a:spcPct val="15000"/>
            </a:spcAft>
            <a:buChar char="•"/>
          </a:pPr>
          <a:r>
            <a:rPr lang="en-US" sz="1000" kern="1200" dirty="0"/>
            <a:t>Email Address</a:t>
          </a:r>
        </a:p>
        <a:p>
          <a:pPr marL="57150" lvl="1" indent="-57150" algn="l" defTabSz="444500">
            <a:lnSpc>
              <a:spcPct val="90000"/>
            </a:lnSpc>
            <a:spcBef>
              <a:spcPct val="0"/>
            </a:spcBef>
            <a:spcAft>
              <a:spcPct val="15000"/>
            </a:spcAft>
            <a:buChar char="•"/>
          </a:pPr>
          <a:r>
            <a:rPr lang="en-US" sz="1000" kern="1200" dirty="0"/>
            <a:t>Phone Number</a:t>
          </a:r>
        </a:p>
      </dsp:txBody>
      <dsp:txXfrm rot="10800000">
        <a:off x="911120" y="1596"/>
        <a:ext cx="1637059" cy="885976"/>
      </dsp:txXfrm>
    </dsp:sp>
    <dsp:sp modelId="{230F2F16-9C07-4814-BBDF-AF8057ACA00E}">
      <dsp:nvSpPr>
        <dsp:cNvPr id="0" name=""/>
        <dsp:cNvSpPr/>
      </dsp:nvSpPr>
      <dsp:spPr>
        <a:xfrm>
          <a:off x="246637" y="1596"/>
          <a:ext cx="885976" cy="885976"/>
        </a:xfrm>
        <a:prstGeom prst="ellipse">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24E2785-B166-41BB-A186-C7FF165E67AE}">
      <dsp:nvSpPr>
        <dsp:cNvPr id="0" name=""/>
        <dsp:cNvSpPr/>
      </dsp:nvSpPr>
      <dsp:spPr>
        <a:xfrm rot="10800000">
          <a:off x="689626" y="1152043"/>
          <a:ext cx="1858553" cy="885976"/>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90691" tIns="38100" rIns="7112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Subcontracting goal and examples of potential subcontracting opportunities. </a:t>
          </a:r>
        </a:p>
      </dsp:txBody>
      <dsp:txXfrm rot="10800000">
        <a:off x="911120" y="1152043"/>
        <a:ext cx="1637059" cy="885976"/>
      </dsp:txXfrm>
    </dsp:sp>
    <dsp:sp modelId="{1B6A8996-A74D-4975-944C-8FC7036C16F9}">
      <dsp:nvSpPr>
        <dsp:cNvPr id="0" name=""/>
        <dsp:cNvSpPr/>
      </dsp:nvSpPr>
      <dsp:spPr>
        <a:xfrm>
          <a:off x="246637" y="1152043"/>
          <a:ext cx="885976" cy="885976"/>
        </a:xfrm>
        <a:prstGeom prst="ellipse">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23DF3256-B8BC-4F20-A754-C2D2B373F578}">
      <dsp:nvSpPr>
        <dsp:cNvPr id="0" name=""/>
        <dsp:cNvSpPr/>
      </dsp:nvSpPr>
      <dsp:spPr>
        <a:xfrm rot="10800000">
          <a:off x="689626" y="2302490"/>
          <a:ext cx="1858553" cy="885976"/>
        </a:xfrm>
        <a:prstGeom prst="homePlat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90691" tIns="38100" rIns="7112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 full list of subcontracting opportunities are provided in the Request for Proposal (RFP).</a:t>
          </a:r>
        </a:p>
      </dsp:txBody>
      <dsp:txXfrm rot="10800000">
        <a:off x="911120" y="2302490"/>
        <a:ext cx="1637059" cy="885976"/>
      </dsp:txXfrm>
    </dsp:sp>
    <dsp:sp modelId="{7F770A97-E15E-433C-8D7F-05863E6CB89C}">
      <dsp:nvSpPr>
        <dsp:cNvPr id="0" name=""/>
        <dsp:cNvSpPr/>
      </dsp:nvSpPr>
      <dsp:spPr>
        <a:xfrm>
          <a:off x="246637" y="2302490"/>
          <a:ext cx="885976" cy="885976"/>
        </a:xfrm>
        <a:prstGeom prst="ellipse">
          <a:avLst/>
        </a:prstGeom>
        <a:solidFill>
          <a:schemeClr val="accent1">
            <a:tint val="5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E897BC-CC44-4A1C-B399-15A5AB7841E7}">
      <dsp:nvSpPr>
        <dsp:cNvPr id="0" name=""/>
        <dsp:cNvSpPr/>
      </dsp:nvSpPr>
      <dsp:spPr>
        <a:xfrm>
          <a:off x="4118" y="0"/>
          <a:ext cx="3962102" cy="3190063"/>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Requirement (has not changed)</a:t>
          </a:r>
        </a:p>
      </dsp:txBody>
      <dsp:txXfrm>
        <a:off x="4118" y="0"/>
        <a:ext cx="3962102" cy="957018"/>
      </dsp:txXfrm>
    </dsp:sp>
    <dsp:sp modelId="{6530EEF1-BB02-40D7-B163-1C6219903CAF}">
      <dsp:nvSpPr>
        <dsp:cNvPr id="0" name=""/>
        <dsp:cNvSpPr/>
      </dsp:nvSpPr>
      <dsp:spPr>
        <a:xfrm>
          <a:off x="400329" y="957291"/>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kern="1200" dirty="0"/>
            <a:t>Notification of 7 days (with date) to only two </a:t>
          </a:r>
          <a:r>
            <a:rPr lang="en-US" sz="1300" kern="1200" dirty="0" err="1"/>
            <a:t>VetHUBs</a:t>
          </a:r>
          <a:endParaRPr lang="en-US" sz="1300" kern="1200" dirty="0"/>
        </a:p>
      </dsp:txBody>
      <dsp:txXfrm>
        <a:off x="418685" y="975647"/>
        <a:ext cx="3132969" cy="590007"/>
      </dsp:txXfrm>
    </dsp:sp>
    <dsp:sp modelId="{54A1C90B-6358-497A-B805-A6D87B724A0A}">
      <dsp:nvSpPr>
        <dsp:cNvPr id="0" name=""/>
        <dsp:cNvSpPr/>
      </dsp:nvSpPr>
      <dsp:spPr>
        <a:xfrm>
          <a:off x="400329" y="1680429"/>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kern="1200" dirty="0"/>
            <a:t>If the respondent replied and you didn’t choose them, highlight why</a:t>
          </a:r>
        </a:p>
      </dsp:txBody>
      <dsp:txXfrm>
        <a:off x="418685" y="1698785"/>
        <a:ext cx="3132969" cy="590007"/>
      </dsp:txXfrm>
    </dsp:sp>
    <dsp:sp modelId="{0E957848-23A6-43D4-9BC1-7A9401B19BB6}">
      <dsp:nvSpPr>
        <dsp:cNvPr id="0" name=""/>
        <dsp:cNvSpPr/>
      </dsp:nvSpPr>
      <dsp:spPr>
        <a:xfrm>
          <a:off x="400329" y="2403567"/>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kern="1200" dirty="0"/>
            <a:t>Document if the </a:t>
          </a:r>
          <a:r>
            <a:rPr lang="en-US" sz="1300" kern="1200" dirty="0" err="1"/>
            <a:t>VetHUB</a:t>
          </a:r>
          <a:r>
            <a:rPr lang="en-US" sz="1300" kern="1200" dirty="0"/>
            <a:t> didn’t respond</a:t>
          </a:r>
        </a:p>
      </dsp:txBody>
      <dsp:txXfrm>
        <a:off x="418685" y="2421923"/>
        <a:ext cx="3132969" cy="590007"/>
      </dsp:txXfrm>
    </dsp:sp>
    <dsp:sp modelId="{7DCDF361-6B8C-46C3-B52E-CB8B5D8C9156}">
      <dsp:nvSpPr>
        <dsp:cNvPr id="0" name=""/>
        <dsp:cNvSpPr/>
      </dsp:nvSpPr>
      <dsp:spPr>
        <a:xfrm>
          <a:off x="4263378" y="0"/>
          <a:ext cx="3962102" cy="3190063"/>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Not Required</a:t>
          </a:r>
        </a:p>
      </dsp:txBody>
      <dsp:txXfrm>
        <a:off x="4263378" y="0"/>
        <a:ext cx="3962102" cy="957018"/>
      </dsp:txXfrm>
    </dsp:sp>
    <dsp:sp modelId="{3A93C42F-1F6A-468A-8C45-C3227E73AA9A}">
      <dsp:nvSpPr>
        <dsp:cNvPr id="0" name=""/>
        <dsp:cNvSpPr/>
      </dsp:nvSpPr>
      <dsp:spPr>
        <a:xfrm>
          <a:off x="4659589" y="957291"/>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100000"/>
            </a:lnSpc>
            <a:spcBef>
              <a:spcPct val="0"/>
            </a:spcBef>
            <a:spcAft>
              <a:spcPct val="35000"/>
            </a:spcAft>
            <a:buNone/>
          </a:pPr>
          <a:r>
            <a:rPr lang="en-US" sz="1300" kern="1200" dirty="0" err="1"/>
            <a:t>VetHUB</a:t>
          </a:r>
          <a:r>
            <a:rPr lang="en-US" sz="1300" kern="1200" dirty="0"/>
            <a:t>(HUB) Subcontracting Plan Compliance Checklist (from TxDOT)</a:t>
          </a:r>
        </a:p>
      </dsp:txBody>
      <dsp:txXfrm>
        <a:off x="4677945" y="975647"/>
        <a:ext cx="3132969" cy="590007"/>
      </dsp:txXfrm>
    </dsp:sp>
    <dsp:sp modelId="{6CF15B75-2684-4567-8925-B8B95C432E7A}">
      <dsp:nvSpPr>
        <dsp:cNvPr id="0" name=""/>
        <dsp:cNvSpPr/>
      </dsp:nvSpPr>
      <dsp:spPr>
        <a:xfrm>
          <a:off x="4659589" y="1680429"/>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100000"/>
            </a:lnSpc>
            <a:spcBef>
              <a:spcPct val="0"/>
            </a:spcBef>
            <a:spcAft>
              <a:spcPct val="35000"/>
            </a:spcAft>
            <a:buNone/>
          </a:pPr>
          <a:r>
            <a:rPr lang="en-US" sz="1300" kern="1200" dirty="0"/>
            <a:t>Extra unrelated correspondence</a:t>
          </a:r>
        </a:p>
      </dsp:txBody>
      <dsp:txXfrm>
        <a:off x="4677945" y="1698785"/>
        <a:ext cx="3132969" cy="590007"/>
      </dsp:txXfrm>
    </dsp:sp>
    <dsp:sp modelId="{60A8ACCA-E0E6-4014-9055-2491D61443EA}">
      <dsp:nvSpPr>
        <dsp:cNvPr id="0" name=""/>
        <dsp:cNvSpPr/>
      </dsp:nvSpPr>
      <dsp:spPr>
        <a:xfrm>
          <a:off x="4659589" y="2403567"/>
          <a:ext cx="3169681" cy="62671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100000"/>
            </a:lnSpc>
            <a:spcBef>
              <a:spcPct val="0"/>
            </a:spcBef>
            <a:spcAft>
              <a:spcPct val="35000"/>
            </a:spcAft>
            <a:buNone/>
          </a:pPr>
          <a:r>
            <a:rPr lang="en-US" sz="1300" kern="1200" dirty="0"/>
            <a:t>Extra respondents beyond the required two</a:t>
          </a:r>
        </a:p>
      </dsp:txBody>
      <dsp:txXfrm>
        <a:off x="4677945" y="2421923"/>
        <a:ext cx="3132969" cy="59000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CBF53D49-0DDC-344E-AB77-B58226DB14FC}" type="datetimeFigureOut">
              <a:rPr lang="en-US" smtClean="0"/>
              <a:t>9/3/2026</a:t>
            </a:fld>
            <a:endParaRPr lang="en-US"/>
          </a:p>
        </p:txBody>
      </p:sp>
      <p:sp>
        <p:nvSpPr>
          <p:cNvPr id="4" name="Slide Image Placeholder 3"/>
          <p:cNvSpPr>
            <a:spLocks noGrp="1" noRot="1" noChangeAspect="1"/>
          </p:cNvSpPr>
          <p:nvPr>
            <p:ph type="sldImg" idx="2"/>
          </p:nvPr>
        </p:nvSpPr>
        <p:spPr>
          <a:xfrm>
            <a:off x="2516188" y="857250"/>
            <a:ext cx="41116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31C783B-4AC7-F543-9503-53DDD025DBBC}" type="slidenum">
              <a:rPr lang="en-US" smtClean="0"/>
              <a:t>‹#›</a:t>
            </a:fld>
            <a:endParaRPr lang="en-US"/>
          </a:p>
        </p:txBody>
      </p:sp>
    </p:spTree>
    <p:extLst>
      <p:ext uri="{BB962C8B-B14F-4D97-AF65-F5344CB8AC3E}">
        <p14:creationId xmlns:p14="http://schemas.microsoft.com/office/powerpoint/2010/main" val="1721958823"/>
      </p:ext>
    </p:extLst>
  </p:cSld>
  <p:clrMap bg1="lt1" tx1="dk1" bg2="lt2" tx2="dk2" accent1="accent1" accent2="accent2" accent3="accent3" accent4="accent4" accent5="accent5" accent6="accent6" hlink="hlink" folHlink="folHlink"/>
  <p:notesStyle>
    <a:lvl1pPr marL="0" algn="l" defTabSz="685983" rtl="0" eaLnBrk="1" latinLnBrk="0" hangingPunct="1">
      <a:defRPr sz="900" kern="1200">
        <a:solidFill>
          <a:schemeClr val="tx1"/>
        </a:solidFill>
        <a:latin typeface="+mn-lt"/>
        <a:ea typeface="+mn-ea"/>
        <a:cs typeface="+mn-cs"/>
      </a:defRPr>
    </a:lvl1pPr>
    <a:lvl2pPr marL="342991" algn="l" defTabSz="685983" rtl="0" eaLnBrk="1" latinLnBrk="0" hangingPunct="1">
      <a:defRPr sz="900" kern="1200">
        <a:solidFill>
          <a:schemeClr val="tx1"/>
        </a:solidFill>
        <a:latin typeface="+mn-lt"/>
        <a:ea typeface="+mn-ea"/>
        <a:cs typeface="+mn-cs"/>
      </a:defRPr>
    </a:lvl2pPr>
    <a:lvl3pPr marL="685983" algn="l" defTabSz="685983" rtl="0" eaLnBrk="1" latinLnBrk="0" hangingPunct="1">
      <a:defRPr sz="900" kern="1200">
        <a:solidFill>
          <a:schemeClr val="tx1"/>
        </a:solidFill>
        <a:latin typeface="+mn-lt"/>
        <a:ea typeface="+mn-ea"/>
        <a:cs typeface="+mn-cs"/>
      </a:defRPr>
    </a:lvl3pPr>
    <a:lvl4pPr marL="1028974" algn="l" defTabSz="685983" rtl="0" eaLnBrk="1" latinLnBrk="0" hangingPunct="1">
      <a:defRPr sz="900" kern="1200">
        <a:solidFill>
          <a:schemeClr val="tx1"/>
        </a:solidFill>
        <a:latin typeface="+mn-lt"/>
        <a:ea typeface="+mn-ea"/>
        <a:cs typeface="+mn-cs"/>
      </a:defRPr>
    </a:lvl4pPr>
    <a:lvl5pPr marL="1371966" algn="l" defTabSz="685983" rtl="0" eaLnBrk="1" latinLnBrk="0" hangingPunct="1">
      <a:defRPr sz="900" kern="1200">
        <a:solidFill>
          <a:schemeClr val="tx1"/>
        </a:solidFill>
        <a:latin typeface="+mn-lt"/>
        <a:ea typeface="+mn-ea"/>
        <a:cs typeface="+mn-cs"/>
      </a:defRPr>
    </a:lvl5pPr>
    <a:lvl6pPr marL="1714957" algn="l" defTabSz="685983" rtl="0" eaLnBrk="1" latinLnBrk="0" hangingPunct="1">
      <a:defRPr sz="900" kern="1200">
        <a:solidFill>
          <a:schemeClr val="tx1"/>
        </a:solidFill>
        <a:latin typeface="+mn-lt"/>
        <a:ea typeface="+mn-ea"/>
        <a:cs typeface="+mn-cs"/>
      </a:defRPr>
    </a:lvl6pPr>
    <a:lvl7pPr marL="2057949" algn="l" defTabSz="685983" rtl="0" eaLnBrk="1" latinLnBrk="0" hangingPunct="1">
      <a:defRPr sz="900" kern="1200">
        <a:solidFill>
          <a:schemeClr val="tx1"/>
        </a:solidFill>
        <a:latin typeface="+mn-lt"/>
        <a:ea typeface="+mn-ea"/>
        <a:cs typeface="+mn-cs"/>
      </a:defRPr>
    </a:lvl7pPr>
    <a:lvl8pPr marL="2400940" algn="l" defTabSz="685983" rtl="0" eaLnBrk="1" latinLnBrk="0" hangingPunct="1">
      <a:defRPr sz="900" kern="1200">
        <a:solidFill>
          <a:schemeClr val="tx1"/>
        </a:solidFill>
        <a:latin typeface="+mn-lt"/>
        <a:ea typeface="+mn-ea"/>
        <a:cs typeface="+mn-cs"/>
      </a:defRPr>
    </a:lvl8pPr>
    <a:lvl9pPr marL="2743932" algn="l" defTabSz="6859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a:t>
            </a:r>
          </a:p>
        </p:txBody>
      </p:sp>
      <p:sp>
        <p:nvSpPr>
          <p:cNvPr id="4" name="Slide Number Placeholder 3"/>
          <p:cNvSpPr>
            <a:spLocks noGrp="1"/>
          </p:cNvSpPr>
          <p:nvPr>
            <p:ph type="sldNum" sz="quarter" idx="5"/>
          </p:nvPr>
        </p:nvSpPr>
        <p:spPr/>
        <p:txBody>
          <a:bodyPr/>
          <a:lstStyle/>
          <a:p>
            <a:fld id="{731C783B-4AC7-F543-9503-53DDD025DBBC}" type="slidenum">
              <a:rPr lang="en-US" smtClean="0"/>
              <a:t>4</a:t>
            </a:fld>
            <a:endParaRPr lang="en-US"/>
          </a:p>
        </p:txBody>
      </p:sp>
    </p:spTree>
    <p:extLst>
      <p:ext uri="{BB962C8B-B14F-4D97-AF65-F5344CB8AC3E}">
        <p14:creationId xmlns:p14="http://schemas.microsoft.com/office/powerpoint/2010/main" val="23088097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745F7FB7-7CBE-4FBE-4F5B-E84868B926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a:spcBef>
                <a:spcPct val="30000"/>
              </a:spcBef>
              <a:defRPr sz="1200">
                <a:solidFill>
                  <a:schemeClr val="tx1"/>
                </a:solidFill>
                <a:latin typeface="Calibri" panose="020F0502020204030204" pitchFamily="34" charset="0"/>
              </a:defRPr>
            </a:lvl1pPr>
            <a:lvl2pPr marL="768350" indent="-295275" defTabSz="965200">
              <a:spcBef>
                <a:spcPct val="30000"/>
              </a:spcBef>
              <a:defRPr sz="1200">
                <a:solidFill>
                  <a:schemeClr val="tx1"/>
                </a:solidFill>
                <a:latin typeface="Calibri" panose="020F0502020204030204" pitchFamily="34" charset="0"/>
              </a:defRPr>
            </a:lvl2pPr>
            <a:lvl3pPr marL="1182688" indent="-236538" defTabSz="965200">
              <a:spcBef>
                <a:spcPct val="30000"/>
              </a:spcBef>
              <a:defRPr sz="1200">
                <a:solidFill>
                  <a:schemeClr val="tx1"/>
                </a:solidFill>
                <a:latin typeface="Calibri" panose="020F0502020204030204" pitchFamily="34" charset="0"/>
              </a:defRPr>
            </a:lvl3pPr>
            <a:lvl4pPr marL="1655763" indent="-236538" defTabSz="965200">
              <a:spcBef>
                <a:spcPct val="30000"/>
              </a:spcBef>
              <a:defRPr sz="1200">
                <a:solidFill>
                  <a:schemeClr val="tx1"/>
                </a:solidFill>
                <a:latin typeface="Calibri" panose="020F0502020204030204" pitchFamily="34" charset="0"/>
              </a:defRPr>
            </a:lvl4pPr>
            <a:lvl5pPr marL="2130425" indent="-236538" defTabSz="965200">
              <a:spcBef>
                <a:spcPct val="30000"/>
              </a:spcBef>
              <a:defRPr sz="1200">
                <a:solidFill>
                  <a:schemeClr val="tx1"/>
                </a:solidFill>
                <a:latin typeface="Calibri" panose="020F0502020204030204" pitchFamily="34" charset="0"/>
              </a:defRPr>
            </a:lvl5pPr>
            <a:lvl6pPr marL="2587625" indent="-236538" defTabSz="965200" eaLnBrk="0" fontAlgn="base" hangingPunct="0">
              <a:spcBef>
                <a:spcPct val="30000"/>
              </a:spcBef>
              <a:spcAft>
                <a:spcPct val="0"/>
              </a:spcAft>
              <a:defRPr sz="1200">
                <a:solidFill>
                  <a:schemeClr val="tx1"/>
                </a:solidFill>
                <a:latin typeface="Calibri" panose="020F0502020204030204" pitchFamily="34" charset="0"/>
              </a:defRPr>
            </a:lvl6pPr>
            <a:lvl7pPr marL="3044825" indent="-236538" defTabSz="965200" eaLnBrk="0" fontAlgn="base" hangingPunct="0">
              <a:spcBef>
                <a:spcPct val="30000"/>
              </a:spcBef>
              <a:spcAft>
                <a:spcPct val="0"/>
              </a:spcAft>
              <a:defRPr sz="1200">
                <a:solidFill>
                  <a:schemeClr val="tx1"/>
                </a:solidFill>
                <a:latin typeface="Calibri" panose="020F0502020204030204" pitchFamily="34" charset="0"/>
              </a:defRPr>
            </a:lvl7pPr>
            <a:lvl8pPr marL="3502025" indent="-236538" defTabSz="965200" eaLnBrk="0" fontAlgn="base" hangingPunct="0">
              <a:spcBef>
                <a:spcPct val="30000"/>
              </a:spcBef>
              <a:spcAft>
                <a:spcPct val="0"/>
              </a:spcAft>
              <a:defRPr sz="1200">
                <a:solidFill>
                  <a:schemeClr val="tx1"/>
                </a:solidFill>
                <a:latin typeface="Calibri" panose="020F0502020204030204" pitchFamily="34" charset="0"/>
              </a:defRPr>
            </a:lvl8pPr>
            <a:lvl9pPr marL="3959225" indent="-236538" defTabSz="965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FE6CF1-53B5-4BFD-B373-F59FC26B17EC}" type="slidenum">
              <a:rPr lang="en-US" altLang="en-US" smtClean="0">
                <a:latin typeface="Arial" panose="020B0604020202020204" pitchFamily="34" charset="0"/>
              </a:rPr>
              <a:pPr>
                <a:spcBef>
                  <a:spcPct val="0"/>
                </a:spcBef>
              </a:pPr>
              <a:t>20</a:t>
            </a:fld>
            <a:endParaRPr lang="en-US" altLang="en-US">
              <a:latin typeface="Arial" panose="020B0604020202020204" pitchFamily="34" charset="0"/>
            </a:endParaRPr>
          </a:p>
        </p:txBody>
      </p:sp>
      <p:sp>
        <p:nvSpPr>
          <p:cNvPr id="57347" name="Rectangle 2">
            <a:extLst>
              <a:ext uri="{FF2B5EF4-FFF2-40B4-BE49-F238E27FC236}">
                <a16:creationId xmlns:a16="http://schemas.microsoft.com/office/drawing/2014/main" id="{9EC9C9C8-6FAD-075B-D4D7-46E828BB4201}"/>
              </a:ext>
            </a:extLst>
          </p:cNvPr>
          <p:cNvSpPr>
            <a:spLocks noGrp="1" noRot="1" noChangeAspect="1" noChangeArrowheads="1" noTextEdit="1"/>
          </p:cNvSpPr>
          <p:nvPr>
            <p:ph type="sldImg"/>
          </p:nvPr>
        </p:nvSpPr>
        <p:spPr bwMode="auto">
          <a:xfrm>
            <a:off x="466725" y="722313"/>
            <a:ext cx="6389688" cy="3598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a:extLst>
              <a:ext uri="{FF2B5EF4-FFF2-40B4-BE49-F238E27FC236}">
                <a16:creationId xmlns:a16="http://schemas.microsoft.com/office/drawing/2014/main" id="{52E1B0E2-0923-B635-1A73-6E3BB01E14F4}"/>
              </a:ext>
            </a:extLst>
          </p:cNvPr>
          <p:cNvSpPr>
            <a:spLocks noGrp="1" noChangeArrowheads="1"/>
          </p:cNvSpPr>
          <p:nvPr>
            <p:ph type="body" idx="1"/>
          </p:nvPr>
        </p:nvSpPr>
        <p:spPr bwMode="auto">
          <a:xfrm>
            <a:off x="976313" y="4562475"/>
            <a:ext cx="5362575" cy="4319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a:t>
            </a:r>
          </a:p>
        </p:txBody>
      </p:sp>
      <p:sp>
        <p:nvSpPr>
          <p:cNvPr id="4" name="Slide Number Placeholder 3"/>
          <p:cNvSpPr>
            <a:spLocks noGrp="1"/>
          </p:cNvSpPr>
          <p:nvPr>
            <p:ph type="sldNum" sz="quarter" idx="5"/>
          </p:nvPr>
        </p:nvSpPr>
        <p:spPr/>
        <p:txBody>
          <a:bodyPr/>
          <a:lstStyle/>
          <a:p>
            <a:fld id="{731C783B-4AC7-F543-9503-53DDD025DBBC}" type="slidenum">
              <a:rPr lang="en-US" smtClean="0"/>
              <a:t>5</a:t>
            </a:fld>
            <a:endParaRPr lang="en-US"/>
          </a:p>
        </p:txBody>
      </p:sp>
    </p:spTree>
    <p:extLst>
      <p:ext uri="{BB962C8B-B14F-4D97-AF65-F5344CB8AC3E}">
        <p14:creationId xmlns:p14="http://schemas.microsoft.com/office/powerpoint/2010/main" val="3539724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1C783B-4AC7-F543-9503-53DDD025DBBC}" type="slidenum">
              <a:rPr lang="en-US" smtClean="0"/>
              <a:t>6</a:t>
            </a:fld>
            <a:endParaRPr lang="en-US"/>
          </a:p>
        </p:txBody>
      </p:sp>
    </p:spTree>
    <p:extLst>
      <p:ext uri="{BB962C8B-B14F-4D97-AF65-F5344CB8AC3E}">
        <p14:creationId xmlns:p14="http://schemas.microsoft.com/office/powerpoint/2010/main" val="1266274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a:t>
            </a:r>
          </a:p>
        </p:txBody>
      </p:sp>
      <p:sp>
        <p:nvSpPr>
          <p:cNvPr id="4" name="Slide Number Placeholder 3"/>
          <p:cNvSpPr>
            <a:spLocks noGrp="1"/>
          </p:cNvSpPr>
          <p:nvPr>
            <p:ph type="sldNum" sz="quarter" idx="5"/>
          </p:nvPr>
        </p:nvSpPr>
        <p:spPr/>
        <p:txBody>
          <a:bodyPr/>
          <a:lstStyle/>
          <a:p>
            <a:fld id="{731C783B-4AC7-F543-9503-53DDD025DBBC}" type="slidenum">
              <a:rPr lang="en-US" smtClean="0"/>
              <a:t>10</a:t>
            </a:fld>
            <a:endParaRPr lang="en-US"/>
          </a:p>
        </p:txBody>
      </p:sp>
    </p:spTree>
    <p:extLst>
      <p:ext uri="{BB962C8B-B14F-4D97-AF65-F5344CB8AC3E}">
        <p14:creationId xmlns:p14="http://schemas.microsoft.com/office/powerpoint/2010/main" val="3762436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a:t>
            </a:r>
          </a:p>
        </p:txBody>
      </p:sp>
      <p:sp>
        <p:nvSpPr>
          <p:cNvPr id="4" name="Slide Number Placeholder 3"/>
          <p:cNvSpPr>
            <a:spLocks noGrp="1"/>
          </p:cNvSpPr>
          <p:nvPr>
            <p:ph type="sldNum" sz="quarter" idx="5"/>
          </p:nvPr>
        </p:nvSpPr>
        <p:spPr/>
        <p:txBody>
          <a:bodyPr/>
          <a:lstStyle/>
          <a:p>
            <a:fld id="{731C783B-4AC7-F543-9503-53DDD025DBBC}" type="slidenum">
              <a:rPr lang="en-US" smtClean="0"/>
              <a:t>11</a:t>
            </a:fld>
            <a:endParaRPr lang="en-US"/>
          </a:p>
        </p:txBody>
      </p:sp>
    </p:spTree>
    <p:extLst>
      <p:ext uri="{BB962C8B-B14F-4D97-AF65-F5344CB8AC3E}">
        <p14:creationId xmlns:p14="http://schemas.microsoft.com/office/powerpoint/2010/main" val="2206038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slide header</a:t>
            </a:r>
          </a:p>
        </p:txBody>
      </p:sp>
      <p:sp>
        <p:nvSpPr>
          <p:cNvPr id="4" name="Slide Number Placeholder 3"/>
          <p:cNvSpPr>
            <a:spLocks noGrp="1"/>
          </p:cNvSpPr>
          <p:nvPr>
            <p:ph type="sldNum" sz="quarter" idx="5"/>
          </p:nvPr>
        </p:nvSpPr>
        <p:spPr/>
        <p:txBody>
          <a:bodyPr/>
          <a:lstStyle/>
          <a:p>
            <a:fld id="{731C783B-4AC7-F543-9503-53DDD025DBBC}" type="slidenum">
              <a:rPr lang="en-US" smtClean="0"/>
              <a:t>13</a:t>
            </a:fld>
            <a:endParaRPr lang="en-US"/>
          </a:p>
        </p:txBody>
      </p:sp>
    </p:spTree>
    <p:extLst>
      <p:ext uri="{BB962C8B-B14F-4D97-AF65-F5344CB8AC3E}">
        <p14:creationId xmlns:p14="http://schemas.microsoft.com/office/powerpoint/2010/main" val="4103779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slide from Teresita’s notes)</a:t>
            </a:r>
          </a:p>
        </p:txBody>
      </p:sp>
      <p:sp>
        <p:nvSpPr>
          <p:cNvPr id="4" name="Slide Number Placeholder 3"/>
          <p:cNvSpPr>
            <a:spLocks noGrp="1"/>
          </p:cNvSpPr>
          <p:nvPr>
            <p:ph type="sldNum" sz="quarter" idx="5"/>
          </p:nvPr>
        </p:nvSpPr>
        <p:spPr/>
        <p:txBody>
          <a:bodyPr/>
          <a:lstStyle/>
          <a:p>
            <a:fld id="{731C783B-4AC7-F543-9503-53DDD025DBBC}" type="slidenum">
              <a:rPr lang="en-US" smtClean="0"/>
              <a:t>14</a:t>
            </a:fld>
            <a:endParaRPr lang="en-US"/>
          </a:p>
        </p:txBody>
      </p:sp>
    </p:spTree>
    <p:extLst>
      <p:ext uri="{BB962C8B-B14F-4D97-AF65-F5344CB8AC3E}">
        <p14:creationId xmlns:p14="http://schemas.microsoft.com/office/powerpoint/2010/main" val="921424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with Teresita (new slides from what Teresita mentioned)</a:t>
            </a:r>
          </a:p>
        </p:txBody>
      </p:sp>
      <p:sp>
        <p:nvSpPr>
          <p:cNvPr id="4" name="Slide Number Placeholder 3"/>
          <p:cNvSpPr>
            <a:spLocks noGrp="1"/>
          </p:cNvSpPr>
          <p:nvPr>
            <p:ph type="sldNum" sz="quarter" idx="5"/>
          </p:nvPr>
        </p:nvSpPr>
        <p:spPr/>
        <p:txBody>
          <a:bodyPr/>
          <a:lstStyle/>
          <a:p>
            <a:fld id="{731C783B-4AC7-F543-9503-53DDD025DBBC}" type="slidenum">
              <a:rPr lang="en-US" smtClean="0"/>
              <a:t>16</a:t>
            </a:fld>
            <a:endParaRPr lang="en-US"/>
          </a:p>
        </p:txBody>
      </p:sp>
    </p:spTree>
    <p:extLst>
      <p:ext uri="{BB962C8B-B14F-4D97-AF65-F5344CB8AC3E}">
        <p14:creationId xmlns:p14="http://schemas.microsoft.com/office/powerpoint/2010/main" val="1922868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a:t>
            </a:r>
          </a:p>
        </p:txBody>
      </p:sp>
      <p:sp>
        <p:nvSpPr>
          <p:cNvPr id="4" name="Slide Number Placeholder 3"/>
          <p:cNvSpPr>
            <a:spLocks noGrp="1"/>
          </p:cNvSpPr>
          <p:nvPr>
            <p:ph type="sldNum" sz="quarter" idx="5"/>
          </p:nvPr>
        </p:nvSpPr>
        <p:spPr/>
        <p:txBody>
          <a:bodyPr/>
          <a:lstStyle/>
          <a:p>
            <a:fld id="{731C783B-4AC7-F543-9503-53DDD025DBBC}" type="slidenum">
              <a:rPr lang="en-US" smtClean="0"/>
              <a:t>17</a:t>
            </a:fld>
            <a:endParaRPr lang="en-US"/>
          </a:p>
        </p:txBody>
      </p:sp>
    </p:spTree>
    <p:extLst>
      <p:ext uri="{BB962C8B-B14F-4D97-AF65-F5344CB8AC3E}">
        <p14:creationId xmlns:p14="http://schemas.microsoft.com/office/powerpoint/2010/main" val="3312329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none" lIns="0" tIns="0" rIns="0" bIns="0" anchor="b">
            <a:noAutofit/>
          </a:bodyPr>
          <a:lstStyle>
            <a:lvl1pPr algn="l">
              <a:lnSpc>
                <a:spcPct val="100000"/>
              </a:lnSpc>
              <a:defRPr sz="24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457200" y="4537122"/>
            <a:ext cx="6665976" cy="228600"/>
          </a:xfrm>
          <a:prstGeom prst="rect">
            <a:avLst/>
          </a:prstGeom>
        </p:spPr>
        <p:txBody>
          <a:bodyPr wrap="none" lIns="0" tIns="0" rIns="0" bIns="0">
            <a:no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11387ACB-94C1-7B4A-B2CF-72E6FB9CDF26}" type="datetime4">
              <a:rPr lang="en-US" sz="1000" smtClean="0">
                <a:solidFill>
                  <a:schemeClr val="bg1"/>
                </a:solidFill>
                <a:latin typeface="+mn-lt"/>
                <a:ea typeface="Verdana" panose="020B0604030504040204" pitchFamily="34" charset="0"/>
                <a:cs typeface="Verdana" panose="020B0604030504040204" pitchFamily="34" charset="0"/>
              </a:rPr>
              <a:t>September 3, 2026</a:t>
            </a:fld>
            <a:endParaRPr lang="en-US" sz="1000">
              <a:solidFill>
                <a:srgbClr val="BCE7FD"/>
              </a:solidFill>
              <a:latin typeface="+mn-lt"/>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a:t>Click icon to add picture</a:t>
            </a:r>
          </a:p>
        </p:txBody>
      </p:sp>
      <p:pic>
        <p:nvPicPr>
          <p:cNvPr id="5" name="Picture 4">
            <a:extLst>
              <a:ext uri="{FF2B5EF4-FFF2-40B4-BE49-F238E27FC236}">
                <a16:creationId xmlns:a16="http://schemas.microsoft.com/office/drawing/2014/main" id="{AD709FBA-31C6-0638-E082-60CAFC31A0D4}"/>
              </a:ext>
            </a:extLst>
          </p:cNvPr>
          <p:cNvPicPr>
            <a:picLocks noChangeAspect="1"/>
          </p:cNvPicPr>
          <p:nvPr userDrawn="1"/>
        </p:nvPicPr>
        <p:blipFill>
          <a:blip r:embed="rId2"/>
          <a:stretch>
            <a:fillRect/>
          </a:stretch>
        </p:blipFill>
        <p:spPr>
          <a:xfrm>
            <a:off x="7756922" y="3792030"/>
            <a:ext cx="1060508" cy="791706"/>
          </a:xfrm>
          <a:prstGeom prst="rect">
            <a:avLst/>
          </a:prstGeom>
        </p:spPr>
      </p:pic>
    </p:spTree>
    <p:extLst>
      <p:ext uri="{BB962C8B-B14F-4D97-AF65-F5344CB8AC3E}">
        <p14:creationId xmlns:p14="http://schemas.microsoft.com/office/powerpoint/2010/main" val="589547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31FDFD-1E7F-4D38-B5E5-FEC4D4109758}"/>
              </a:ext>
              <a:ext uri="{C183D7F6-B498-43B3-948B-1728B52AA6E4}">
                <adec:decorative xmlns:adec="http://schemas.microsoft.com/office/drawing/2017/decorative" val="1"/>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 uri="{C183D7F6-B498-43B3-948B-1728B52AA6E4}">
                <adec:decorative xmlns:adec="http://schemas.microsoft.com/office/drawing/2017/decorative" val="1"/>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15" name="Title 1">
            <a:extLst>
              <a:ext uri="{FF2B5EF4-FFF2-40B4-BE49-F238E27FC236}">
                <a16:creationId xmlns:a16="http://schemas.microsoft.com/office/drawing/2014/main" id="{77BD6E4E-AE77-4FF6-8629-52414DF99797}"/>
              </a:ext>
            </a:extLst>
          </p:cNvPr>
          <p:cNvSpPr>
            <a:spLocks noGrp="1"/>
          </p:cNvSpPr>
          <p:nvPr>
            <p:ph type="title" hasCustomPrompt="1"/>
          </p:nvPr>
        </p:nvSpPr>
        <p:spPr>
          <a:xfrm>
            <a:off x="-9145" y="5510849"/>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dirty="0"/>
              <a:t>Insert campaign slide title here</a:t>
            </a:r>
          </a:p>
        </p:txBody>
      </p:sp>
      <p:sp>
        <p:nvSpPr>
          <p:cNvPr id="2" name="Title 1">
            <a:extLst>
              <a:ext uri="{FF2B5EF4-FFF2-40B4-BE49-F238E27FC236}">
                <a16:creationId xmlns:a16="http://schemas.microsoft.com/office/drawing/2014/main" id="{E01DB103-094C-911C-9AAE-B406451E0E61}"/>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4" name="Graphic 3" descr="Texas Department of Transportation logo">
            <a:extLst>
              <a:ext uri="{FF2B5EF4-FFF2-40B4-BE49-F238E27FC236}">
                <a16:creationId xmlns:a16="http://schemas.microsoft.com/office/drawing/2014/main" id="{53FBEE52-1176-DE2A-FEFD-1109D4D85E9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4152" y="102984"/>
            <a:ext cx="1738311" cy="315405"/>
          </a:xfrm>
          <a:prstGeom prst="rect">
            <a:avLst/>
          </a:prstGeom>
        </p:spPr>
      </p:pic>
    </p:spTree>
    <p:extLst>
      <p:ext uri="{BB962C8B-B14F-4D97-AF65-F5344CB8AC3E}">
        <p14:creationId xmlns:p14="http://schemas.microsoft.com/office/powerpoint/2010/main" val="2827192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err="1">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b="1">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4BA7821B-A887-DC06-2115-588BAB4C78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55842" y="3977239"/>
            <a:ext cx="968319" cy="625984"/>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7250176" y="4728170"/>
            <a:ext cx="1436624" cy="170516"/>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11387ACB-94C1-7B4A-B2CF-72E6FB9CDF26}" type="datetime4">
              <a:rPr lang="en-US" sz="1000" smtClean="0">
                <a:solidFill>
                  <a:schemeClr val="bg1"/>
                </a:solidFill>
                <a:latin typeface="+mn-lt"/>
                <a:ea typeface="Verdana" panose="020B0604030504040204" pitchFamily="34" charset="0"/>
                <a:cs typeface="Verdana" panose="020B0604030504040204" pitchFamily="34" charset="0"/>
              </a:rPr>
              <a:t>September 3, 2026</a:t>
            </a:fld>
            <a:endParaRPr lang="en-US" sz="1000">
              <a:solidFill>
                <a:srgbClr val="BCE7FD"/>
              </a:solidFill>
              <a:latin typeface="+mn-lt"/>
            </a:endParaRPr>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a:t>Click icon to add picture</a:t>
            </a:r>
          </a:p>
        </p:txBody>
      </p:sp>
    </p:spTree>
    <p:extLst>
      <p:ext uri="{BB962C8B-B14F-4D97-AF65-F5344CB8AC3E}">
        <p14:creationId xmlns:p14="http://schemas.microsoft.com/office/powerpoint/2010/main" val="1628102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704EF006-A913-6084-A2A7-66E199F44F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8354" y="628703"/>
            <a:ext cx="968319" cy="625984"/>
          </a:xfrm>
          <a:prstGeom prst="rect">
            <a:avLst/>
          </a:prstGeom>
        </p:spPr>
      </p:pic>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565392" y="721153"/>
            <a:ext cx="1942064" cy="170516"/>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E9F16988-0933-FE45-B699-E96D50AC6A70}" type="datetime4">
              <a:rPr lang="en-US" sz="1000" smtClean="0">
                <a:solidFill>
                  <a:schemeClr val="bg1"/>
                </a:solidFill>
                <a:latin typeface="Verdana" panose="020B0604030504040204" pitchFamily="34" charset="0"/>
                <a:ea typeface="Verdana" panose="020B0604030504040204" pitchFamily="34" charset="0"/>
                <a:cs typeface="Verdana" panose="020B0604030504040204" pitchFamily="34" charset="0"/>
              </a:rPr>
              <a:t>September 3, 2026</a:t>
            </a:fld>
            <a:endParaRPr lang="en-US" sz="1000">
              <a:solidFill>
                <a:srgbClr val="BCE7FD"/>
              </a:solidFill>
              <a:latin typeface="Barlow Condensed Medium" pitchFamily="2" charset="77"/>
            </a:endParaRP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rmAutofit/>
          </a:bodyPr>
          <a:lstStyle>
            <a:lvl1pPr algn="l">
              <a:lnSpc>
                <a:spcPct val="100000"/>
              </a:lnSpc>
              <a:defRPr sz="36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640080" y="3405433"/>
            <a:ext cx="7863840" cy="685800"/>
          </a:xfrm>
          <a:prstGeom prst="rect">
            <a:avLst/>
          </a:prstGeom>
        </p:spPr>
        <p:txBody>
          <a:bodyPr lIns="0" tIns="0" rIns="0" bIns="0">
            <a:normAutofit/>
          </a:bodyPr>
          <a:lstStyle>
            <a:lvl1pPr marL="0" indent="0" algn="l">
              <a:lnSpc>
                <a:spcPct val="100000"/>
              </a:lnSpc>
              <a:buNone/>
              <a:defRPr sz="14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489399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none" lIns="0" tIns="0" rIns="0" bIns="0" anchor="b" anchorCtr="0">
            <a:normAutofit/>
          </a:bodyPr>
          <a:lstStyle>
            <a:lvl1pPr>
              <a:lnSpc>
                <a:spcPct val="100000"/>
              </a:lnSpc>
              <a:defRPr sz="2200" b="1">
                <a:solidFill>
                  <a:schemeClr val="accent1"/>
                </a:solidFill>
              </a:defRPr>
            </a:lvl1pPr>
          </a:lstStyle>
          <a:p>
            <a:r>
              <a:rPr lang="en-US"/>
              <a:t>Click to edit Master title style</a:t>
            </a:r>
          </a:p>
        </p:txBody>
      </p:sp>
      <p:sp>
        <p:nvSpPr>
          <p:cNvPr id="3" name="Content Placeholder 2"/>
          <p:cNvSpPr>
            <a:spLocks noGrp="1"/>
          </p:cNvSpPr>
          <p:nvPr>
            <p:ph idx="1"/>
          </p:nvPr>
        </p:nvSpPr>
        <p:spPr>
          <a:xfrm>
            <a:off x="457200" y="1272209"/>
            <a:ext cx="8229600" cy="3190063"/>
          </a:xfrm>
          <a:prstGeom prst="rect">
            <a:avLst/>
          </a:prstGeom>
        </p:spPr>
        <p:txBody>
          <a:bodyPr lIns="0" tIns="0" rIns="0" bIns="0">
            <a:normAutofit/>
          </a:bodyPr>
          <a:lstStyle>
            <a:lvl1pPr marL="228600" indent="-228600">
              <a:lnSpc>
                <a:spcPct val="150000"/>
              </a:lnSpc>
              <a:spcBef>
                <a:spcPts val="0"/>
              </a:spcBef>
              <a:spcAft>
                <a:spcPts val="1000"/>
              </a:spcAft>
              <a:buClr>
                <a:schemeClr val="accent1"/>
              </a:buClr>
              <a:buSzPct val="120000"/>
              <a:defRPr sz="1500"/>
            </a:lvl1pPr>
            <a:lvl2pPr marL="512064" indent="-228600">
              <a:lnSpc>
                <a:spcPct val="150000"/>
              </a:lnSpc>
              <a:spcBef>
                <a:spcPts val="0"/>
              </a:spcBef>
              <a:spcAft>
                <a:spcPts val="1000"/>
              </a:spcAft>
              <a:buClr>
                <a:schemeClr val="accent1"/>
              </a:buClr>
              <a:buFont typeface="Verdana" panose="020B0604030504040204" pitchFamily="34" charset="0"/>
              <a:buChar char="-"/>
              <a:defRPr sz="1500"/>
            </a:lvl2pPr>
            <a:lvl3pPr marL="857250" indent="-228600">
              <a:lnSpc>
                <a:spcPct val="150000"/>
              </a:lnSpc>
              <a:spcBef>
                <a:spcPts val="0"/>
              </a:spcBef>
              <a:spcAft>
                <a:spcPts val="1000"/>
              </a:spcAft>
              <a:buClr>
                <a:schemeClr val="accent1"/>
              </a:buClr>
              <a:buFont typeface="Wingdings" panose="05000000000000000000" pitchFamily="2" charset="2"/>
              <a:buChar char="§"/>
              <a:defRPr sz="1500"/>
            </a:lvl3pPr>
            <a:lvl4pPr marL="1200150" indent="-228600">
              <a:lnSpc>
                <a:spcPct val="150000"/>
              </a:lnSpc>
              <a:spcBef>
                <a:spcPts val="0"/>
              </a:spcBef>
              <a:spcAft>
                <a:spcPts val="1000"/>
              </a:spcAft>
              <a:buClr>
                <a:schemeClr val="accent1"/>
              </a:buClr>
              <a:buFont typeface="Verdana" panose="020B0604030504040204" pitchFamily="34" charset="0"/>
              <a:buChar char="-"/>
              <a:defRPr sz="1500"/>
            </a:lvl4pPr>
            <a:lvl5pPr marL="1543050" indent="-228600">
              <a:lnSpc>
                <a:spcPct val="150000"/>
              </a:lnSpc>
              <a:spcBef>
                <a:spcPts val="0"/>
              </a:spcBef>
              <a:spcAft>
                <a:spcPts val="1000"/>
              </a:spcAft>
              <a:buClr>
                <a:schemeClr val="accent1"/>
              </a:buClr>
              <a:buSzPct val="80000"/>
              <a:buFont typeface="Verdana" panose="020B0604030504040204" pitchFamily="34" charset="0"/>
              <a:buChar cha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600" b="1">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0"/>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000" i="1">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pic>
        <p:nvPicPr>
          <p:cNvPr id="5" name="Picture 4">
            <a:extLst>
              <a:ext uri="{FF2B5EF4-FFF2-40B4-BE49-F238E27FC236}">
                <a16:creationId xmlns:a16="http://schemas.microsoft.com/office/drawing/2014/main" id="{58CA3C71-DD23-A94B-A874-045953F45522}"/>
              </a:ext>
            </a:extLst>
          </p:cNvPr>
          <p:cNvPicPr>
            <a:picLocks noChangeAspect="1"/>
          </p:cNvPicPr>
          <p:nvPr userDrawn="1"/>
        </p:nvPicPr>
        <p:blipFill>
          <a:blip r:embed="rId2"/>
          <a:stretch>
            <a:fillRect/>
          </a:stretch>
        </p:blipFill>
        <p:spPr>
          <a:xfrm>
            <a:off x="454152" y="100351"/>
            <a:ext cx="1618342" cy="307646"/>
          </a:xfrm>
          <a:prstGeom prst="rect">
            <a:avLst/>
          </a:prstGeom>
        </p:spPr>
      </p:pic>
    </p:spTree>
    <p:extLst>
      <p:ext uri="{BB962C8B-B14F-4D97-AF65-F5344CB8AC3E}">
        <p14:creationId xmlns:p14="http://schemas.microsoft.com/office/powerpoint/2010/main" val="3750808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ETS">
    <p:spTree>
      <p:nvGrpSpPr>
        <p:cNvPr id="1" name=""/>
        <p:cNvGrpSpPr/>
        <p:nvPr/>
      </p:nvGrpSpPr>
      <p:grpSpPr>
        <a:xfrm>
          <a:off x="0" y="0"/>
          <a:ext cx="0" cy="0"/>
          <a:chOff x="0" y="0"/>
          <a:chExt cx="0" cy="0"/>
        </a:xfrm>
      </p:grpSpPr>
      <p:pic>
        <p:nvPicPr>
          <p:cNvPr id="13" name="Picture 12" descr="Help #EndTheStreakTX. End the streak of daily deaths on Texas roadways.&#10;TxDOT.gov&#10; #EndTheStreakTX Toolkit&#10; QR Code - https://txdot.app.box.com/s/crnrrep8v8pbn8rxg0n526wi9xp5kg44">
            <a:extLst>
              <a:ext uri="{FF2B5EF4-FFF2-40B4-BE49-F238E27FC236}">
                <a16:creationId xmlns:a16="http://schemas.microsoft.com/office/drawing/2014/main" id="{A7F76651-41AC-90A6-3652-43C854807258}"/>
              </a:ext>
            </a:extLst>
          </p:cNvPr>
          <p:cNvPicPr>
            <a:picLocks noChangeAspect="1"/>
          </p:cNvPicPr>
          <p:nvPr userDrawn="1"/>
        </p:nvPicPr>
        <p:blipFill>
          <a:blip r:embed="rId2"/>
          <a:stretch>
            <a:fillRect/>
          </a:stretch>
        </p:blipFill>
        <p:spPr>
          <a:xfrm>
            <a:off x="-9144" y="548640"/>
            <a:ext cx="9162288" cy="4599432"/>
          </a:xfrm>
          <a:prstGeom prst="rect">
            <a:avLst/>
          </a:prstGeom>
        </p:spPr>
      </p:pic>
      <p:sp>
        <p:nvSpPr>
          <p:cNvPr id="7" name="Rectangle 6">
            <a:extLst>
              <a:ext uri="{FF2B5EF4-FFF2-40B4-BE49-F238E27FC236}">
                <a16:creationId xmlns:a16="http://schemas.microsoft.com/office/drawing/2014/main" id="{B931FDFD-1E7F-4D38-B5E5-FEC4D4109758}"/>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chemeClr val="bg1"/>
                </a:solidFill>
                <a:latin typeface="Verdana" panose="020B0604030504040204" pitchFamily="34" charset="0"/>
                <a:ea typeface="Verdana" panose="020B0604030504040204" pitchFamily="34" charset="0"/>
                <a:cs typeface="Verdana" panose="020B0604030504040204" pitchFamily="34" charset="0"/>
              </a:rPr>
              <a:t>‹#›</a:t>
            </a:fld>
            <a:endParaRPr lang="en-US"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a:extLst>
              <a:ext uri="{FF2B5EF4-FFF2-40B4-BE49-F238E27FC236}">
                <a16:creationId xmlns:a16="http://schemas.microsoft.com/office/drawing/2014/main" id="{DEFBA2DB-5453-FA7B-1121-348B59C86FD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57200" y="102984"/>
            <a:ext cx="1854200"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6556248" y="0"/>
            <a:ext cx="2133600"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000" i="1">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
        <p:nvSpPr>
          <p:cNvPr id="15" name="Title 1">
            <a:extLst>
              <a:ext uri="{FF2B5EF4-FFF2-40B4-BE49-F238E27FC236}">
                <a16:creationId xmlns:a16="http://schemas.microsoft.com/office/drawing/2014/main" id="{77BD6E4E-AE77-4FF6-8629-52414DF99797}"/>
              </a:ext>
            </a:extLst>
          </p:cNvPr>
          <p:cNvSpPr>
            <a:spLocks noGrp="1"/>
          </p:cNvSpPr>
          <p:nvPr>
            <p:ph type="title" hasCustomPrompt="1"/>
          </p:nvPr>
        </p:nvSpPr>
        <p:spPr>
          <a:xfrm>
            <a:off x="-9145" y="5510849"/>
            <a:ext cx="8229600" cy="294885"/>
          </a:xfrm>
          <a:prstGeom prst="rect">
            <a:avLst/>
          </a:prstGeom>
        </p:spPr>
        <p:txBody>
          <a:bodyPr wrap="none" lIns="0" tIns="0" rIns="0" bIns="0" anchor="b" anchorCtr="0">
            <a:normAutofit/>
          </a:bodyPr>
          <a:lstStyle>
            <a:lvl1pPr>
              <a:lnSpc>
                <a:spcPct val="100000"/>
              </a:lnSpc>
              <a:defRPr sz="2200" b="1">
                <a:solidFill>
                  <a:schemeClr val="accent1"/>
                </a:solidFill>
              </a:defRPr>
            </a:lvl1pPr>
          </a:lstStyle>
          <a:p>
            <a:r>
              <a:rPr lang="en-US"/>
              <a:t>Insert #EndTheStreakTX slide title here</a:t>
            </a:r>
          </a:p>
        </p:txBody>
      </p:sp>
    </p:spTree>
    <p:extLst>
      <p:ext uri="{BB962C8B-B14F-4D97-AF65-F5344CB8AC3E}">
        <p14:creationId xmlns:p14="http://schemas.microsoft.com/office/powerpoint/2010/main" val="311952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WITH Image and Sub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 uri="{C183D7F6-B498-43B3-948B-1728B52AA6E4}">
                <adec:decorative xmlns:adec="http://schemas.microsoft.com/office/drawing/2017/decorative" val="1"/>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sp>
        <p:nvSpPr>
          <p:cNvPr id="2" name="Title 1"/>
          <p:cNvSpPr>
            <a:spLocks noGrp="1"/>
          </p:cNvSpPr>
          <p:nvPr>
            <p:ph type="ctrTitle"/>
          </p:nvPr>
        </p:nvSpPr>
        <p:spPr>
          <a:xfrm>
            <a:off x="457200" y="4039737"/>
            <a:ext cx="6665976" cy="475701"/>
          </a:xfrm>
          <a:prstGeom prst="rect">
            <a:avLst/>
          </a:prstGeom>
        </p:spPr>
        <p:txBody>
          <a:bodyPr wrap="square" lIns="0" tIns="0" rIns="0" bIns="0" anchor="b">
            <a:noAutofit/>
          </a:bodyPr>
          <a:lstStyle>
            <a:lvl1pPr algn="l">
              <a:lnSpc>
                <a:spcPct val="100000"/>
              </a:lnSpc>
              <a:defRPr sz="2400" b="1">
                <a:solidFill>
                  <a:schemeClr val="bg1"/>
                </a:solidFill>
                <a:latin typeface="Verdana" panose="020B0604030504040204" pitchFamily="34" charset="0"/>
                <a:ea typeface="Verdana" panose="020B060403050404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457200" y="4537122"/>
            <a:ext cx="6665976" cy="228600"/>
          </a:xfrm>
          <a:prstGeom prst="rect">
            <a:avLst/>
          </a:prstGeom>
        </p:spPr>
        <p:txBody>
          <a:bodyPr wrap="square" lIns="0" tIns="0" rIns="0" bIns="0">
            <a:noAutofit/>
          </a:bodyPr>
          <a:lstStyle>
            <a:lvl1pPr marL="0" indent="0" algn="l">
              <a:lnSpc>
                <a:spcPct val="10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descr="Texas Department of Transportation logo">
            <a:extLst>
              <a:ext uri="{FF2B5EF4-FFF2-40B4-BE49-F238E27FC236}">
                <a16:creationId xmlns:a16="http://schemas.microsoft.com/office/drawing/2014/main" id="{4BA7821B-A887-DC06-2115-588BAB4C78A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7881393" y="3977847"/>
            <a:ext cx="805407" cy="599480"/>
          </a:xfrm>
          <a:prstGeom prst="rect">
            <a:avLst/>
          </a:prstGeom>
        </p:spPr>
      </p:pic>
      <p:sp>
        <p:nvSpPr>
          <p:cNvPr id="9" name="Subtitle 2">
            <a:extLst>
              <a:ext uri="{FF2B5EF4-FFF2-40B4-BE49-F238E27FC236}">
                <a16:creationId xmlns:a16="http://schemas.microsoft.com/office/drawing/2014/main" id="{0ADA73D4-6F66-7F18-E5F2-004660395239}"/>
              </a:ext>
            </a:extLst>
          </p:cNvPr>
          <p:cNvSpPr txBox="1">
            <a:spLocks/>
          </p:cNvSpPr>
          <p:nvPr userDrawn="1"/>
        </p:nvSpPr>
        <p:spPr>
          <a:xfrm>
            <a:off x="6648628" y="4670086"/>
            <a:ext cx="2038172" cy="228600"/>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93753AA7-ABEA-4893-80DA-F7DBAF2E4759}" type="datetime1">
              <a:rPr lang="en-US" sz="1600" smtClean="0">
                <a:solidFill>
                  <a:schemeClr val="bg1"/>
                </a:solidFill>
                <a:latin typeface="+mn-lt"/>
                <a:ea typeface="Verdana" panose="020B0604030504040204" pitchFamily="34" charset="0"/>
                <a:cs typeface="Verdana" panose="020B0604030504040204" pitchFamily="34" charset="0"/>
              </a:rPr>
              <a:t>9/3/2026</a:t>
            </a:fld>
            <a:endParaRPr lang="en-US" sz="1600" dirty="0">
              <a:solidFill>
                <a:srgbClr val="BCE7FD"/>
              </a:solidFill>
              <a:latin typeface="+mn-lt"/>
            </a:endParaRPr>
          </a:p>
        </p:txBody>
      </p:sp>
      <p:cxnSp>
        <p:nvCxnSpPr>
          <p:cNvPr id="10" name="Straight Connector 9">
            <a:extLst>
              <a:ext uri="{FF2B5EF4-FFF2-40B4-BE49-F238E27FC236}">
                <a16:creationId xmlns:a16="http://schemas.microsoft.com/office/drawing/2014/main" id="{7ECAF199-AE96-F9A3-21D5-1A4B51244BDC}"/>
              </a:ext>
              <a:ext uri="{C183D7F6-B498-43B3-948B-1728B52AA6E4}">
                <adec:decorative xmlns:adec="http://schemas.microsoft.com/office/drawing/2017/decorative" val="1"/>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6" name="Picture Placeholder 5">
            <a:extLst>
              <a:ext uri="{FF2B5EF4-FFF2-40B4-BE49-F238E27FC236}">
                <a16:creationId xmlns:a16="http://schemas.microsoft.com/office/drawing/2014/main" id="{9297D681-6979-610D-1988-DD7437905422}"/>
              </a:ext>
            </a:extLst>
          </p:cNvPr>
          <p:cNvSpPr>
            <a:spLocks noGrp="1"/>
          </p:cNvSpPr>
          <p:nvPr>
            <p:ph type="pic" sz="quarter" idx="10"/>
          </p:nvPr>
        </p:nvSpPr>
        <p:spPr>
          <a:xfrm>
            <a:off x="-9525" y="-9144"/>
            <a:ext cx="9163050" cy="3712464"/>
          </a:xfrm>
        </p:spPr>
        <p:txBody>
          <a:bodyPr/>
          <a:lstStyle/>
          <a:p>
            <a:r>
              <a:rPr lang="en-US"/>
              <a:t>Click icon to add picture</a:t>
            </a:r>
          </a:p>
        </p:txBody>
      </p:sp>
    </p:spTree>
    <p:extLst>
      <p:ext uri="{BB962C8B-B14F-4D97-AF65-F5344CB8AC3E}">
        <p14:creationId xmlns:p14="http://schemas.microsoft.com/office/powerpoint/2010/main" val="1373638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WITH Image and Longer 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AF14AA4-436D-6C64-B544-ADC317BC64F4}"/>
              </a:ext>
              <a:ext uri="{C183D7F6-B498-43B3-948B-1728B52AA6E4}">
                <adec:decorative xmlns:adec="http://schemas.microsoft.com/office/drawing/2017/decorative" val="1"/>
              </a:ext>
            </a:extLst>
          </p:cNvPr>
          <p:cNvSpPr>
            <a:spLocks/>
          </p:cNvSpPr>
          <p:nvPr userDrawn="1"/>
        </p:nvSpPr>
        <p:spPr>
          <a:xfrm>
            <a:off x="-9145" y="3719938"/>
            <a:ext cx="9162288" cy="1436049"/>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algn="ctr"/>
            <a:endParaRPr lang="en-US" sz="1200" dirty="0" err="1">
              <a:latin typeface="Arial" pitchFamily="34" charset="0"/>
              <a:cs typeface="Arial" pitchFamily="34" charset="0"/>
            </a:endParaRPr>
          </a:p>
        </p:txBody>
      </p:sp>
      <p:cxnSp>
        <p:nvCxnSpPr>
          <p:cNvPr id="10" name="Straight Connector 9">
            <a:extLst>
              <a:ext uri="{FF2B5EF4-FFF2-40B4-BE49-F238E27FC236}">
                <a16:creationId xmlns:a16="http://schemas.microsoft.com/office/drawing/2014/main" id="{7ECAF199-AE96-F9A3-21D5-1A4B51244BDC}"/>
              </a:ext>
              <a:ext uri="{C183D7F6-B498-43B3-948B-1728B52AA6E4}">
                <adec:decorative xmlns:adec="http://schemas.microsoft.com/office/drawing/2017/decorative" val="1"/>
              </a:ext>
            </a:extLst>
          </p:cNvPr>
          <p:cNvCxnSpPr>
            <a:cxnSpLocks/>
          </p:cNvCxnSpPr>
          <p:nvPr userDrawn="1"/>
        </p:nvCxnSpPr>
        <p:spPr>
          <a:xfrm>
            <a:off x="-9144" y="371993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457200" y="4014216"/>
            <a:ext cx="6665976" cy="841248"/>
          </a:xfrm>
          <a:prstGeom prst="rect">
            <a:avLst/>
          </a:prstGeom>
        </p:spPr>
        <p:txBody>
          <a:bodyPr wrap="square" lIns="0" tIns="0" rIns="0" bIns="0" anchor="ctr" anchorCtr="0">
            <a:noAutofit/>
          </a:bodyPr>
          <a:lstStyle>
            <a:lvl1pPr algn="l">
              <a:defRPr sz="2400" b="1">
                <a:solidFill>
                  <a:schemeClr val="bg1"/>
                </a:solidFill>
              </a:defRPr>
            </a:lvl1pPr>
          </a:lstStyle>
          <a:p>
            <a:r>
              <a:rPr lang="en-US"/>
              <a:t>Click to edit Master title style</a:t>
            </a:r>
            <a:endParaRPr lang="en-US" dirty="0"/>
          </a:p>
        </p:txBody>
      </p:sp>
      <p:sp>
        <p:nvSpPr>
          <p:cNvPr id="3" name="Picture Placeholder 5">
            <a:extLst>
              <a:ext uri="{FF2B5EF4-FFF2-40B4-BE49-F238E27FC236}">
                <a16:creationId xmlns:a16="http://schemas.microsoft.com/office/drawing/2014/main" id="{7593ED4F-ECDC-36E8-7E33-54BD57010E27}"/>
              </a:ext>
            </a:extLst>
          </p:cNvPr>
          <p:cNvSpPr>
            <a:spLocks noGrp="1"/>
          </p:cNvSpPr>
          <p:nvPr>
            <p:ph type="pic" sz="quarter" idx="10"/>
          </p:nvPr>
        </p:nvSpPr>
        <p:spPr>
          <a:xfrm>
            <a:off x="-9525" y="-9144"/>
            <a:ext cx="9163050" cy="3712464"/>
          </a:xfrm>
        </p:spPr>
        <p:txBody>
          <a:bodyPr/>
          <a:lstStyle/>
          <a:p>
            <a:r>
              <a:rPr lang="en-US"/>
              <a:t>Click icon to add picture</a:t>
            </a:r>
          </a:p>
        </p:txBody>
      </p:sp>
      <p:sp>
        <p:nvSpPr>
          <p:cNvPr id="4" name="Subtitle 2">
            <a:extLst>
              <a:ext uri="{FF2B5EF4-FFF2-40B4-BE49-F238E27FC236}">
                <a16:creationId xmlns:a16="http://schemas.microsoft.com/office/drawing/2014/main" id="{BD9E2FB0-E279-9C0A-D398-311B32EC824A}"/>
              </a:ext>
            </a:extLst>
          </p:cNvPr>
          <p:cNvSpPr txBox="1">
            <a:spLocks/>
          </p:cNvSpPr>
          <p:nvPr userDrawn="1"/>
        </p:nvSpPr>
        <p:spPr>
          <a:xfrm>
            <a:off x="6648628" y="4670086"/>
            <a:ext cx="2038172" cy="228600"/>
          </a:xfrm>
          <a:prstGeom prst="rect">
            <a:avLst/>
          </a:prstGeom>
          <a:noFill/>
        </p:spPr>
        <p:txBody>
          <a:bodyPr vert="horz" wrap="none" lIns="0" tIns="0" rIns="0" bIns="0" rtlCol="0" anchor="b"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9E2B5DAD-BFF8-44B3-A078-08B862131A9F}" type="datetime1">
              <a:rPr lang="en-US" sz="1600" smtClean="0">
                <a:solidFill>
                  <a:schemeClr val="bg1"/>
                </a:solidFill>
                <a:latin typeface="+mn-lt"/>
                <a:ea typeface="Verdana" panose="020B0604030504040204" pitchFamily="34" charset="0"/>
                <a:cs typeface="Verdana" panose="020B0604030504040204" pitchFamily="34" charset="0"/>
              </a:rPr>
              <a:t>9/3/2026</a:t>
            </a:fld>
            <a:endParaRPr lang="en-US" sz="1600" dirty="0">
              <a:solidFill>
                <a:srgbClr val="BCE7FD"/>
              </a:solidFill>
              <a:latin typeface="+mn-lt"/>
            </a:endParaRPr>
          </a:p>
        </p:txBody>
      </p:sp>
      <p:pic>
        <p:nvPicPr>
          <p:cNvPr id="5" name="Picture 7" descr="Texas Department of Transportation logo">
            <a:extLst>
              <a:ext uri="{FF2B5EF4-FFF2-40B4-BE49-F238E27FC236}">
                <a16:creationId xmlns:a16="http://schemas.microsoft.com/office/drawing/2014/main" id="{14A2CB23-F1E1-7A15-232A-FDE90FB869D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7881393" y="3978345"/>
            <a:ext cx="805407" cy="599480"/>
          </a:xfrm>
          <a:prstGeom prst="rect">
            <a:avLst/>
          </a:prstGeom>
        </p:spPr>
      </p:pic>
    </p:spTree>
    <p:extLst>
      <p:ext uri="{BB962C8B-B14F-4D97-AF65-F5344CB8AC3E}">
        <p14:creationId xmlns:p14="http://schemas.microsoft.com/office/powerpoint/2010/main" val="1973700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WITHOUT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B9F2E4-EBAA-496A-3A84-89E9137EF31E}"/>
              </a:ext>
            </a:extLst>
          </p:cNvPr>
          <p:cNvSpPr>
            <a:spLocks/>
          </p:cNvSpPr>
          <p:nvPr userDrawn="1"/>
        </p:nvSpPr>
        <p:spPr>
          <a:xfrm>
            <a:off x="-9145" y="-9144"/>
            <a:ext cx="9162288" cy="5166360"/>
          </a:xfrm>
          <a:prstGeom prst="rect">
            <a:avLst/>
          </a:prstGeom>
          <a:gradFill flip="none" rotWithShape="1">
            <a:gsLst>
              <a:gs pos="0">
                <a:srgbClr val="0057A8">
                  <a:lumMod val="61100"/>
                </a:srgbClr>
              </a:gs>
              <a:gs pos="100000">
                <a:srgbClr val="0057A8"/>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pic>
        <p:nvPicPr>
          <p:cNvPr id="5" name="Picture 4">
            <a:extLst>
              <a:ext uri="{FF2B5EF4-FFF2-40B4-BE49-F238E27FC236}">
                <a16:creationId xmlns:a16="http://schemas.microsoft.com/office/drawing/2014/main" id="{FD8C8299-F83F-D714-FFDE-A89D5626D3F5}"/>
              </a:ext>
            </a:extLst>
          </p:cNvPr>
          <p:cNvPicPr>
            <a:picLocks noChangeAspect="1"/>
          </p:cNvPicPr>
          <p:nvPr userDrawn="1"/>
        </p:nvPicPr>
        <p:blipFill>
          <a:blip r:embed="rId2"/>
          <a:srcRect/>
          <a:stretch/>
        </p:blipFill>
        <p:spPr>
          <a:xfrm>
            <a:off x="-9144" y="0"/>
            <a:ext cx="9162288" cy="5159347"/>
          </a:xfrm>
          <a:prstGeom prst="rect">
            <a:avLst/>
          </a:prstGeom>
        </p:spPr>
      </p:pic>
      <p:cxnSp>
        <p:nvCxnSpPr>
          <p:cNvPr id="6" name="Straight Connector 5">
            <a:extLst>
              <a:ext uri="{FF2B5EF4-FFF2-40B4-BE49-F238E27FC236}">
                <a16:creationId xmlns:a16="http://schemas.microsoft.com/office/drawing/2014/main" id="{D2C91761-A700-7455-06A4-7D583C75D31C}"/>
              </a:ext>
            </a:extLst>
          </p:cNvPr>
          <p:cNvCxnSpPr>
            <a:cxnSpLocks/>
          </p:cNvCxnSpPr>
          <p:nvPr userDrawn="1"/>
        </p:nvCxnSpPr>
        <p:spPr>
          <a:xfrm>
            <a:off x="-9145" y="14988"/>
            <a:ext cx="9162288" cy="0"/>
          </a:xfrm>
          <a:prstGeom prst="line">
            <a:avLst/>
          </a:prstGeom>
          <a:ln w="38100">
            <a:solidFill>
              <a:srgbClr val="D90D0D"/>
            </a:solidFill>
          </a:ln>
        </p:spPr>
        <p:style>
          <a:lnRef idx="2">
            <a:schemeClr val="accent1"/>
          </a:lnRef>
          <a:fillRef idx="0">
            <a:schemeClr val="accent1"/>
          </a:fillRef>
          <a:effectRef idx="1">
            <a:schemeClr val="accent1"/>
          </a:effectRef>
          <a:fontRef idx="minor">
            <a:schemeClr val="tx1"/>
          </a:fontRef>
        </p:style>
      </p:cxnSp>
      <p:sp>
        <p:nvSpPr>
          <p:cNvPr id="12" name="Subtitle 2">
            <a:extLst>
              <a:ext uri="{FF2B5EF4-FFF2-40B4-BE49-F238E27FC236}">
                <a16:creationId xmlns:a16="http://schemas.microsoft.com/office/drawing/2014/main" id="{DD5C73F3-3B2E-2FDA-8150-8AE80181A778}"/>
              </a:ext>
            </a:extLst>
          </p:cNvPr>
          <p:cNvSpPr txBox="1">
            <a:spLocks/>
          </p:cNvSpPr>
          <p:nvPr userDrawn="1"/>
        </p:nvSpPr>
        <p:spPr>
          <a:xfrm>
            <a:off x="6413619" y="721152"/>
            <a:ext cx="2093837" cy="270159"/>
          </a:xfrm>
          <a:prstGeom prst="rect">
            <a:avLst/>
          </a:prstGeom>
          <a:noFill/>
        </p:spPr>
        <p:txBody>
          <a:bodyPr vert="horz" wrap="none" lIns="0" tIns="0" rIns="0" bIns="0" rtlCol="0" anchor="t" anchorCtr="0">
            <a:noAutofit/>
          </a:bodyPr>
          <a:lstStyle>
            <a:lvl1pPr marL="0" indent="0" algn="l" defTabSz="914400" rtl="0" eaLnBrk="1" latinLnBrk="0" hangingPunct="1">
              <a:spcBef>
                <a:spcPts val="0"/>
              </a:spcBef>
              <a:spcAft>
                <a:spcPts val="600"/>
              </a:spcAft>
              <a:buClr>
                <a:srgbClr val="205588"/>
              </a:buClr>
              <a:buFont typeface="Wingdings" pitchFamily="2" charset="2"/>
              <a:buNone/>
              <a:defRPr kumimoji="0" lang="en-US" sz="2000" b="0" i="0" u="none" strike="noStrike" kern="1200" cap="none" spc="0" normalizeH="0" baseline="0" noProof="0" dirty="0" smtClean="0">
                <a:ln>
                  <a:noFill/>
                </a:ln>
                <a:solidFill>
                  <a:schemeClr val="tx1">
                    <a:lumMod val="75000"/>
                    <a:lumOff val="25000"/>
                  </a:schemeClr>
                </a:solidFill>
                <a:effectLst/>
                <a:uLnTx/>
                <a:uFillTx/>
                <a:latin typeface="Franklin Gothic Medium Cond" panose="020B0606030402020204" pitchFamily="34" charset="0"/>
                <a:ea typeface="+mn-ea"/>
                <a:cs typeface="Arial" pitchFamily="34" charset="0"/>
              </a:defRPr>
            </a:lvl1pPr>
            <a:lvl2pPr marL="4572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2pPr>
            <a:lvl3pPr marL="9144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3pPr>
            <a:lvl4pPr marL="1371600" indent="0" algn="ctr" defTabSz="914400" rtl="0" eaLnBrk="1" latinLnBrk="0" hangingPunct="1">
              <a:spcBef>
                <a:spcPts val="0"/>
              </a:spcBef>
              <a:spcAft>
                <a:spcPts val="600"/>
              </a:spcAft>
              <a:buClr>
                <a:srgbClr val="205588"/>
              </a:buClr>
              <a:buFont typeface="Franklin Gothic Book" panose="020B0503020102020204" pitchFamily="34" charset="0"/>
              <a:buNone/>
              <a:defRPr sz="2000" kern="1200">
                <a:solidFill>
                  <a:schemeClr val="tx1">
                    <a:tint val="75000"/>
                  </a:schemeClr>
                </a:solidFill>
                <a:latin typeface="Franklin Gothic Book" pitchFamily="34" charset="0"/>
                <a:ea typeface="+mn-ea"/>
                <a:cs typeface="+mn-cs"/>
              </a:defRPr>
            </a:lvl4pPr>
            <a:lvl5pPr marL="1828800" indent="0" algn="ctr" defTabSz="914400" rtl="0" eaLnBrk="1" latinLnBrk="0" hangingPunct="1">
              <a:spcBef>
                <a:spcPts val="0"/>
              </a:spcBef>
              <a:spcAft>
                <a:spcPts val="600"/>
              </a:spcAft>
              <a:buClr>
                <a:srgbClr val="205588"/>
              </a:buClr>
              <a:buFont typeface="Arial" pitchFamily="34" charset="0"/>
              <a:buNone/>
              <a:defRPr sz="2000" kern="1200">
                <a:solidFill>
                  <a:schemeClr val="tx1">
                    <a:tint val="75000"/>
                  </a:schemeClr>
                </a:solidFill>
                <a:latin typeface="Franklin Gothic Book"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fld id="{6F061306-FB16-4496-8834-8E0620C41829}" type="datetime1">
              <a:rPr lang="en-US" sz="1600" smtClean="0">
                <a:solidFill>
                  <a:schemeClr val="bg1"/>
                </a:solidFill>
                <a:latin typeface="Verdana" panose="020B0604030504040204" pitchFamily="34" charset="0"/>
                <a:ea typeface="Verdana" panose="020B0604030504040204" pitchFamily="34" charset="0"/>
                <a:cs typeface="Verdana" panose="020B0604030504040204" pitchFamily="34" charset="0"/>
              </a:rPr>
              <a:t>9/3/2026</a:t>
            </a:fld>
            <a:endParaRPr lang="en-US" sz="1600" dirty="0">
              <a:solidFill>
                <a:srgbClr val="BCE7FD"/>
              </a:solidFill>
              <a:latin typeface="Barlow Condensed Medium" pitchFamily="2" charset="77"/>
            </a:endParaRPr>
          </a:p>
        </p:txBody>
      </p:sp>
      <p:sp>
        <p:nvSpPr>
          <p:cNvPr id="2" name="Title 1"/>
          <p:cNvSpPr>
            <a:spLocks noGrp="1"/>
          </p:cNvSpPr>
          <p:nvPr>
            <p:ph type="ctrTitle"/>
          </p:nvPr>
        </p:nvSpPr>
        <p:spPr>
          <a:xfrm>
            <a:off x="640080" y="1618487"/>
            <a:ext cx="7863840" cy="1716576"/>
          </a:xfrm>
          <a:prstGeom prst="rect">
            <a:avLst/>
          </a:prstGeom>
        </p:spPr>
        <p:txBody>
          <a:bodyPr lIns="0" tIns="0" rIns="0" bIns="0" anchor="t" anchorCtr="0">
            <a:noAutofit/>
          </a:bodyPr>
          <a:lstStyle>
            <a:lvl1pPr algn="l">
              <a:lnSpc>
                <a:spcPct val="100000"/>
              </a:lnSpc>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40080" y="3405433"/>
            <a:ext cx="7863840" cy="685800"/>
          </a:xfrm>
          <a:prstGeom prst="rect">
            <a:avLst/>
          </a:prstGeom>
        </p:spPr>
        <p:txBody>
          <a:bodyPr lIns="0" tIns="0" rIns="0" bIns="0">
            <a:noAutofit/>
          </a:bodyPr>
          <a:lstStyle>
            <a:lvl1pPr marL="0" indent="0" algn="l">
              <a:lnSpc>
                <a:spcPct val="10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7" name="Picture 7" descr="Texas Department of Transportation logo">
            <a:extLst>
              <a:ext uri="{FF2B5EF4-FFF2-40B4-BE49-F238E27FC236}">
                <a16:creationId xmlns:a16="http://schemas.microsoft.com/office/drawing/2014/main" id="{30140041-EF4F-DEC9-3C06-6D80C73B68F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688960" y="641955"/>
            <a:ext cx="805407" cy="599480"/>
          </a:xfrm>
          <a:prstGeom prst="rect">
            <a:avLst/>
          </a:prstGeom>
        </p:spPr>
      </p:pic>
    </p:spTree>
    <p:extLst>
      <p:ext uri="{BB962C8B-B14F-4D97-AF65-F5344CB8AC3E}">
        <p14:creationId xmlns:p14="http://schemas.microsoft.com/office/powerpoint/2010/main" val="3351679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6968"/>
            <a:ext cx="8229600" cy="294885"/>
          </a:xfrm>
          <a:prstGeom prst="rect">
            <a:avLst/>
          </a:prstGeom>
        </p:spPr>
        <p:txBody>
          <a:bodyPr wrap="square" lIns="0" tIns="0" rIns="0" bIns="0" anchor="b" anchorCtr="0">
            <a:noAutofit/>
          </a:bodyPr>
          <a:lstStyle>
            <a:lvl1pPr>
              <a:lnSpc>
                <a:spcPct val="100000"/>
              </a:lnSpc>
              <a:defRPr sz="2200" b="1">
                <a:solidFill>
                  <a:schemeClr val="accent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72209"/>
            <a:ext cx="8229600" cy="3190063"/>
          </a:xfrm>
          <a:prstGeom prst="rect">
            <a:avLst/>
          </a:prstGeom>
        </p:spPr>
        <p:txBody>
          <a:bodyPr lIns="0" tIns="0" rIns="0" bIns="0">
            <a:noAutofit/>
          </a:bodyPr>
          <a:lstStyle>
            <a:lvl1pPr marL="228600" indent="-228600">
              <a:lnSpc>
                <a:spcPct val="150000"/>
              </a:lnSpc>
              <a:spcBef>
                <a:spcPts val="0"/>
              </a:spcBef>
              <a:spcAft>
                <a:spcPts val="1000"/>
              </a:spcAft>
              <a:buClr>
                <a:schemeClr val="accent1"/>
              </a:buClr>
              <a:buSzPct val="120000"/>
              <a:defRPr sz="1600"/>
            </a:lvl1pPr>
            <a:lvl2pPr marL="512064" indent="-228600">
              <a:lnSpc>
                <a:spcPct val="150000"/>
              </a:lnSpc>
              <a:spcBef>
                <a:spcPts val="0"/>
              </a:spcBef>
              <a:spcAft>
                <a:spcPts val="1000"/>
              </a:spcAft>
              <a:buClr>
                <a:schemeClr val="accent1"/>
              </a:buClr>
              <a:buFont typeface="Verdana" panose="020B0604030504040204" pitchFamily="34" charset="0"/>
              <a:buChar char="-"/>
              <a:defRPr sz="1600"/>
            </a:lvl2pPr>
            <a:lvl3pPr marL="857250" indent="-228600">
              <a:lnSpc>
                <a:spcPct val="150000"/>
              </a:lnSpc>
              <a:spcBef>
                <a:spcPts val="0"/>
              </a:spcBef>
              <a:spcAft>
                <a:spcPts val="1000"/>
              </a:spcAft>
              <a:buClr>
                <a:schemeClr val="accent1"/>
              </a:buClr>
              <a:buFont typeface="Wingdings" panose="05000000000000000000" pitchFamily="2" charset="2"/>
              <a:buChar char="§"/>
              <a:defRPr sz="1600"/>
            </a:lvl3pPr>
            <a:lvl4pPr marL="1200150" indent="-228600">
              <a:lnSpc>
                <a:spcPct val="150000"/>
              </a:lnSpc>
              <a:spcBef>
                <a:spcPts val="0"/>
              </a:spcBef>
              <a:spcAft>
                <a:spcPts val="1000"/>
              </a:spcAft>
              <a:buClr>
                <a:schemeClr val="accent1"/>
              </a:buClr>
              <a:buFont typeface="Verdana" panose="020B0604030504040204" pitchFamily="34" charset="0"/>
              <a:buChar char="-"/>
              <a:defRPr sz="1600"/>
            </a:lvl4pPr>
            <a:lvl5pPr marL="1543050" indent="-228600">
              <a:lnSpc>
                <a:spcPct val="150000"/>
              </a:lnSpc>
              <a:spcBef>
                <a:spcPts val="0"/>
              </a:spcBef>
              <a:spcAft>
                <a:spcPts val="1000"/>
              </a:spcAft>
              <a:buClr>
                <a:schemeClr val="accent1"/>
              </a:buClr>
              <a:buSzPct val="80000"/>
              <a:buFont typeface="Verdana" panose="020B060403050404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931FDFD-1E7F-4D38-B5E5-FEC4D4109758}"/>
              </a:ext>
              <a:ext uri="{C183D7F6-B498-43B3-948B-1728B52AA6E4}">
                <adec:decorative xmlns:adec="http://schemas.microsoft.com/office/drawing/2017/decorative" val="1"/>
              </a:ext>
            </a:extLst>
          </p:cNvPr>
          <p:cNvSpPr>
            <a:spLocks/>
          </p:cNvSpPr>
          <p:nvPr userDrawn="1"/>
        </p:nvSpPr>
        <p:spPr>
          <a:xfrm rot="10800000">
            <a:off x="-9145" y="-23667"/>
            <a:ext cx="9162288" cy="568708"/>
          </a:xfrm>
          <a:prstGeom prst="rect">
            <a:avLst/>
          </a:prstGeom>
          <a:gradFill flip="none" rotWithShape="1">
            <a:gsLst>
              <a:gs pos="0">
                <a:srgbClr val="0057A8">
                  <a:lumMod val="61100"/>
                </a:srgbClr>
              </a:gs>
              <a:gs pos="100000">
                <a:srgbClr val="0057A8"/>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err="1">
              <a:latin typeface="Arial" pitchFamily="34" charset="0"/>
              <a:cs typeface="Arial" pitchFamily="34" charset="0"/>
            </a:endParaRPr>
          </a:p>
        </p:txBody>
      </p:sp>
      <p:cxnSp>
        <p:nvCxnSpPr>
          <p:cNvPr id="8" name="Straight Connector 7">
            <a:extLst>
              <a:ext uri="{FF2B5EF4-FFF2-40B4-BE49-F238E27FC236}">
                <a16:creationId xmlns:a16="http://schemas.microsoft.com/office/drawing/2014/main" id="{C68BFD85-22DB-E8C0-02E8-B0E843AA503D}"/>
              </a:ext>
              <a:ext uri="{C183D7F6-B498-43B3-948B-1728B52AA6E4}">
                <adec:decorative xmlns:adec="http://schemas.microsoft.com/office/drawing/2017/decorative" val="1"/>
              </a:ext>
            </a:extLst>
          </p:cNvPr>
          <p:cNvCxnSpPr>
            <a:cxnSpLocks/>
          </p:cNvCxnSpPr>
          <p:nvPr userDrawn="1"/>
        </p:nvCxnSpPr>
        <p:spPr>
          <a:xfrm>
            <a:off x="-9144" y="546994"/>
            <a:ext cx="9162288" cy="0"/>
          </a:xfrm>
          <a:prstGeom prst="line">
            <a:avLst/>
          </a:prstGeom>
          <a:ln w="12700">
            <a:solidFill>
              <a:srgbClr val="D90D0D"/>
            </a:solidFill>
          </a:ln>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FCA67601-EED6-A212-C354-6B5497705C45}"/>
              </a:ext>
            </a:extLst>
          </p:cNvPr>
          <p:cNvSpPr txBox="1">
            <a:spLocks/>
          </p:cNvSpPr>
          <p:nvPr userDrawn="1"/>
        </p:nvSpPr>
        <p:spPr bwMode="gray">
          <a:xfrm>
            <a:off x="7883912" y="4601269"/>
            <a:ext cx="912155" cy="295463"/>
          </a:xfrm>
          <a:prstGeom prst="rect">
            <a:avLst/>
          </a:prstGeom>
          <a:noFill/>
        </p:spPr>
        <p:txBody>
          <a:bodyPr wrap="none" lIns="0" tIns="0" rIns="0" bIns="0" rtlCol="0" anchor="b"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fld id="{604A7A6C-F878-3C4E-8FE1-6958E2950697}" type="slidenum">
              <a:rPr lang="en-US" sz="1600" b="1" smtClean="0">
                <a:solidFill>
                  <a:srgbClr val="0056A9"/>
                </a:solidFill>
                <a:latin typeface="Verdana" panose="020B0604030504040204" pitchFamily="34" charset="0"/>
                <a:ea typeface="Verdana" panose="020B0604030504040204" pitchFamily="34" charset="0"/>
                <a:cs typeface="Verdana" panose="020B0604030504040204" pitchFamily="34" charset="0"/>
              </a:rPr>
              <a:t>‹#›</a:t>
            </a:fld>
            <a:endParaRPr lang="en-US" sz="1600" b="1" dirty="0">
              <a:solidFill>
                <a:srgbClr val="0056A9"/>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Graphic 9" descr="Texas Department of Transportation logo">
            <a:extLst>
              <a:ext uri="{FF2B5EF4-FFF2-40B4-BE49-F238E27FC236}">
                <a16:creationId xmlns:a16="http://schemas.microsoft.com/office/drawing/2014/main" id="{DEFBA2DB-5453-FA7B-1121-348B59C86FD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4152" y="102984"/>
            <a:ext cx="1738311" cy="315405"/>
          </a:xfrm>
          <a:prstGeom prst="rect">
            <a:avLst/>
          </a:prstGeom>
        </p:spPr>
      </p:pic>
      <p:sp>
        <p:nvSpPr>
          <p:cNvPr id="11" name="Title 1">
            <a:extLst>
              <a:ext uri="{FF2B5EF4-FFF2-40B4-BE49-F238E27FC236}">
                <a16:creationId xmlns:a16="http://schemas.microsoft.com/office/drawing/2014/main" id="{C5082226-0855-77B2-A0D3-EDF61E9FCC89}"/>
              </a:ext>
            </a:extLst>
          </p:cNvPr>
          <p:cNvSpPr txBox="1">
            <a:spLocks/>
          </p:cNvSpPr>
          <p:nvPr userDrawn="1"/>
        </p:nvSpPr>
        <p:spPr bwMode="gray">
          <a:xfrm>
            <a:off x="5759865" y="0"/>
            <a:ext cx="2929983" cy="545039"/>
          </a:xfrm>
          <a:prstGeom prst="rect">
            <a:avLst/>
          </a:prstGeom>
          <a:noFill/>
        </p:spPr>
        <p:txBody>
          <a:bodyPr wrap="none" lIns="0" tIns="0" rIns="0" bIns="0" rtlCol="0" anchor="ctr" anchorCtr="0">
            <a:noAutofit/>
          </a:bodyPr>
          <a:lstStyle>
            <a:lvl1pPr marL="0" algn="l" defTabSz="914400" rtl="0" eaLnBrk="1" latinLnBrk="0" hangingPunct="1">
              <a:lnSpc>
                <a:spcPct val="90000"/>
              </a:lnSpc>
              <a:spcBef>
                <a:spcPct val="0"/>
              </a:spcBef>
              <a:buNone/>
              <a:defRPr kumimoji="0" lang="en-US" sz="4400" b="0" i="0" u="none" strike="noStrike" kern="1200" cap="none" spc="0" normalizeH="0" baseline="0" noProof="0" dirty="0" smtClean="0">
                <a:ln>
                  <a:noFill/>
                </a:ln>
                <a:solidFill>
                  <a:srgbClr val="205588"/>
                </a:solidFill>
                <a:effectLst/>
                <a:uLnTx/>
                <a:uFill>
                  <a:solidFill>
                    <a:schemeClr val="accent2"/>
                  </a:solidFill>
                </a:uFill>
                <a:latin typeface="Franklin Gothic Medium Cond" panose="020B0606030402020204" pitchFamily="34" charset="0"/>
                <a:ea typeface="+mn-ea"/>
                <a:cs typeface="Arial" pitchFamily="34" charset="0"/>
              </a:defRPr>
            </a:lvl1pPr>
          </a:lstStyle>
          <a:p>
            <a:pPr algn="r"/>
            <a:r>
              <a:rPr lang="en-US" sz="1400" i="1" dirty="0">
                <a:solidFill>
                  <a:schemeClr val="bg1"/>
                </a:solidFill>
                <a:latin typeface="Verdana" panose="020B0604030504040204" pitchFamily="34" charset="0"/>
                <a:ea typeface="Verdana" panose="020B0604030504040204" pitchFamily="34" charset="0"/>
                <a:cs typeface="Verdana" panose="020B0604030504040204" pitchFamily="34" charset="0"/>
              </a:rPr>
              <a:t>Connecting you with Texas</a:t>
            </a:r>
          </a:p>
        </p:txBody>
      </p:sp>
    </p:spTree>
    <p:extLst>
      <p:ext uri="{BB962C8B-B14F-4D97-AF65-F5344CB8AC3E}">
        <p14:creationId xmlns:p14="http://schemas.microsoft.com/office/powerpoint/2010/main" val="354920164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0" tIns="0" rIns="0" bIns="0" rtlCol="0" anchor="b" anchorCtr="0">
            <a:noAutofit/>
          </a:bodyPr>
          <a:lstStyle/>
          <a:p>
            <a:r>
              <a:rPr lang="en-US"/>
              <a:t>Click to edit Master title style</a:t>
            </a:r>
          </a:p>
        </p:txBody>
      </p:sp>
      <p:sp>
        <p:nvSpPr>
          <p:cNvPr id="3" name="Text Placeholder 2"/>
          <p:cNvSpPr>
            <a:spLocks noGrp="1"/>
          </p:cNvSpPr>
          <p:nvPr>
            <p:ph type="body" idx="1"/>
          </p:nvPr>
        </p:nvSpPr>
        <p:spPr>
          <a:xfrm>
            <a:off x="457200" y="1271016"/>
            <a:ext cx="8229600" cy="319125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5711817"/>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97" r:id="rId3"/>
    <p:sldLayoutId id="2147483686" r:id="rId4"/>
    <p:sldLayoutId id="2147483698" r:id="rId5"/>
  </p:sldLayoutIdLst>
  <p:txStyles>
    <p:titleStyle>
      <a:lvl1pPr algn="l" defTabSz="685800" rtl="0" eaLnBrk="1" latinLnBrk="0" hangingPunct="1">
        <a:lnSpc>
          <a:spcPct val="100000"/>
        </a:lnSpc>
        <a:spcBef>
          <a:spcPct val="0"/>
        </a:spcBef>
        <a:buNone/>
        <a:defRPr sz="2200" b="1" kern="1200">
          <a:solidFill>
            <a:schemeClr val="accent1"/>
          </a:solidFill>
          <a:latin typeface="+mj-lt"/>
          <a:ea typeface="+mj-ea"/>
          <a:cs typeface="+mj-cs"/>
        </a:defRPr>
      </a:lvl1pPr>
    </p:titleStyle>
    <p:body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43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rgbClr val="0056A9"/>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886968"/>
            <a:ext cx="8229600" cy="292608"/>
          </a:xfrm>
          <a:prstGeom prst="rect">
            <a:avLst/>
          </a:prstGeom>
        </p:spPr>
        <p:txBody>
          <a:bodyPr vert="horz" lIns="0" tIns="0" rIns="0" bIns="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271016"/>
            <a:ext cx="8229600" cy="319125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838192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Lst>
  <p:txStyles>
    <p:titleStyle>
      <a:lvl1pPr algn="l" defTabSz="685800" rtl="0" eaLnBrk="1" latinLnBrk="0" hangingPunct="1">
        <a:lnSpc>
          <a:spcPct val="100000"/>
        </a:lnSpc>
        <a:spcBef>
          <a:spcPct val="0"/>
        </a:spcBef>
        <a:buNone/>
        <a:defRPr sz="2200" b="1" kern="1200">
          <a:solidFill>
            <a:schemeClr val="accent1"/>
          </a:solidFill>
          <a:latin typeface="Verdana" panose="020B0604030504040204" pitchFamily="34" charset="0"/>
          <a:ea typeface="Verdana" panose="020B0604030504040204" pitchFamily="34" charset="0"/>
          <a:cs typeface="+mj-cs"/>
        </a:defRPr>
      </a:lvl1pPr>
    </p:titleStyle>
    <p:body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600" kern="1200">
          <a:solidFill>
            <a:schemeClr val="tx1"/>
          </a:solidFill>
          <a:latin typeface="+mn-lt"/>
          <a:ea typeface="+mn-ea"/>
          <a:cs typeface="+mn-cs"/>
        </a:defRPr>
      </a:lvl1pPr>
      <a:lvl2pPr marL="5143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6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6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rgbClr val="0056A9"/>
        </a:buClr>
        <a:buSzPct val="80000"/>
        <a:buFont typeface="Verdana" panose="020B0604030504040204" pitchFamily="34" charset="0"/>
        <a:buChar char="°"/>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txdot.gov/content/dam/docs/division/ppd/precert/hub-nigp-work-category-table.pdf"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s://comptroller.texas.gov/purchasing/vendor/hub/forms.php"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mailto:CIV_HUB@txdot.gov" TargetMode="External"/><Relationship Id="rId7" Type="http://schemas.openxmlformats.org/officeDocument/2006/relationships/hyperlink" Target="mailto:Don.Barwick@txdot.gov"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mailto:Teresita.Alvarado@txdot.gov" TargetMode="External"/><Relationship Id="rId5" Type="http://schemas.openxmlformats.org/officeDocument/2006/relationships/hyperlink" Target="mailto:Andrea.Acosta@txdot.gov" TargetMode="External"/><Relationship Id="rId4" Type="http://schemas.openxmlformats.org/officeDocument/2006/relationships/hyperlink" Target="https://nam11.safelinks.protection.outlook.com/?url=https%3A%2F%2Fwww.txdot.gov%2Fbusiness%2Fdisadvantaged-small-business-enterprise%2Fhub.html&amp;data=05%7C02%7CAndrea.Acosta%40txdot.gov%7C734412fe6e5f466a76bc08dd511f4047%7C39dba4765c094c6391dace7a3ab5224d%7C0%7C0%7C638755916842194203%7CUnknown%7CTWFpbGZsb3d8eyJFbXB0eU1hcGkiOnRydWUsIlYiOiIwLjAuMDAwMCIsIlAiOiJXaW4zMiIsIkFOIjoiTWFpbCIsIldUIjoyfQ%3D%3D%7C0%7C%7C%7C&amp;sdata=f2D0F5HrjADRUjPefbJQR6TP1QEEk5S7nVgFDiHkgi8%3D&amp;reserved=0"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1.pn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A0746-1D9F-E4F9-C0D2-6CB9B01F0EC7}"/>
              </a:ext>
            </a:extLst>
          </p:cNvPr>
          <p:cNvSpPr>
            <a:spLocks noGrp="1"/>
          </p:cNvSpPr>
          <p:nvPr>
            <p:ph type="ctrTitle"/>
          </p:nvPr>
        </p:nvSpPr>
        <p:spPr>
          <a:xfrm>
            <a:off x="215660" y="3954327"/>
            <a:ext cx="6665976" cy="582796"/>
          </a:xfrm>
        </p:spPr>
        <p:txBody>
          <a:bodyPr/>
          <a:lstStyle/>
          <a:p>
            <a:r>
              <a:rPr lang="en-US" sz="1600" b="0" dirty="0"/>
              <a:t>Veteran Heroes United in Business (</a:t>
            </a:r>
            <a:r>
              <a:rPr lang="en-US" sz="1600" dirty="0" err="1"/>
              <a:t>VetHUB</a:t>
            </a:r>
            <a:r>
              <a:rPr lang="en-US" sz="1600" dirty="0"/>
              <a:t>) Participation &amp; </a:t>
            </a:r>
            <a:br>
              <a:rPr lang="en-US" sz="1600" dirty="0"/>
            </a:br>
            <a:r>
              <a:rPr lang="en-US" sz="1600" dirty="0"/>
              <a:t>Subcontracting Plan Requirements</a:t>
            </a:r>
          </a:p>
        </p:txBody>
      </p:sp>
      <p:sp>
        <p:nvSpPr>
          <p:cNvPr id="3" name="Subtitle 2">
            <a:extLst>
              <a:ext uri="{FF2B5EF4-FFF2-40B4-BE49-F238E27FC236}">
                <a16:creationId xmlns:a16="http://schemas.microsoft.com/office/drawing/2014/main" id="{24ECF316-58E5-E75F-3760-0C77CEF5B859}"/>
              </a:ext>
            </a:extLst>
          </p:cNvPr>
          <p:cNvSpPr>
            <a:spLocks noGrp="1"/>
          </p:cNvSpPr>
          <p:nvPr>
            <p:ph type="subTitle" idx="1"/>
          </p:nvPr>
        </p:nvSpPr>
        <p:spPr>
          <a:xfrm>
            <a:off x="215660" y="4666623"/>
            <a:ext cx="6665976" cy="228600"/>
          </a:xfrm>
        </p:spPr>
        <p:txBody>
          <a:bodyPr>
            <a:normAutofit/>
          </a:bodyPr>
          <a:lstStyle/>
          <a:p>
            <a:r>
              <a:rPr lang="en-US" dirty="0"/>
              <a:t>Presented by: Civil Rights Division</a:t>
            </a:r>
          </a:p>
        </p:txBody>
      </p:sp>
      <p:pic>
        <p:nvPicPr>
          <p:cNvPr id="6" name="Picture Placeholder 5" descr="Inside of Texas State Capitol building.">
            <a:extLst>
              <a:ext uri="{FF2B5EF4-FFF2-40B4-BE49-F238E27FC236}">
                <a16:creationId xmlns:a16="http://schemas.microsoft.com/office/drawing/2014/main" id="{91F865E0-368D-F4B0-2AB3-9031E210EF3F}"/>
              </a:ext>
            </a:extLst>
          </p:cNvPr>
          <p:cNvPicPr>
            <a:picLocks noGrp="1" noChangeAspect="1"/>
          </p:cNvPicPr>
          <p:nvPr>
            <p:ph type="pic" sz="quarter" idx="10"/>
          </p:nvPr>
        </p:nvPicPr>
        <p:blipFill rotWithShape="1">
          <a:blip r:embed="rId2"/>
          <a:srcRect t="25644" b="13346"/>
          <a:stretch/>
        </p:blipFill>
        <p:spPr>
          <a:xfrm>
            <a:off x="-9525" y="-1887"/>
            <a:ext cx="9163050" cy="3712464"/>
          </a:xfrm>
        </p:spPr>
      </p:pic>
    </p:spTree>
    <p:extLst>
      <p:ext uri="{BB962C8B-B14F-4D97-AF65-F5344CB8AC3E}">
        <p14:creationId xmlns:p14="http://schemas.microsoft.com/office/powerpoint/2010/main" val="196671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09F9C-74E0-C310-D018-05B3C3EA80F9}"/>
              </a:ext>
            </a:extLst>
          </p:cNvPr>
          <p:cNvSpPr>
            <a:spLocks noGrp="1"/>
          </p:cNvSpPr>
          <p:nvPr>
            <p:ph type="title"/>
          </p:nvPr>
        </p:nvSpPr>
        <p:spPr/>
        <p:txBody>
          <a:bodyPr>
            <a:normAutofit fontScale="90000"/>
          </a:bodyPr>
          <a:lstStyle/>
          <a:p>
            <a:r>
              <a:rPr lang="en-US"/>
              <a:t>Section 4 - PEPS Example</a:t>
            </a:r>
          </a:p>
        </p:txBody>
      </p:sp>
      <p:sp>
        <p:nvSpPr>
          <p:cNvPr id="6" name="Content Placeholder 2">
            <a:extLst>
              <a:ext uri="{FF2B5EF4-FFF2-40B4-BE49-F238E27FC236}">
                <a16:creationId xmlns:a16="http://schemas.microsoft.com/office/drawing/2014/main" id="{338B470A-E3EC-7E04-04FF-7DC08C071715}"/>
              </a:ext>
            </a:extLst>
          </p:cNvPr>
          <p:cNvSpPr txBox="1">
            <a:spLocks/>
          </p:cNvSpPr>
          <p:nvPr/>
        </p:nvSpPr>
        <p:spPr>
          <a:xfrm>
            <a:off x="457200" y="1272208"/>
            <a:ext cx="8229600" cy="806691"/>
          </a:xfrm>
          <a:prstGeom prst="rect">
            <a:avLst/>
          </a:prstGeom>
        </p:spPr>
        <p:txBody>
          <a:bodyPr vert="horz" lIns="0" tIns="0" rIns="0" bIns="0" rtlCol="0">
            <a:normAutofit fontScale="70000" lnSpcReduction="20000"/>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r>
              <a:rPr lang="en-US" dirty="0"/>
              <a:t>Example of Professional Engineering Procurement Services (PEPS) Work Category in the Subcontracting Opportunity Description.</a:t>
            </a:r>
          </a:p>
          <a:p>
            <a:pPr lvl="1" fontAlgn="base">
              <a:buFont typeface="Arial" panose="020B0604020202020204" pitchFamily="34" charset="0"/>
              <a:buChar char="•"/>
            </a:pPr>
            <a:r>
              <a:rPr lang="en-US" dirty="0"/>
              <a:t>Reference Code example is NIGP with Class &amp; Item Code</a:t>
            </a:r>
          </a:p>
        </p:txBody>
      </p:sp>
      <p:pic>
        <p:nvPicPr>
          <p:cNvPr id="4" name="Content Placeholder 3" descr="In Section 4 Respondent's Subcontracting Opportunities, list the item number; under Subcontracting Opportunity Description enter the PEPS work category number and description; under NIGP enter the relevant NIGP code; under VetHUB-certified subcontracted percentage of total contract enter a number for the percentage; and for other subcontracted percentage of total contract enter the number for the percentage. ">
            <a:extLst>
              <a:ext uri="{FF2B5EF4-FFF2-40B4-BE49-F238E27FC236}">
                <a16:creationId xmlns:a16="http://schemas.microsoft.com/office/drawing/2014/main" id="{42D75850-8096-2EFB-E2DC-2D22E652FDB0}"/>
              </a:ext>
              <a:ext uri="{C183D7F6-B498-43B3-948B-1728B52AA6E4}">
                <adec:decorative xmlns:adec="http://schemas.microsoft.com/office/drawing/2017/decorative" val="0"/>
              </a:ext>
            </a:extLst>
          </p:cNvPr>
          <p:cNvPicPr>
            <a:picLocks noGrp="1" noChangeAspect="1"/>
          </p:cNvPicPr>
          <p:nvPr>
            <p:ph idx="1"/>
          </p:nvPr>
        </p:nvPicPr>
        <p:blipFill>
          <a:blip r:embed="rId3"/>
          <a:stretch>
            <a:fillRect/>
          </a:stretch>
        </p:blipFill>
        <p:spPr>
          <a:xfrm>
            <a:off x="1212272" y="2195135"/>
            <a:ext cx="6573982" cy="2346534"/>
          </a:xfrm>
          <a:prstGeom prst="rect">
            <a:avLst/>
          </a:prstGeom>
        </p:spPr>
      </p:pic>
      <p:sp>
        <p:nvSpPr>
          <p:cNvPr id="7" name="TextBox 6">
            <a:extLst>
              <a:ext uri="{FF2B5EF4-FFF2-40B4-BE49-F238E27FC236}">
                <a16:creationId xmlns:a16="http://schemas.microsoft.com/office/drawing/2014/main" id="{06001DB5-BC24-2290-91DB-0351097468EC}"/>
              </a:ext>
            </a:extLst>
          </p:cNvPr>
          <p:cNvSpPr txBox="1"/>
          <p:nvPr/>
        </p:nvSpPr>
        <p:spPr>
          <a:xfrm>
            <a:off x="1139546" y="4593621"/>
            <a:ext cx="5312460" cy="246221"/>
          </a:xfrm>
          <a:prstGeom prst="rect">
            <a:avLst/>
          </a:prstGeom>
          <a:noFill/>
        </p:spPr>
        <p:txBody>
          <a:bodyPr wrap="square" rtlCol="0">
            <a:spAutoFit/>
          </a:bodyPr>
          <a:lstStyle/>
          <a:p>
            <a:r>
              <a:rPr lang="en-US" sz="1000" dirty="0"/>
              <a:t>Figure 9- Section 4: Respondent’s Subcontracting Opportunities Example </a:t>
            </a:r>
          </a:p>
        </p:txBody>
      </p:sp>
    </p:spTree>
    <p:extLst>
      <p:ext uri="{BB962C8B-B14F-4D97-AF65-F5344CB8AC3E}">
        <p14:creationId xmlns:p14="http://schemas.microsoft.com/office/powerpoint/2010/main" val="2145155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833E3-136F-CCF5-ADB6-C4ECFBF71A87}"/>
              </a:ext>
            </a:extLst>
          </p:cNvPr>
          <p:cNvSpPr>
            <a:spLocks noGrp="1"/>
          </p:cNvSpPr>
          <p:nvPr>
            <p:ph type="title"/>
          </p:nvPr>
        </p:nvSpPr>
        <p:spPr/>
        <p:txBody>
          <a:bodyPr>
            <a:normAutofit fontScale="90000"/>
          </a:bodyPr>
          <a:lstStyle/>
          <a:p>
            <a:r>
              <a:rPr lang="en-US" dirty="0" err="1">
                <a:hlinkClick r:id="rId3"/>
              </a:rPr>
              <a:t>VetHUB</a:t>
            </a:r>
            <a:r>
              <a:rPr lang="en-US" dirty="0">
                <a:hlinkClick r:id="rId3"/>
              </a:rPr>
              <a:t>(HUB) NIGP Work Category Table</a:t>
            </a:r>
            <a:endParaRPr lang="en-US" dirty="0"/>
          </a:p>
        </p:txBody>
      </p:sp>
      <p:sp>
        <p:nvSpPr>
          <p:cNvPr id="6" name="TextBox 5">
            <a:extLst>
              <a:ext uri="{FF2B5EF4-FFF2-40B4-BE49-F238E27FC236}">
                <a16:creationId xmlns:a16="http://schemas.microsoft.com/office/drawing/2014/main" id="{FB5D2B77-F0FD-039A-DB3F-EF3AABFADCEB}"/>
              </a:ext>
            </a:extLst>
          </p:cNvPr>
          <p:cNvSpPr txBox="1"/>
          <p:nvPr/>
        </p:nvSpPr>
        <p:spPr>
          <a:xfrm>
            <a:off x="1989139" y="4429087"/>
            <a:ext cx="4770768" cy="246221"/>
          </a:xfrm>
          <a:prstGeom prst="rect">
            <a:avLst/>
          </a:prstGeom>
          <a:noFill/>
        </p:spPr>
        <p:txBody>
          <a:bodyPr wrap="square" rtlCol="0">
            <a:spAutoFit/>
          </a:bodyPr>
          <a:lstStyle/>
          <a:p>
            <a:r>
              <a:rPr lang="en-US" sz="1000"/>
              <a:t>Figure 10- </a:t>
            </a:r>
            <a:r>
              <a:rPr lang="en-US" sz="1000" err="1"/>
              <a:t>VetHUB</a:t>
            </a:r>
            <a:r>
              <a:rPr lang="en-US" sz="1000"/>
              <a:t> NIGP Work Category Table</a:t>
            </a:r>
          </a:p>
        </p:txBody>
      </p:sp>
      <p:pic>
        <p:nvPicPr>
          <p:cNvPr id="5" name="Content Placeholder 4" descr="This image is a screenshot of the VetHUB National Institute of Governmental (NIGP) Code Work Category Table">
            <a:extLst>
              <a:ext uri="{FF2B5EF4-FFF2-40B4-BE49-F238E27FC236}">
                <a16:creationId xmlns:a16="http://schemas.microsoft.com/office/drawing/2014/main" id="{A79502A0-960A-F08B-9747-D41BA5654214}"/>
              </a:ext>
            </a:extLst>
          </p:cNvPr>
          <p:cNvPicPr>
            <a:picLocks noGrp="1" noChangeAspect="1"/>
          </p:cNvPicPr>
          <p:nvPr>
            <p:ph idx="1"/>
          </p:nvPr>
        </p:nvPicPr>
        <p:blipFill>
          <a:blip r:embed="rId4"/>
          <a:stretch>
            <a:fillRect/>
          </a:stretch>
        </p:blipFill>
        <p:spPr>
          <a:xfrm>
            <a:off x="2094424" y="1271588"/>
            <a:ext cx="4955151" cy="3190875"/>
          </a:xfrm>
          <a:prstGeom prst="rect">
            <a:avLst/>
          </a:prstGeom>
        </p:spPr>
      </p:pic>
    </p:spTree>
    <p:extLst>
      <p:ext uri="{BB962C8B-B14F-4D97-AF65-F5344CB8AC3E}">
        <p14:creationId xmlns:p14="http://schemas.microsoft.com/office/powerpoint/2010/main" val="1383593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4435D-97AB-07FD-A9ED-18588A3D00AB}"/>
              </a:ext>
            </a:extLst>
          </p:cNvPr>
          <p:cNvSpPr>
            <a:spLocks noGrp="1"/>
          </p:cNvSpPr>
          <p:nvPr>
            <p:ph type="title"/>
          </p:nvPr>
        </p:nvSpPr>
        <p:spPr>
          <a:xfrm>
            <a:off x="457200" y="771331"/>
            <a:ext cx="8229600" cy="294885"/>
          </a:xfrm>
        </p:spPr>
        <p:txBody>
          <a:bodyPr>
            <a:normAutofit fontScale="90000"/>
          </a:bodyPr>
          <a:lstStyle/>
          <a:p>
            <a:r>
              <a:rPr lang="en-US" b="0"/>
              <a:t>Section 5 – Good Faith Effort Overview</a:t>
            </a:r>
            <a:endParaRPr lang="en-US"/>
          </a:p>
        </p:txBody>
      </p:sp>
      <p:sp>
        <p:nvSpPr>
          <p:cNvPr id="3" name="Content Placeholder 2">
            <a:extLst>
              <a:ext uri="{FF2B5EF4-FFF2-40B4-BE49-F238E27FC236}">
                <a16:creationId xmlns:a16="http://schemas.microsoft.com/office/drawing/2014/main" id="{93F8E989-4DF9-6B5A-865B-71EBA6E05EEA}"/>
              </a:ext>
            </a:extLst>
          </p:cNvPr>
          <p:cNvSpPr>
            <a:spLocks noGrp="1"/>
          </p:cNvSpPr>
          <p:nvPr>
            <p:ph idx="1"/>
          </p:nvPr>
        </p:nvSpPr>
        <p:spPr>
          <a:xfrm>
            <a:off x="457200" y="1272210"/>
            <a:ext cx="3931920" cy="3453794"/>
          </a:xfrm>
        </p:spPr>
        <p:txBody>
          <a:bodyPr>
            <a:normAutofit fontScale="77500" lnSpcReduction="20000"/>
          </a:bodyPr>
          <a:lstStyle/>
          <a:p>
            <a:pPr fontAlgn="base"/>
            <a:r>
              <a:rPr lang="en-US" b="1" dirty="0"/>
              <a:t>Purpose of Section 5</a:t>
            </a:r>
            <a:r>
              <a:rPr lang="en-US" dirty="0"/>
              <a:t>​</a:t>
            </a:r>
          </a:p>
          <a:p>
            <a:pPr lvl="1" fontAlgn="base">
              <a:buFont typeface="Arial" panose="020B0604020202020204" pitchFamily="34" charset="0"/>
              <a:buChar char="•"/>
            </a:pPr>
            <a:r>
              <a:rPr lang="en-US" dirty="0"/>
              <a:t>Section 5 ensures respondents document efforts to notify and consider certified </a:t>
            </a:r>
            <a:r>
              <a:rPr lang="en-US" dirty="0" err="1"/>
              <a:t>VetHUB</a:t>
            </a:r>
            <a:r>
              <a:rPr lang="en-US" dirty="0"/>
              <a:t> subcontractors for each opportunity.​</a:t>
            </a:r>
          </a:p>
          <a:p>
            <a:pPr lvl="1" fontAlgn="base">
              <a:buFont typeface="Arial" panose="020B0604020202020204" pitchFamily="34" charset="0"/>
              <a:buChar char="•"/>
            </a:pPr>
            <a:r>
              <a:rPr lang="en-US" dirty="0"/>
              <a:t>Good faith effort is critical to compliance; inadequate documentation can lead to plan rejection or contract denial.​</a:t>
            </a:r>
          </a:p>
          <a:p>
            <a:pPr lvl="1" fontAlgn="base">
              <a:buFont typeface="Arial" panose="020B0604020202020204" pitchFamily="34" charset="0"/>
              <a:buChar char="•"/>
            </a:pPr>
            <a:r>
              <a:rPr lang="en-US" dirty="0"/>
              <a:t>Respondents must carefully record notifications, responses, and decisions with clear evidence for transparency.​</a:t>
            </a:r>
          </a:p>
          <a:p>
            <a:endParaRPr lang="en-US" dirty="0"/>
          </a:p>
        </p:txBody>
      </p:sp>
      <p:sp>
        <p:nvSpPr>
          <p:cNvPr id="6" name="TextBox 5">
            <a:extLst>
              <a:ext uri="{FF2B5EF4-FFF2-40B4-BE49-F238E27FC236}">
                <a16:creationId xmlns:a16="http://schemas.microsoft.com/office/drawing/2014/main" id="{B00A87F5-0F31-6F59-3B1E-0E26EC4F0042}"/>
              </a:ext>
            </a:extLst>
          </p:cNvPr>
          <p:cNvSpPr txBox="1"/>
          <p:nvPr/>
        </p:nvSpPr>
        <p:spPr>
          <a:xfrm>
            <a:off x="4775201" y="4902042"/>
            <a:ext cx="4770768" cy="246221"/>
          </a:xfrm>
          <a:prstGeom prst="rect">
            <a:avLst/>
          </a:prstGeom>
          <a:noFill/>
        </p:spPr>
        <p:txBody>
          <a:bodyPr wrap="square" rtlCol="0">
            <a:spAutoFit/>
          </a:bodyPr>
          <a:lstStyle/>
          <a:p>
            <a:r>
              <a:rPr lang="en-US" sz="1000" dirty="0"/>
              <a:t>Figure </a:t>
            </a:r>
            <a:r>
              <a:rPr lang="en-US" sz="1000"/>
              <a:t>11-</a:t>
            </a:r>
            <a:r>
              <a:rPr lang="en-US" sz="1000" dirty="0"/>
              <a:t> Section 5: Subcontracting Plan – Good Faith Effort</a:t>
            </a:r>
          </a:p>
        </p:txBody>
      </p:sp>
      <p:pic>
        <p:nvPicPr>
          <p:cNvPr id="5" name="Picture 4" descr="Image is a screenshot of the Section 5 of the Subcontracting Plan - Good Faith Effort showing sections 5.1 Subcontracting Opportunity; 5.2 Mentor Protege Program; and 5.3 Notification of Subcontracting Opportunity.">
            <a:extLst>
              <a:ext uri="{FF2B5EF4-FFF2-40B4-BE49-F238E27FC236}">
                <a16:creationId xmlns:a16="http://schemas.microsoft.com/office/drawing/2014/main" id="{B322991F-64D1-0E82-0098-40F67B017DD1}"/>
              </a:ext>
            </a:extLst>
          </p:cNvPr>
          <p:cNvPicPr>
            <a:picLocks noChangeAspect="1"/>
          </p:cNvPicPr>
          <p:nvPr/>
        </p:nvPicPr>
        <p:blipFill>
          <a:blip r:embed="rId2"/>
          <a:stretch>
            <a:fillRect/>
          </a:stretch>
        </p:blipFill>
        <p:spPr>
          <a:xfrm>
            <a:off x="4864608" y="1066216"/>
            <a:ext cx="2935705" cy="3865439"/>
          </a:xfrm>
          <a:prstGeom prst="rect">
            <a:avLst/>
          </a:prstGeom>
        </p:spPr>
      </p:pic>
    </p:spTree>
    <p:extLst>
      <p:ext uri="{BB962C8B-B14F-4D97-AF65-F5344CB8AC3E}">
        <p14:creationId xmlns:p14="http://schemas.microsoft.com/office/powerpoint/2010/main" val="869904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47CC7-B8C4-8555-AD8A-15D99DD62A3E}"/>
              </a:ext>
            </a:extLst>
          </p:cNvPr>
          <p:cNvSpPr>
            <a:spLocks noGrp="1"/>
          </p:cNvSpPr>
          <p:nvPr>
            <p:ph type="title"/>
          </p:nvPr>
        </p:nvSpPr>
        <p:spPr/>
        <p:txBody>
          <a:bodyPr>
            <a:normAutofit fontScale="90000"/>
          </a:bodyPr>
          <a:lstStyle/>
          <a:p>
            <a:r>
              <a:rPr lang="en-US" dirty="0"/>
              <a:t>Notification of Subcontracting Opportunity</a:t>
            </a:r>
          </a:p>
        </p:txBody>
      </p:sp>
      <p:sp>
        <p:nvSpPr>
          <p:cNvPr id="3" name="Content Placeholder 2">
            <a:extLst>
              <a:ext uri="{FF2B5EF4-FFF2-40B4-BE49-F238E27FC236}">
                <a16:creationId xmlns:a16="http://schemas.microsoft.com/office/drawing/2014/main" id="{72DAD181-766E-0DA3-0AE1-B0DCA08C698E}"/>
              </a:ext>
            </a:extLst>
          </p:cNvPr>
          <p:cNvSpPr>
            <a:spLocks noGrp="1"/>
          </p:cNvSpPr>
          <p:nvPr>
            <p:ph idx="1"/>
          </p:nvPr>
        </p:nvSpPr>
        <p:spPr>
          <a:xfrm>
            <a:off x="457200" y="1272209"/>
            <a:ext cx="8229600" cy="3369064"/>
          </a:xfrm>
        </p:spPr>
        <p:txBody>
          <a:bodyPr>
            <a:noAutofit/>
          </a:bodyPr>
          <a:lstStyle/>
          <a:p>
            <a:pPr fontAlgn="base"/>
            <a:r>
              <a:rPr lang="en-US" sz="1100" b="1" dirty="0"/>
              <a:t>Notification Process</a:t>
            </a:r>
            <a:r>
              <a:rPr lang="en-US" sz="1100" dirty="0"/>
              <a:t>​</a:t>
            </a:r>
          </a:p>
          <a:p>
            <a:pPr lvl="1" fontAlgn="base">
              <a:buFont typeface="Arial" panose="020B0604020202020204" pitchFamily="34" charset="0"/>
              <a:buChar char="•"/>
            </a:pPr>
            <a:r>
              <a:rPr lang="en-US" sz="1100" dirty="0"/>
              <a:t>Respondents must notify at least two certified </a:t>
            </a:r>
            <a:r>
              <a:rPr lang="en-US" sz="1100" dirty="0" err="1"/>
              <a:t>VetHUBs</a:t>
            </a:r>
            <a:r>
              <a:rPr lang="en-US" sz="1100" dirty="0"/>
              <a:t> by searching directories and sending written notifications.​</a:t>
            </a:r>
          </a:p>
          <a:p>
            <a:pPr fontAlgn="base"/>
            <a:r>
              <a:rPr lang="en-US" sz="1100" b="1" dirty="0"/>
              <a:t>Essential Notification Details</a:t>
            </a:r>
            <a:r>
              <a:rPr lang="en-US" sz="1100" dirty="0"/>
              <a:t>​</a:t>
            </a:r>
          </a:p>
          <a:p>
            <a:pPr lvl="1" fontAlgn="base">
              <a:buFont typeface="Arial" panose="020B0604020202020204" pitchFamily="34" charset="0"/>
              <a:buChar char="•"/>
            </a:pPr>
            <a:r>
              <a:rPr lang="en-US" sz="1100" dirty="0"/>
              <a:t>Notifications should include scope of work, qualifications, bonding, insurance, agency, solicitation number, and deadlines.​</a:t>
            </a:r>
          </a:p>
          <a:p>
            <a:pPr fontAlgn="base"/>
            <a:r>
              <a:rPr lang="en-US" sz="1100" b="1" dirty="0"/>
              <a:t>Response and Documentation</a:t>
            </a:r>
            <a:r>
              <a:rPr lang="en-US" sz="1100" dirty="0"/>
              <a:t>​</a:t>
            </a:r>
          </a:p>
          <a:p>
            <a:pPr lvl="1" fontAlgn="base">
              <a:buFont typeface="Arial" panose="020B0604020202020204" pitchFamily="34" charset="0"/>
              <a:buChar char="•"/>
            </a:pPr>
            <a:r>
              <a:rPr lang="en-US" sz="1100" dirty="0"/>
              <a:t>Allow seven business days for responses and retain all notifications and replies for compliance.​</a:t>
            </a:r>
          </a:p>
          <a:p>
            <a:pPr fontAlgn="base"/>
            <a:r>
              <a:rPr lang="en-US" sz="1100" b="1" dirty="0"/>
              <a:t>Transparency and Compliance</a:t>
            </a:r>
            <a:r>
              <a:rPr lang="en-US" sz="1100" dirty="0"/>
              <a:t>​</a:t>
            </a:r>
          </a:p>
          <a:p>
            <a:pPr lvl="1" fontAlgn="base">
              <a:buFont typeface="Arial" panose="020B0604020202020204" pitchFamily="34" charset="0"/>
              <a:buChar char="•"/>
            </a:pPr>
            <a:r>
              <a:rPr lang="en-US" sz="1100" dirty="0"/>
              <a:t>Proper notifications ensure transparency, fairness, and adherence to state subcontracting requirements.</a:t>
            </a:r>
          </a:p>
        </p:txBody>
      </p:sp>
    </p:spTree>
    <p:extLst>
      <p:ext uri="{BB962C8B-B14F-4D97-AF65-F5344CB8AC3E}">
        <p14:creationId xmlns:p14="http://schemas.microsoft.com/office/powerpoint/2010/main" val="2571623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DA0F3-22F9-4452-6E02-7524F56DDAE2}"/>
              </a:ext>
            </a:extLst>
          </p:cNvPr>
          <p:cNvSpPr>
            <a:spLocks noGrp="1"/>
          </p:cNvSpPr>
          <p:nvPr>
            <p:ph type="title"/>
          </p:nvPr>
        </p:nvSpPr>
        <p:spPr/>
        <p:txBody>
          <a:bodyPr>
            <a:normAutofit fontScale="90000"/>
          </a:bodyPr>
          <a:lstStyle/>
          <a:p>
            <a:r>
              <a:rPr lang="en-US"/>
              <a:t>Section 5.3</a:t>
            </a:r>
          </a:p>
        </p:txBody>
      </p:sp>
      <p:sp>
        <p:nvSpPr>
          <p:cNvPr id="6" name="Content Placeholder 2">
            <a:extLst>
              <a:ext uri="{FF2B5EF4-FFF2-40B4-BE49-F238E27FC236}">
                <a16:creationId xmlns:a16="http://schemas.microsoft.com/office/drawing/2014/main" id="{1DBE117C-E833-3C43-5C1D-0A40CD43CCB2}"/>
              </a:ext>
            </a:extLst>
          </p:cNvPr>
          <p:cNvSpPr txBox="1">
            <a:spLocks/>
          </p:cNvSpPr>
          <p:nvPr/>
        </p:nvSpPr>
        <p:spPr>
          <a:xfrm>
            <a:off x="457200" y="1272210"/>
            <a:ext cx="3931920" cy="3453794"/>
          </a:xfrm>
          <a:prstGeom prst="rect">
            <a:avLst/>
          </a:prstGeom>
        </p:spPr>
        <p:txBody>
          <a:bodyPr vert="horz" lIns="0" tIns="0" rIns="0" bIns="0" rtlCol="0">
            <a:normAutofit fontScale="55000" lnSpcReduction="20000"/>
          </a:bodyPr>
          <a:lstStyle>
            <a:lvl1pPr marL="228600" indent="-228600" algn="l" defTabSz="685800" rtl="0" eaLnBrk="1" latinLnBrk="0" hangingPunct="1">
              <a:lnSpc>
                <a:spcPct val="150000"/>
              </a:lnSpc>
              <a:spcBef>
                <a:spcPts val="0"/>
              </a:spcBef>
              <a:spcAft>
                <a:spcPts val="1000"/>
              </a:spcAft>
              <a:buClr>
                <a:schemeClr val="accent1"/>
              </a:buClr>
              <a:buSzPct val="120000"/>
              <a:buFont typeface="Arial" panose="020B0604020202020204" pitchFamily="34" charset="0"/>
              <a:buChar char="•"/>
              <a:defRPr sz="1500" kern="1200">
                <a:solidFill>
                  <a:schemeClr val="tx1"/>
                </a:solidFill>
                <a:latin typeface="+mn-lt"/>
                <a:ea typeface="+mn-ea"/>
                <a:cs typeface="+mn-cs"/>
              </a:defRPr>
            </a:lvl1pPr>
            <a:lvl2pPr marL="512064"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2pPr>
            <a:lvl3pPr marL="857250" indent="-228600" algn="l" defTabSz="685800" rtl="0" eaLnBrk="1" latinLnBrk="0" hangingPunct="1">
              <a:lnSpc>
                <a:spcPct val="150000"/>
              </a:lnSpc>
              <a:spcBef>
                <a:spcPts val="0"/>
              </a:spcBef>
              <a:spcAft>
                <a:spcPts val="1000"/>
              </a:spcAft>
              <a:buClr>
                <a:schemeClr val="accent1"/>
              </a:buClr>
              <a:buFont typeface="Wingdings" panose="05000000000000000000" pitchFamily="2" charset="2"/>
              <a:buChar char="§"/>
              <a:defRPr sz="1500" kern="1200">
                <a:solidFill>
                  <a:schemeClr val="tx1"/>
                </a:solidFill>
                <a:latin typeface="+mn-lt"/>
                <a:ea typeface="+mn-ea"/>
                <a:cs typeface="+mn-cs"/>
              </a:defRPr>
            </a:lvl3pPr>
            <a:lvl4pPr marL="1200150" indent="-228600" algn="l" defTabSz="685800" rtl="0" eaLnBrk="1" latinLnBrk="0" hangingPunct="1">
              <a:lnSpc>
                <a:spcPct val="150000"/>
              </a:lnSpc>
              <a:spcBef>
                <a:spcPts val="0"/>
              </a:spcBef>
              <a:spcAft>
                <a:spcPts val="1000"/>
              </a:spcAft>
              <a:buClr>
                <a:schemeClr val="accent1"/>
              </a:buClr>
              <a:buFont typeface="Verdana" panose="020B0604030504040204" pitchFamily="34" charset="0"/>
              <a:buChar char="-"/>
              <a:defRPr sz="1500" kern="1200">
                <a:solidFill>
                  <a:schemeClr val="tx1"/>
                </a:solidFill>
                <a:latin typeface="+mn-lt"/>
                <a:ea typeface="+mn-ea"/>
                <a:cs typeface="+mn-cs"/>
              </a:defRPr>
            </a:lvl4pPr>
            <a:lvl5pPr marL="1543050" indent="-228600" algn="l" defTabSz="685800" rtl="0" eaLnBrk="1" latinLnBrk="0" hangingPunct="1">
              <a:lnSpc>
                <a:spcPct val="150000"/>
              </a:lnSpc>
              <a:spcBef>
                <a:spcPts val="0"/>
              </a:spcBef>
              <a:spcAft>
                <a:spcPts val="1000"/>
              </a:spcAft>
              <a:buClr>
                <a:schemeClr val="accent1"/>
              </a:buClr>
              <a:buSzPct val="80000"/>
              <a:buFont typeface="Verdana" panose="020B0604030504040204" pitchFamily="34" charset="0"/>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900" b="1" dirty="0"/>
              <a:t>Section 5.3 </a:t>
            </a:r>
            <a:r>
              <a:rPr lang="en-US" sz="1900" dirty="0"/>
              <a:t>contains direct checkboxes or columns asking if the </a:t>
            </a:r>
            <a:r>
              <a:rPr lang="en-US" sz="1900" dirty="0" err="1"/>
              <a:t>VetHUB</a:t>
            </a:r>
            <a:r>
              <a:rPr lang="en-US" sz="1900" dirty="0"/>
              <a:t> subprovider (subcontractor) responded ("Yes" or "No").</a:t>
            </a:r>
          </a:p>
          <a:p>
            <a:r>
              <a:rPr lang="en-US" sz="1900" b="1" dirty="0"/>
              <a:t>The Outcome is Your Proof</a:t>
            </a:r>
            <a:r>
              <a:rPr lang="en-US" sz="1900" dirty="0"/>
              <a:t>: If you check "No" (meaning they did not respond) or if you attach an email showing they declined or quoted too high, </a:t>
            </a:r>
            <a:r>
              <a:rPr lang="en-US" sz="1900" b="1" dirty="0"/>
              <a:t>the attachments themselves act as your justification</a:t>
            </a:r>
            <a:r>
              <a:rPr lang="en-US" sz="1900" dirty="0"/>
              <a:t>. The agency will read your attached email proof rather than reviewing a typed statement.</a:t>
            </a:r>
          </a:p>
          <a:p>
            <a:r>
              <a:rPr lang="en-US" sz="1900" dirty="0"/>
              <a:t>You can highlight the justification statement, highlight the specific statement or note the justification on the blank page under Section 5.4 Subcontractor Selection</a:t>
            </a:r>
          </a:p>
          <a:p>
            <a:r>
              <a:rPr lang="en-US" sz="1900" dirty="0"/>
              <a:t>You must still attach the email correspondence proof.</a:t>
            </a:r>
          </a:p>
          <a:p>
            <a:r>
              <a:rPr lang="en-US" sz="1900" dirty="0"/>
              <a:t>DO NOT attach unnecessary email thread conversations </a:t>
            </a:r>
          </a:p>
          <a:p>
            <a:endParaRPr lang="en-US" dirty="0"/>
          </a:p>
        </p:txBody>
      </p:sp>
      <p:sp>
        <p:nvSpPr>
          <p:cNvPr id="4" name="TextBox 3">
            <a:extLst>
              <a:ext uri="{FF2B5EF4-FFF2-40B4-BE49-F238E27FC236}">
                <a16:creationId xmlns:a16="http://schemas.microsoft.com/office/drawing/2014/main" id="{E06FF83E-F84B-719D-9855-DF393036316A}"/>
              </a:ext>
            </a:extLst>
          </p:cNvPr>
          <p:cNvSpPr txBox="1"/>
          <p:nvPr/>
        </p:nvSpPr>
        <p:spPr>
          <a:xfrm>
            <a:off x="4507536" y="4452789"/>
            <a:ext cx="4770768" cy="246221"/>
          </a:xfrm>
          <a:prstGeom prst="rect">
            <a:avLst/>
          </a:prstGeom>
          <a:noFill/>
        </p:spPr>
        <p:txBody>
          <a:bodyPr wrap="square" rtlCol="0">
            <a:spAutoFit/>
          </a:bodyPr>
          <a:lstStyle/>
          <a:p>
            <a:r>
              <a:rPr lang="en-US" sz="1000" dirty="0"/>
              <a:t>Figure </a:t>
            </a:r>
            <a:r>
              <a:rPr lang="en-US" sz="1000"/>
              <a:t>12-</a:t>
            </a:r>
            <a:r>
              <a:rPr lang="en-US" sz="1000" dirty="0"/>
              <a:t> Section 5.3: Notification of Subcontracting Opportunity</a:t>
            </a:r>
          </a:p>
        </p:txBody>
      </p:sp>
      <p:pic>
        <p:nvPicPr>
          <p:cNvPr id="5" name="Content Placeholder 4" descr="This is an image of section 5.3 notification of subcontracting opportunity on the subcontracting plan. ">
            <a:extLst>
              <a:ext uri="{FF2B5EF4-FFF2-40B4-BE49-F238E27FC236}">
                <a16:creationId xmlns:a16="http://schemas.microsoft.com/office/drawing/2014/main" id="{BCC908B6-D8CC-28BE-64EB-AEB0BE82A6FF}"/>
              </a:ext>
            </a:extLst>
          </p:cNvPr>
          <p:cNvPicPr>
            <a:picLocks noGrp="1" noChangeAspect="1"/>
          </p:cNvPicPr>
          <p:nvPr>
            <p:ph idx="1"/>
          </p:nvPr>
        </p:nvPicPr>
        <p:blipFill>
          <a:blip r:embed="rId3"/>
          <a:srcRect l="1" t="44991" r="86"/>
          <a:stretch>
            <a:fillRect/>
          </a:stretch>
        </p:blipFill>
        <p:spPr>
          <a:xfrm>
            <a:off x="4507536" y="1425600"/>
            <a:ext cx="4179264" cy="3029663"/>
          </a:xfrm>
          <a:prstGeom prst="rect">
            <a:avLst/>
          </a:prstGeom>
        </p:spPr>
      </p:pic>
    </p:spTree>
    <p:extLst>
      <p:ext uri="{BB962C8B-B14F-4D97-AF65-F5344CB8AC3E}">
        <p14:creationId xmlns:p14="http://schemas.microsoft.com/office/powerpoint/2010/main" val="543247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7E82F-C62B-ECD5-6709-F5BB2F4393C8}"/>
              </a:ext>
            </a:extLst>
          </p:cNvPr>
          <p:cNvSpPr>
            <a:spLocks noGrp="1"/>
          </p:cNvSpPr>
          <p:nvPr>
            <p:ph type="title"/>
          </p:nvPr>
        </p:nvSpPr>
        <p:spPr/>
        <p:txBody>
          <a:bodyPr>
            <a:normAutofit fontScale="90000"/>
          </a:bodyPr>
          <a:lstStyle/>
          <a:p>
            <a:r>
              <a:rPr lang="en-US" dirty="0"/>
              <a:t>Good Faith Effort</a:t>
            </a:r>
          </a:p>
        </p:txBody>
      </p:sp>
      <p:sp>
        <p:nvSpPr>
          <p:cNvPr id="3" name="Content Placeholder 2">
            <a:extLst>
              <a:ext uri="{FF2B5EF4-FFF2-40B4-BE49-F238E27FC236}">
                <a16:creationId xmlns:a16="http://schemas.microsoft.com/office/drawing/2014/main" id="{F336AC15-0A79-7689-E47A-87A734D54CA5}"/>
              </a:ext>
            </a:extLst>
          </p:cNvPr>
          <p:cNvSpPr>
            <a:spLocks noGrp="1"/>
          </p:cNvSpPr>
          <p:nvPr>
            <p:ph idx="1"/>
          </p:nvPr>
        </p:nvSpPr>
        <p:spPr/>
        <p:txBody>
          <a:bodyPr/>
          <a:lstStyle/>
          <a:p>
            <a:r>
              <a:rPr lang="en-US" dirty="0"/>
              <a:t>Respondents are advised to utilize the Texas Comptroller of Public Accounts (CPA) Centralized Master Bidders List (CMBL) Directory to identify qualified, certified </a:t>
            </a:r>
            <a:r>
              <a:rPr lang="en-US" dirty="0" err="1"/>
              <a:t>VetHUB</a:t>
            </a:r>
            <a:r>
              <a:rPr lang="en-US" dirty="0"/>
              <a:t> and Historically Underutilized Business (HUB) subcontractors. This database must be searched to satisfy the minimum outreach requirements necessary to demonstrate a good faith effort.</a:t>
            </a:r>
            <a:endParaRPr lang="en-US" dirty="0">
              <a:solidFill>
                <a:schemeClr val="tx2">
                  <a:lumMod val="65000"/>
                  <a:lumOff val="35000"/>
                </a:schemeClr>
              </a:solidFill>
            </a:endParaRPr>
          </a:p>
          <a:p>
            <a:r>
              <a:rPr lang="en-US" dirty="0"/>
              <a:t>Please note that searching the TxDOT Precertified Firms list alone does not satisfy the good faith effort outreach requirement. However, if a solicited </a:t>
            </a:r>
            <a:r>
              <a:rPr lang="en-US" dirty="0" err="1"/>
              <a:t>VetHUB</a:t>
            </a:r>
            <a:r>
              <a:rPr lang="en-US" dirty="0"/>
              <a:t> is not selected, the lack of proper qualifications or TxDOT Pre-Certification may be used as valid supporting documentation to justify your final subcontractor selection.</a:t>
            </a:r>
          </a:p>
        </p:txBody>
      </p:sp>
    </p:spTree>
    <p:extLst>
      <p:ext uri="{BB962C8B-B14F-4D97-AF65-F5344CB8AC3E}">
        <p14:creationId xmlns:p14="http://schemas.microsoft.com/office/powerpoint/2010/main" val="1404517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EED54-8891-7773-661F-334C780B916D}"/>
              </a:ext>
            </a:extLst>
          </p:cNvPr>
          <p:cNvSpPr>
            <a:spLocks noGrp="1"/>
          </p:cNvSpPr>
          <p:nvPr>
            <p:ph type="title"/>
          </p:nvPr>
        </p:nvSpPr>
        <p:spPr/>
        <p:txBody>
          <a:bodyPr>
            <a:normAutofit fontScale="90000"/>
          </a:bodyPr>
          <a:lstStyle/>
          <a:p>
            <a:r>
              <a:rPr lang="en-US"/>
              <a:t>Documentation</a:t>
            </a:r>
          </a:p>
        </p:txBody>
      </p:sp>
      <p:sp>
        <p:nvSpPr>
          <p:cNvPr id="5" name="TextBox 4">
            <a:extLst>
              <a:ext uri="{FF2B5EF4-FFF2-40B4-BE49-F238E27FC236}">
                <a16:creationId xmlns:a16="http://schemas.microsoft.com/office/drawing/2014/main" id="{D76E880C-D13E-CB00-7B67-F1BB59B5DE01}"/>
              </a:ext>
            </a:extLst>
          </p:cNvPr>
          <p:cNvSpPr txBox="1"/>
          <p:nvPr/>
        </p:nvSpPr>
        <p:spPr>
          <a:xfrm>
            <a:off x="457200" y="4552628"/>
            <a:ext cx="3895344" cy="246221"/>
          </a:xfrm>
          <a:prstGeom prst="rect">
            <a:avLst/>
          </a:prstGeom>
          <a:noFill/>
        </p:spPr>
        <p:txBody>
          <a:bodyPr wrap="square" rtlCol="0">
            <a:spAutoFit/>
          </a:bodyPr>
          <a:lstStyle/>
          <a:p>
            <a:r>
              <a:rPr lang="en-US" sz="1000" dirty="0"/>
              <a:t>Figure </a:t>
            </a:r>
            <a:r>
              <a:rPr lang="en-US" sz="1000"/>
              <a:t>13-</a:t>
            </a:r>
            <a:r>
              <a:rPr lang="en-US" sz="1000" dirty="0"/>
              <a:t> Necessary versus Not Necessary Information </a:t>
            </a:r>
          </a:p>
        </p:txBody>
      </p:sp>
      <p:sp>
        <p:nvSpPr>
          <p:cNvPr id="3" name="TextBox 2" descr="Requirement (has not changed)&#10; Notification of 7 days (with date) to only two VetHUBs&#10; If the respondent replied and you didn’t choose them, highlight why&#10; Document if the VetHUB didn’t respond&#10;Not Required&#10; VetHUB(HUB) Subcontracting Plan Compliance Checklist (from TxDOT)&#10; Extra unrelated correspondence&#10; Extra respondents beyond the required two">
            <a:extLst>
              <a:ext uri="{FF2B5EF4-FFF2-40B4-BE49-F238E27FC236}">
                <a16:creationId xmlns:a16="http://schemas.microsoft.com/office/drawing/2014/main" id="{033ED09D-54D7-3C16-FED0-428034E0AA73}"/>
              </a:ext>
            </a:extLst>
          </p:cNvPr>
          <p:cNvSpPr txBox="1"/>
          <p:nvPr/>
        </p:nvSpPr>
        <p:spPr>
          <a:xfrm>
            <a:off x="5011750" y="4675738"/>
            <a:ext cx="1088903" cy="369332"/>
          </a:xfrm>
          <a:prstGeom prst="rect">
            <a:avLst/>
          </a:prstGeom>
          <a:noFill/>
        </p:spPr>
        <p:txBody>
          <a:bodyPr wrap="square" rtlCol="0">
            <a:spAutoFit/>
          </a:bodyPr>
          <a:lstStyle/>
          <a:p>
            <a:r>
              <a:rPr lang="en-US"/>
              <a:t>   </a:t>
            </a:r>
          </a:p>
        </p:txBody>
      </p:sp>
      <p:graphicFrame>
        <p:nvGraphicFramePr>
          <p:cNvPr id="4" name="Content Placeholder 3">
            <a:extLst>
              <a:ext uri="{FF2B5EF4-FFF2-40B4-BE49-F238E27FC236}">
                <a16:creationId xmlns:a16="http://schemas.microsoft.com/office/drawing/2014/main" id="{DDFBCB8C-E442-E52B-98AB-DBC60CF4A98C}"/>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281322280"/>
              </p:ext>
            </p:extLst>
          </p:nvPr>
        </p:nvGraphicFramePr>
        <p:xfrm>
          <a:off x="457200" y="1272209"/>
          <a:ext cx="8229600" cy="3190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7769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E975-9C45-DC41-951A-7314E741AA5B}"/>
              </a:ext>
            </a:extLst>
          </p:cNvPr>
          <p:cNvSpPr>
            <a:spLocks noGrp="1"/>
          </p:cNvSpPr>
          <p:nvPr>
            <p:ph type="title"/>
          </p:nvPr>
        </p:nvSpPr>
        <p:spPr/>
        <p:txBody>
          <a:bodyPr>
            <a:normAutofit fontScale="90000"/>
          </a:bodyPr>
          <a:lstStyle/>
          <a:p>
            <a:r>
              <a:rPr lang="en-US" dirty="0" err="1"/>
              <a:t>VetHUB</a:t>
            </a:r>
            <a:r>
              <a:rPr lang="en-US" dirty="0"/>
              <a:t>(HUB) Subcontracting Plan Compliance Checklist</a:t>
            </a:r>
          </a:p>
        </p:txBody>
      </p:sp>
      <p:sp>
        <p:nvSpPr>
          <p:cNvPr id="4" name="TextBox 3">
            <a:extLst>
              <a:ext uri="{FF2B5EF4-FFF2-40B4-BE49-F238E27FC236}">
                <a16:creationId xmlns:a16="http://schemas.microsoft.com/office/drawing/2014/main" id="{2C45A059-E4F8-9E34-D622-DF9E5F2C3BDF}"/>
              </a:ext>
            </a:extLst>
          </p:cNvPr>
          <p:cNvSpPr txBox="1"/>
          <p:nvPr/>
        </p:nvSpPr>
        <p:spPr>
          <a:xfrm>
            <a:off x="1280857" y="4675969"/>
            <a:ext cx="5999257" cy="246221"/>
          </a:xfrm>
          <a:prstGeom prst="rect">
            <a:avLst/>
          </a:prstGeom>
          <a:noFill/>
        </p:spPr>
        <p:txBody>
          <a:bodyPr wrap="square" rtlCol="0">
            <a:spAutoFit/>
          </a:bodyPr>
          <a:lstStyle/>
          <a:p>
            <a:pPr algn="ctr"/>
            <a:r>
              <a:rPr lang="en-US" sz="1000" dirty="0"/>
              <a:t>Figure 14- </a:t>
            </a:r>
            <a:r>
              <a:rPr lang="en-US" sz="1000" dirty="0" err="1"/>
              <a:t>VetHUB</a:t>
            </a:r>
            <a:r>
              <a:rPr lang="en-US" sz="1000" dirty="0"/>
              <a:t> (HUB) Subcontracting Plan Compliance Checklist</a:t>
            </a:r>
          </a:p>
        </p:txBody>
      </p:sp>
      <p:pic>
        <p:nvPicPr>
          <p:cNvPr id="5" name="Content Placeholder 4" descr="This image is a screenshot of the VetHUB (HUB) Subcontracting Plan Compliance Checklist.">
            <a:extLst>
              <a:ext uri="{FF2B5EF4-FFF2-40B4-BE49-F238E27FC236}">
                <a16:creationId xmlns:a16="http://schemas.microsoft.com/office/drawing/2014/main" id="{A0C864E2-ED1B-BFD2-F89D-0D99801669D1}"/>
              </a:ext>
            </a:extLst>
          </p:cNvPr>
          <p:cNvPicPr>
            <a:picLocks noGrp="1" noChangeAspect="1"/>
          </p:cNvPicPr>
          <p:nvPr>
            <p:ph idx="1"/>
          </p:nvPr>
        </p:nvPicPr>
        <p:blipFill>
          <a:blip r:embed="rId3"/>
          <a:stretch>
            <a:fillRect/>
          </a:stretch>
        </p:blipFill>
        <p:spPr>
          <a:xfrm>
            <a:off x="1364165" y="1276458"/>
            <a:ext cx="2739483" cy="3428017"/>
          </a:xfrm>
          <a:prstGeom prst="rect">
            <a:avLst/>
          </a:prstGeom>
        </p:spPr>
      </p:pic>
      <p:pic>
        <p:nvPicPr>
          <p:cNvPr id="9" name="Picture 8">
            <a:extLst>
              <a:ext uri="{FF2B5EF4-FFF2-40B4-BE49-F238E27FC236}">
                <a16:creationId xmlns:a16="http://schemas.microsoft.com/office/drawing/2014/main" id="{8170868C-FE42-F093-0BAE-8C1551DF69B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703288" y="1276458"/>
            <a:ext cx="2576827" cy="3428017"/>
          </a:xfrm>
          <a:prstGeom prst="rect">
            <a:avLst/>
          </a:prstGeom>
        </p:spPr>
      </p:pic>
    </p:spTree>
    <p:extLst>
      <p:ext uri="{BB962C8B-B14F-4D97-AF65-F5344CB8AC3E}">
        <p14:creationId xmlns:p14="http://schemas.microsoft.com/office/powerpoint/2010/main" val="3095710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CDFF8-CC59-1662-D76B-ACEAF2B986A7}"/>
              </a:ext>
            </a:extLst>
          </p:cNvPr>
          <p:cNvSpPr>
            <a:spLocks noGrp="1"/>
          </p:cNvSpPr>
          <p:nvPr>
            <p:ph type="title"/>
          </p:nvPr>
        </p:nvSpPr>
        <p:spPr>
          <a:xfrm>
            <a:off x="332072" y="756640"/>
            <a:ext cx="8229600" cy="294885"/>
          </a:xfrm>
        </p:spPr>
        <p:txBody>
          <a:bodyPr>
            <a:normAutofit fontScale="90000"/>
          </a:bodyPr>
          <a:lstStyle/>
          <a:p>
            <a:r>
              <a:rPr lang="en-US" b="0"/>
              <a:t>Section 6 – Prime Contractor Affirmation</a:t>
            </a:r>
            <a:endParaRPr lang="en-US"/>
          </a:p>
        </p:txBody>
      </p:sp>
      <p:sp>
        <p:nvSpPr>
          <p:cNvPr id="3" name="Content Placeholder 2">
            <a:extLst>
              <a:ext uri="{FF2B5EF4-FFF2-40B4-BE49-F238E27FC236}">
                <a16:creationId xmlns:a16="http://schemas.microsoft.com/office/drawing/2014/main" id="{EAA043E9-BB3F-A41C-3ADB-18B0072DF834}"/>
              </a:ext>
            </a:extLst>
          </p:cNvPr>
          <p:cNvSpPr>
            <a:spLocks noGrp="1"/>
          </p:cNvSpPr>
          <p:nvPr>
            <p:ph idx="1"/>
          </p:nvPr>
        </p:nvSpPr>
        <p:spPr>
          <a:xfrm>
            <a:off x="62565" y="1272209"/>
            <a:ext cx="4596064" cy="3826264"/>
          </a:xfrm>
        </p:spPr>
        <p:txBody>
          <a:bodyPr>
            <a:normAutofit fontScale="62500" lnSpcReduction="20000"/>
          </a:bodyPr>
          <a:lstStyle/>
          <a:p>
            <a:pPr fontAlgn="base"/>
            <a:r>
              <a:rPr lang="en-US" sz="1600" b="1" dirty="0"/>
              <a:t>Final Affirmation Signature</a:t>
            </a:r>
            <a:r>
              <a:rPr lang="en-US" sz="1600" dirty="0"/>
              <a:t>​</a:t>
            </a:r>
          </a:p>
          <a:p>
            <a:pPr lvl="1" fontAlgn="base">
              <a:buFont typeface="Arial" panose="020B0604020202020204" pitchFamily="34" charset="0"/>
              <a:buChar char="•"/>
            </a:pPr>
            <a:r>
              <a:rPr lang="en-US" sz="1600" dirty="0"/>
              <a:t>The prime contractor’s (respondent’s) authorized representative signs to certify accuracy and completeness of the subcontracting plan.​</a:t>
            </a:r>
          </a:p>
          <a:p>
            <a:pPr fontAlgn="base"/>
            <a:r>
              <a:rPr lang="en-US" sz="1600" b="1" dirty="0"/>
              <a:t>Ongoing Compliance Obligations</a:t>
            </a:r>
            <a:r>
              <a:rPr lang="en-US" sz="1600" dirty="0"/>
              <a:t>​</a:t>
            </a:r>
          </a:p>
          <a:p>
            <a:pPr lvl="1" fontAlgn="base">
              <a:buFont typeface="Arial" panose="020B0604020202020204" pitchFamily="34" charset="0"/>
              <a:buChar char="•"/>
            </a:pPr>
            <a:r>
              <a:rPr lang="en-US" sz="1600" dirty="0"/>
              <a:t>Affirmation acknowledges duties like subcontractor notification, agency approvals, and progress reporting.​</a:t>
            </a:r>
          </a:p>
          <a:p>
            <a:pPr fontAlgn="base"/>
            <a:r>
              <a:rPr lang="en-US" sz="1600" b="1" dirty="0"/>
              <a:t>Continuous Contract Compliance</a:t>
            </a:r>
            <a:r>
              <a:rPr lang="en-US" sz="1600" dirty="0"/>
              <a:t>​</a:t>
            </a:r>
          </a:p>
          <a:p>
            <a:pPr lvl="1" fontAlgn="base">
              <a:buFont typeface="Arial" panose="020B0604020202020204" pitchFamily="34" charset="0"/>
              <a:buChar char="•"/>
            </a:pPr>
            <a:r>
              <a:rPr lang="en-US" sz="1600" dirty="0"/>
              <a:t>Compliance is required throughout the contract lifecycle, not just during solicitation or planning phases.​</a:t>
            </a:r>
          </a:p>
          <a:p>
            <a:pPr fontAlgn="base"/>
            <a:r>
              <a:rPr lang="en-US" sz="1600" b="1" dirty="0"/>
              <a:t>Accuracy Before Signing</a:t>
            </a:r>
            <a:r>
              <a:rPr lang="en-US" sz="1600" dirty="0"/>
              <a:t>​</a:t>
            </a:r>
          </a:p>
          <a:p>
            <a:pPr lvl="1" fontAlgn="base">
              <a:buFont typeface="Arial" panose="020B0604020202020204" pitchFamily="34" charset="0"/>
              <a:buChar char="•"/>
            </a:pPr>
            <a:r>
              <a:rPr lang="en-US" sz="1600" dirty="0"/>
              <a:t>Respondents must ensure all previous subcontracting plan sections are complete and accurate before signing the affirmation.</a:t>
            </a:r>
          </a:p>
          <a:p>
            <a:endParaRPr lang="en-US" dirty="0"/>
          </a:p>
        </p:txBody>
      </p:sp>
      <p:sp>
        <p:nvSpPr>
          <p:cNvPr id="6" name="TextBox 5">
            <a:extLst>
              <a:ext uri="{FF2B5EF4-FFF2-40B4-BE49-F238E27FC236}">
                <a16:creationId xmlns:a16="http://schemas.microsoft.com/office/drawing/2014/main" id="{6F97F293-7BAD-A552-ED93-053AFD839796}"/>
              </a:ext>
            </a:extLst>
          </p:cNvPr>
          <p:cNvSpPr txBox="1"/>
          <p:nvPr/>
        </p:nvSpPr>
        <p:spPr>
          <a:xfrm>
            <a:off x="4487489" y="3850517"/>
            <a:ext cx="4593946" cy="246221"/>
          </a:xfrm>
          <a:prstGeom prst="rect">
            <a:avLst/>
          </a:prstGeom>
          <a:noFill/>
        </p:spPr>
        <p:txBody>
          <a:bodyPr wrap="square">
            <a:spAutoFit/>
          </a:bodyPr>
          <a:lstStyle/>
          <a:p>
            <a:r>
              <a:rPr lang="en-US" sz="1000" dirty="0"/>
              <a:t>Figure </a:t>
            </a:r>
            <a:r>
              <a:rPr lang="en-US" sz="1000"/>
              <a:t>15-</a:t>
            </a:r>
            <a:r>
              <a:rPr lang="en-US" sz="1000" dirty="0"/>
              <a:t> Section 6: Affirmation of Prime Contractor</a:t>
            </a:r>
          </a:p>
        </p:txBody>
      </p:sp>
      <p:pic>
        <p:nvPicPr>
          <p:cNvPr id="5" name="Picture 4" descr="This is an image of section 6: affirmation of prime contractor on the subcontracting plan. ">
            <a:extLst>
              <a:ext uri="{FF2B5EF4-FFF2-40B4-BE49-F238E27FC236}">
                <a16:creationId xmlns:a16="http://schemas.microsoft.com/office/drawing/2014/main" id="{EB20D9A2-6483-F36F-DDD2-4C1176C41336}"/>
              </a:ext>
            </a:extLst>
          </p:cNvPr>
          <p:cNvPicPr>
            <a:picLocks noChangeAspect="1"/>
          </p:cNvPicPr>
          <p:nvPr/>
        </p:nvPicPr>
        <p:blipFill>
          <a:blip r:embed="rId2"/>
          <a:stretch>
            <a:fillRect/>
          </a:stretch>
        </p:blipFill>
        <p:spPr>
          <a:xfrm>
            <a:off x="4604060" y="1713577"/>
            <a:ext cx="4477375" cy="2162477"/>
          </a:xfrm>
          <a:prstGeom prst="rect">
            <a:avLst/>
          </a:prstGeom>
        </p:spPr>
      </p:pic>
    </p:spTree>
    <p:extLst>
      <p:ext uri="{BB962C8B-B14F-4D97-AF65-F5344CB8AC3E}">
        <p14:creationId xmlns:p14="http://schemas.microsoft.com/office/powerpoint/2010/main" val="3560617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4BC4A-E1F9-FF41-4EE6-A8717D5627D4}"/>
              </a:ext>
            </a:extLst>
          </p:cNvPr>
          <p:cNvSpPr>
            <a:spLocks noGrp="1"/>
          </p:cNvSpPr>
          <p:nvPr>
            <p:ph type="title"/>
          </p:nvPr>
        </p:nvSpPr>
        <p:spPr>
          <a:xfrm>
            <a:off x="457200" y="969518"/>
            <a:ext cx="8229600" cy="294885"/>
          </a:xfrm>
        </p:spPr>
        <p:txBody>
          <a:bodyPr>
            <a:normAutofit fontScale="90000"/>
          </a:bodyPr>
          <a:lstStyle/>
          <a:p>
            <a:r>
              <a:rPr lang="en-US" dirty="0"/>
              <a:t>Current Subcontracting Plan Form</a:t>
            </a:r>
          </a:p>
        </p:txBody>
      </p:sp>
      <p:sp>
        <p:nvSpPr>
          <p:cNvPr id="3" name="Content Placeholder 2">
            <a:extLst>
              <a:ext uri="{FF2B5EF4-FFF2-40B4-BE49-F238E27FC236}">
                <a16:creationId xmlns:a16="http://schemas.microsoft.com/office/drawing/2014/main" id="{220C9128-1DA9-F0A8-0ACF-E7600FEA94A1}"/>
              </a:ext>
            </a:extLst>
          </p:cNvPr>
          <p:cNvSpPr>
            <a:spLocks noGrp="1"/>
          </p:cNvSpPr>
          <p:nvPr>
            <p:ph idx="1"/>
          </p:nvPr>
        </p:nvSpPr>
        <p:spPr>
          <a:xfrm>
            <a:off x="457200" y="1665909"/>
            <a:ext cx="8229600" cy="3190063"/>
          </a:xfrm>
        </p:spPr>
        <p:txBody>
          <a:bodyPr>
            <a:normAutofit fontScale="92500" lnSpcReduction="10000"/>
          </a:bodyPr>
          <a:lstStyle/>
          <a:p>
            <a:pPr algn="l"/>
            <a:r>
              <a:rPr lang="en-US" dirty="0">
                <a:solidFill>
                  <a:srgbClr val="000000"/>
                </a:solidFill>
              </a:rPr>
              <a:t>Make sure to use the most current Subcontracting Plan form.</a:t>
            </a:r>
          </a:p>
          <a:p>
            <a:pPr algn="l"/>
            <a:r>
              <a:rPr lang="en-US" dirty="0">
                <a:solidFill>
                  <a:srgbClr val="000000"/>
                </a:solidFill>
              </a:rPr>
              <a:t>For the most current version, visit: </a:t>
            </a:r>
            <a:r>
              <a:rPr lang="en-US" dirty="0">
                <a:solidFill>
                  <a:schemeClr val="accent1"/>
                </a:solidFill>
                <a:hlinkClick r:id="rId2"/>
              </a:rPr>
              <a:t>https://comptroller.texas.gov/purchasing/vendor/hub/forms.php</a:t>
            </a:r>
            <a:endParaRPr lang="en-US" dirty="0">
              <a:solidFill>
                <a:schemeClr val="accent1"/>
              </a:solidFill>
            </a:endParaRPr>
          </a:p>
          <a:p>
            <a:pPr algn="l"/>
            <a:r>
              <a:rPr lang="en-US" b="1" i="1" u="sng" dirty="0"/>
              <a:t>IMPORTANT TO NOTE</a:t>
            </a:r>
          </a:p>
          <a:p>
            <a:pPr lvl="1"/>
            <a:r>
              <a:rPr lang="en-US" dirty="0"/>
              <a:t>You must meet the requirements of the Subcontracting Plan and all other requirements for the Request for Proposal.</a:t>
            </a:r>
          </a:p>
          <a:p>
            <a:r>
              <a:rPr lang="en-US" dirty="0"/>
              <a:t>After Selection, commitments are documented in the Subcontracting Plan (SP) form, and we are honoring the commitments made to the subprovider </a:t>
            </a:r>
            <a:r>
              <a:rPr lang="en-US"/>
              <a:t>(subcontractor).</a:t>
            </a:r>
            <a:endParaRPr lang="en-US" dirty="0"/>
          </a:p>
          <a:p>
            <a:endParaRPr lang="en-US" dirty="0"/>
          </a:p>
        </p:txBody>
      </p:sp>
      <p:sp>
        <p:nvSpPr>
          <p:cNvPr id="4" name="Slide Number Placeholder 3">
            <a:extLst>
              <a:ext uri="{FF2B5EF4-FFF2-40B4-BE49-F238E27FC236}">
                <a16:creationId xmlns:a16="http://schemas.microsoft.com/office/drawing/2014/main" id="{0AC676DA-8D43-C5B8-05A9-752D96ECE399}"/>
              </a:ext>
            </a:extLst>
          </p:cNvPr>
          <p:cNvSpPr>
            <a:spLocks noGrp="1"/>
          </p:cNvSpPr>
          <p:nvPr>
            <p:ph type="sldNum" sz="quarter" idx="10"/>
          </p:nvPr>
        </p:nvSpPr>
        <p:spPr>
          <a:xfrm>
            <a:off x="8864600" y="6578600"/>
            <a:ext cx="211138" cy="187325"/>
          </a:xfrm>
          <a:prstGeom prst="rect">
            <a:avLst/>
          </a:prstGeom>
        </p:spPr>
        <p:txBody>
          <a:bodyPr vert="horz" wrap="none" lIns="0" tIns="0" rIns="0" bIns="0" numCol="1" anchor="ctr" anchorCtr="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1pPr>
            <a:lvl2pPr marL="0" lvl="1" algn="r" rtl="0" eaLnBrk="1" fontAlgn="base" hangingPunct="1">
              <a:spcBef>
                <a:spcPts val="900"/>
              </a:spcBef>
              <a:spcAft>
                <a:spcPct val="0"/>
              </a:spcAft>
              <a:defRPr sz="800" kern="1200">
                <a:solidFill>
                  <a:schemeClr val="bg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9pPr>
          </a:lstStyle>
          <a:p>
            <a:pPr lvl="1">
              <a:defRPr/>
            </a:pPr>
            <a:fld id="{15C25A5A-AC24-4547-9130-70DAD0CB6E0B}" type="slidenum">
              <a:rPr lang="en-US" altLang="en-US" smtClean="0"/>
              <a:pPr lvl="1">
                <a:defRPr/>
              </a:pPr>
              <a:t>19</a:t>
            </a:fld>
            <a:endParaRPr lang="en-US" altLang="en-US"/>
          </a:p>
        </p:txBody>
      </p:sp>
    </p:spTree>
    <p:extLst>
      <p:ext uri="{BB962C8B-B14F-4D97-AF65-F5344CB8AC3E}">
        <p14:creationId xmlns:p14="http://schemas.microsoft.com/office/powerpoint/2010/main" val="4097870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2F818-F9A8-81AA-5EBE-B00502885F33}"/>
              </a:ext>
            </a:extLst>
          </p:cNvPr>
          <p:cNvSpPr>
            <a:spLocks noGrp="1"/>
          </p:cNvSpPr>
          <p:nvPr>
            <p:ph type="title"/>
          </p:nvPr>
        </p:nvSpPr>
        <p:spPr/>
        <p:txBody>
          <a:bodyPr>
            <a:normAutofit fontScale="90000"/>
          </a:bodyPr>
          <a:lstStyle/>
          <a:p>
            <a:r>
              <a:rPr lang="en-US" b="0" dirty="0"/>
              <a:t>Respondent Responsibilities</a:t>
            </a:r>
            <a:endParaRPr lang="en-US" dirty="0"/>
          </a:p>
        </p:txBody>
      </p:sp>
      <p:sp>
        <p:nvSpPr>
          <p:cNvPr id="3" name="Content Placeholder 2">
            <a:extLst>
              <a:ext uri="{FF2B5EF4-FFF2-40B4-BE49-F238E27FC236}">
                <a16:creationId xmlns:a16="http://schemas.microsoft.com/office/drawing/2014/main" id="{22AE603E-7ECF-1894-2262-9D244893DD50}"/>
              </a:ext>
            </a:extLst>
          </p:cNvPr>
          <p:cNvSpPr>
            <a:spLocks noGrp="1"/>
          </p:cNvSpPr>
          <p:nvPr>
            <p:ph idx="1"/>
          </p:nvPr>
        </p:nvSpPr>
        <p:spPr>
          <a:xfrm>
            <a:off x="457200" y="1272209"/>
            <a:ext cx="8229600" cy="3417555"/>
          </a:xfrm>
        </p:spPr>
        <p:txBody>
          <a:bodyPr>
            <a:normAutofit fontScale="47500" lnSpcReduction="20000"/>
          </a:bodyPr>
          <a:lstStyle/>
          <a:p>
            <a:pPr fontAlgn="base"/>
            <a:r>
              <a:rPr lang="en-US" sz="2000" b="1" dirty="0"/>
              <a:t>Mandatory Submission</a:t>
            </a:r>
            <a:r>
              <a:rPr lang="en-US" sz="2000" dirty="0"/>
              <a:t>​</a:t>
            </a:r>
          </a:p>
          <a:p>
            <a:pPr lvl="1" fontAlgn="base">
              <a:buFont typeface="Arial" panose="020B0604020202020204" pitchFamily="34" charset="0"/>
              <a:buChar char="•"/>
            </a:pPr>
            <a:r>
              <a:rPr lang="en-US" sz="2000" dirty="0"/>
              <a:t>All respondents to the solicitation requiring subcontracting plans must submit a complete plan regardless of subcontracting intentions or 0% Goal.</a:t>
            </a:r>
          </a:p>
          <a:p>
            <a:pPr fontAlgn="base"/>
            <a:r>
              <a:rPr lang="en-US" sz="2000" b="1" dirty="0"/>
              <a:t>Good Faith Efforts</a:t>
            </a:r>
            <a:r>
              <a:rPr lang="en-US" sz="2000" dirty="0"/>
              <a:t>​</a:t>
            </a:r>
          </a:p>
          <a:p>
            <a:pPr lvl="1" fontAlgn="base">
              <a:buFont typeface="Arial" panose="020B0604020202020204" pitchFamily="34" charset="0"/>
              <a:buChar char="•"/>
            </a:pPr>
            <a:r>
              <a:rPr lang="en-US" sz="2000" dirty="0"/>
              <a:t>Respondents intending to subcontract must demonstrate good faith efforts to recruit certified </a:t>
            </a:r>
            <a:r>
              <a:rPr lang="en-US" sz="2000" dirty="0" err="1"/>
              <a:t>VetHUB</a:t>
            </a:r>
            <a:r>
              <a:rPr lang="en-US" sz="2000" dirty="0"/>
              <a:t> subproviders (subcontractors).​</a:t>
            </a:r>
          </a:p>
          <a:p>
            <a:pPr fontAlgn="base"/>
            <a:r>
              <a:rPr lang="en-US" sz="2000" b="1" dirty="0"/>
              <a:t>Inclusive Subcontractor Listing</a:t>
            </a:r>
            <a:r>
              <a:rPr lang="en-US" sz="2000" dirty="0"/>
              <a:t>​</a:t>
            </a:r>
          </a:p>
          <a:p>
            <a:pPr lvl="1" fontAlgn="base">
              <a:buFont typeface="Arial" panose="020B0604020202020204" pitchFamily="34" charset="0"/>
              <a:buChar char="•"/>
            </a:pPr>
            <a:r>
              <a:rPr lang="en-US" sz="2000" dirty="0"/>
              <a:t>All proposed subproviders (subcontractors), including staffing resources, must be listed in the plan to ensure transparency.​</a:t>
            </a:r>
          </a:p>
          <a:p>
            <a:pPr fontAlgn="base"/>
            <a:r>
              <a:rPr lang="en-US" sz="2000" b="1" dirty="0"/>
              <a:t>Self-Performing Respondents</a:t>
            </a:r>
            <a:r>
              <a:rPr lang="en-US" sz="2000" dirty="0"/>
              <a:t>​</a:t>
            </a:r>
          </a:p>
          <a:p>
            <a:pPr lvl="1" fontAlgn="base">
              <a:buFont typeface="Arial" panose="020B0604020202020204" pitchFamily="34" charset="0"/>
              <a:buChar char="•"/>
            </a:pPr>
            <a:r>
              <a:rPr lang="en-US" sz="2000" dirty="0"/>
              <a:t>Respondents self-performing entire contracts must indicate no subcontracting but still submit the required subcontracting plan sections.​</a:t>
            </a:r>
          </a:p>
          <a:p>
            <a:endParaRPr lang="en-US" dirty="0"/>
          </a:p>
        </p:txBody>
      </p:sp>
    </p:spTree>
    <p:extLst>
      <p:ext uri="{BB962C8B-B14F-4D97-AF65-F5344CB8AC3E}">
        <p14:creationId xmlns:p14="http://schemas.microsoft.com/office/powerpoint/2010/main" val="3520810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04E54FE7-F882-FFCA-534A-A6487BDDE1ED}"/>
              </a:ext>
            </a:extLst>
          </p:cNvPr>
          <p:cNvSpPr>
            <a:spLocks noGrp="1"/>
          </p:cNvSpPr>
          <p:nvPr>
            <p:ph type="title"/>
          </p:nvPr>
        </p:nvSpPr>
        <p:spPr>
          <a:xfrm>
            <a:off x="1311434" y="1403011"/>
            <a:ext cx="6394656" cy="583723"/>
          </a:xfrm>
        </p:spPr>
        <p:txBody>
          <a:bodyPr>
            <a:noAutofit/>
          </a:bodyPr>
          <a:lstStyle/>
          <a:p>
            <a:pPr algn="ctr" eaLnBrk="1" hangingPunct="1"/>
            <a:r>
              <a:rPr lang="en-US" altLang="en-US" sz="2000" dirty="0"/>
              <a:t>TxDOT </a:t>
            </a:r>
            <a:r>
              <a:rPr altLang="en-US" sz="2000" dirty="0"/>
              <a:t>Civil Rights</a:t>
            </a:r>
            <a:r>
              <a:rPr lang="en-US" altLang="en-US" sz="2000" dirty="0"/>
              <a:t> Division | </a:t>
            </a:r>
            <a:r>
              <a:rPr lang="en-US" altLang="en-US" sz="2000" dirty="0" err="1"/>
              <a:t>Vet</a:t>
            </a:r>
            <a:r>
              <a:rPr altLang="en-US" sz="2000" dirty="0" err="1"/>
              <a:t>HUB</a:t>
            </a:r>
            <a:r>
              <a:rPr altLang="en-US" sz="2000" dirty="0"/>
              <a:t> </a:t>
            </a:r>
            <a:r>
              <a:rPr lang="en-US" altLang="en-US" sz="2000" dirty="0"/>
              <a:t>(HUB) </a:t>
            </a:r>
            <a:r>
              <a:rPr altLang="en-US" sz="2000" dirty="0"/>
              <a:t>Program</a:t>
            </a:r>
            <a:br>
              <a:rPr lang="en-US" altLang="en-US" sz="1600" dirty="0"/>
            </a:br>
            <a:br>
              <a:rPr lang="en-US" altLang="en-US" sz="1600" dirty="0"/>
            </a:br>
            <a:r>
              <a:rPr lang="en-US" altLang="en-US" sz="1300" dirty="0">
                <a:solidFill>
                  <a:schemeClr val="tx1"/>
                </a:solidFill>
                <a:hlinkClick r:id="rId3"/>
              </a:rPr>
              <a:t>CIV_HUB@txdot.gov</a:t>
            </a:r>
            <a:br>
              <a:rPr lang="en-US" altLang="en-US" sz="1300" dirty="0">
                <a:solidFill>
                  <a:schemeClr val="tx1"/>
                </a:solidFill>
              </a:rPr>
            </a:br>
            <a:br>
              <a:rPr lang="en-US" altLang="en-US" sz="1300" dirty="0">
                <a:solidFill>
                  <a:schemeClr val="tx1"/>
                </a:solidFill>
              </a:rPr>
            </a:br>
            <a:r>
              <a:rPr lang="en-US" sz="1800" u="sng" dirty="0">
                <a:solidFill>
                  <a:srgbClr val="0000FF"/>
                </a:solidFill>
                <a:effectLst/>
                <a:latin typeface="Aptos" panose="020B0004020202020204" pitchFamily="34" charset="0"/>
                <a:ea typeface="Times New Roman" panose="02020603050405020304" pitchFamily="18" charset="0"/>
                <a:cs typeface="Aptos" panose="020B0004020202020204" pitchFamily="34" charset="0"/>
                <a:hlinkClick r:id="rId4"/>
              </a:rPr>
              <a:t>https://www.txdot.gov/business/disadvantaged-small-business-enterprise/hub.html</a:t>
            </a:r>
            <a:endParaRPr altLang="en-US" sz="1300" dirty="0">
              <a:solidFill>
                <a:schemeClr val="tx1"/>
              </a:solidFill>
            </a:endParaRPr>
          </a:p>
        </p:txBody>
      </p:sp>
      <p:sp>
        <p:nvSpPr>
          <p:cNvPr id="81923" name="Rectangle 3">
            <a:extLst>
              <a:ext uri="{FF2B5EF4-FFF2-40B4-BE49-F238E27FC236}">
                <a16:creationId xmlns:a16="http://schemas.microsoft.com/office/drawing/2014/main" id="{E2A5DA61-393C-6F33-E57A-8DC874119A24}"/>
              </a:ext>
            </a:extLst>
          </p:cNvPr>
          <p:cNvSpPr>
            <a:spLocks noGrp="1" noChangeArrowheads="1"/>
          </p:cNvSpPr>
          <p:nvPr>
            <p:ph idx="1"/>
          </p:nvPr>
        </p:nvSpPr>
        <p:spPr>
          <a:xfrm>
            <a:off x="1000539" y="2365512"/>
            <a:ext cx="7120856" cy="3512087"/>
          </a:xfrm>
        </p:spPr>
        <p:txBody>
          <a:bodyPr>
            <a:noAutofit/>
          </a:bodyPr>
          <a:lstStyle/>
          <a:p>
            <a:pPr marL="0" indent="0" algn="ctr">
              <a:lnSpc>
                <a:spcPct val="100000"/>
              </a:lnSpc>
              <a:buNone/>
              <a:defRPr/>
            </a:pPr>
            <a:r>
              <a:rPr lang="en-US" sz="1300" b="1" dirty="0"/>
              <a:t>Andrea Acosta</a:t>
            </a:r>
            <a:r>
              <a:rPr lang="en-US" sz="1300" dirty="0"/>
              <a:t>, </a:t>
            </a:r>
            <a:r>
              <a:rPr lang="en-US" sz="1300" i="1" dirty="0"/>
              <a:t>CIV Compliance Analyst</a:t>
            </a:r>
            <a:br>
              <a:rPr lang="en-US" sz="1300" i="1" dirty="0"/>
            </a:br>
            <a:r>
              <a:rPr lang="en-US" sz="1300" b="1" dirty="0"/>
              <a:t>  </a:t>
            </a:r>
            <a:r>
              <a:rPr lang="en-US" sz="1300" dirty="0"/>
              <a:t>956.763.7789 | </a:t>
            </a:r>
            <a:r>
              <a:rPr lang="en-US" sz="1300" u="sng" dirty="0">
                <a:solidFill>
                  <a:srgbClr val="042A45"/>
                </a:solidFill>
                <a:hlinkClick r:id="rId5"/>
              </a:rPr>
              <a:t>Andrea.Acosta@</a:t>
            </a:r>
            <a:r>
              <a:rPr lang="en-US" sz="1300" u="sng" dirty="0">
                <a:solidFill>
                  <a:schemeClr val="accent2"/>
                </a:solidFill>
                <a:hlinkClick r:id="rId5"/>
              </a:rPr>
              <a:t>txdot.gov</a:t>
            </a:r>
            <a:endParaRPr lang="en-US" sz="1300" u="sng" dirty="0">
              <a:solidFill>
                <a:schemeClr val="accent2"/>
              </a:solidFill>
            </a:endParaRPr>
          </a:p>
          <a:p>
            <a:pPr marL="0" indent="0" algn="ctr">
              <a:lnSpc>
                <a:spcPct val="100000"/>
              </a:lnSpc>
              <a:buNone/>
              <a:defRPr/>
            </a:pPr>
            <a:endParaRPr lang="en-US" sz="1300" b="1" dirty="0"/>
          </a:p>
          <a:p>
            <a:pPr marL="0" indent="0" algn="ctr">
              <a:lnSpc>
                <a:spcPct val="100000"/>
              </a:lnSpc>
              <a:buNone/>
              <a:defRPr/>
            </a:pPr>
            <a:r>
              <a:rPr lang="en-US" sz="1300" b="1" dirty="0"/>
              <a:t>Teresita “Teri” Alvarado</a:t>
            </a:r>
            <a:r>
              <a:rPr lang="en-US" sz="1300" dirty="0"/>
              <a:t>, </a:t>
            </a:r>
            <a:r>
              <a:rPr lang="en-US" sz="1300" i="1" dirty="0"/>
              <a:t>CIV Compliance Analyst</a:t>
            </a:r>
            <a:br>
              <a:rPr lang="en-US" sz="1300" i="1" dirty="0"/>
            </a:br>
            <a:r>
              <a:rPr lang="en-US" sz="1300" b="1" dirty="0"/>
              <a:t>  </a:t>
            </a:r>
            <a:r>
              <a:rPr lang="en-US" sz="1300" dirty="0"/>
              <a:t>512.416.4755  | </a:t>
            </a:r>
            <a:r>
              <a:rPr lang="en-US" sz="1300" u="sng" dirty="0">
                <a:solidFill>
                  <a:srgbClr val="042A45"/>
                </a:solidFill>
                <a:hlinkClick r:id="rId6"/>
              </a:rPr>
              <a:t>Teresita.Alvarado</a:t>
            </a:r>
            <a:r>
              <a:rPr lang="en-US" sz="1300" u="sng" dirty="0">
                <a:solidFill>
                  <a:schemeClr val="accent2"/>
                </a:solidFill>
                <a:hlinkClick r:id="rId6"/>
              </a:rPr>
              <a:t>@txdot.gov</a:t>
            </a:r>
            <a:endParaRPr lang="en-US" sz="1300" u="sng" dirty="0">
              <a:solidFill>
                <a:schemeClr val="accent2"/>
              </a:solidFill>
            </a:endParaRPr>
          </a:p>
          <a:p>
            <a:pPr marL="0" indent="0" algn="ctr">
              <a:lnSpc>
                <a:spcPct val="100000"/>
              </a:lnSpc>
              <a:buNone/>
              <a:defRPr/>
            </a:pPr>
            <a:br>
              <a:rPr lang="en-US" sz="1300" u="sng" dirty="0">
                <a:solidFill>
                  <a:schemeClr val="accent2"/>
                </a:solidFill>
              </a:rPr>
            </a:br>
            <a:r>
              <a:rPr lang="en-US" sz="1300" b="1" dirty="0"/>
              <a:t>Don Barwick</a:t>
            </a:r>
            <a:r>
              <a:rPr lang="en-US" sz="1300" dirty="0"/>
              <a:t>, </a:t>
            </a:r>
            <a:r>
              <a:rPr lang="en-US" sz="1300" i="1" dirty="0"/>
              <a:t>CIV Compliance Analyst</a:t>
            </a:r>
            <a:br>
              <a:rPr lang="en-US" sz="1300" i="1" dirty="0"/>
            </a:br>
            <a:r>
              <a:rPr lang="en-US" sz="1300" b="1" dirty="0">
                <a:solidFill>
                  <a:prstClr val="black"/>
                </a:solidFill>
              </a:rPr>
              <a:t>  </a:t>
            </a:r>
            <a:r>
              <a:rPr lang="en-US" sz="1300" dirty="0">
                <a:solidFill>
                  <a:prstClr val="black"/>
                </a:solidFill>
              </a:rPr>
              <a:t>512.486.4682 | </a:t>
            </a:r>
            <a:r>
              <a:rPr lang="en-US" sz="1300" u="sng" dirty="0">
                <a:solidFill>
                  <a:schemeClr val="accent1"/>
                </a:solidFill>
                <a:hlinkClick r:id="rId7"/>
              </a:rPr>
              <a:t>D</a:t>
            </a:r>
            <a:r>
              <a:rPr lang="en-US" sz="1300" u="sng" dirty="0">
                <a:solidFill>
                  <a:srgbClr val="0056A9"/>
                </a:solidFill>
                <a:hlinkClick r:id="rId7"/>
              </a:rPr>
              <a:t>on</a:t>
            </a:r>
            <a:r>
              <a:rPr lang="en-US" sz="1300" u="sng" dirty="0">
                <a:solidFill>
                  <a:schemeClr val="accent1"/>
                </a:solidFill>
                <a:hlinkClick r:id="rId7"/>
              </a:rPr>
              <a:t>.Barwick@txdot.gov</a:t>
            </a:r>
            <a:br>
              <a:rPr lang="en-US" sz="1300" u="sng" dirty="0">
                <a:solidFill>
                  <a:schemeClr val="accent1"/>
                </a:solidFill>
              </a:rPr>
            </a:br>
            <a:endParaRPr lang="en-US" sz="1300" u="sng" dirty="0">
              <a:solidFill>
                <a:schemeClr val="accent1"/>
              </a:solidFill>
            </a:endParaRPr>
          </a:p>
        </p:txBody>
      </p:sp>
      <p:sp>
        <p:nvSpPr>
          <p:cNvPr id="56324" name="Slide Number Placeholder 4">
            <a:extLst>
              <a:ext uri="{FF2B5EF4-FFF2-40B4-BE49-F238E27FC236}">
                <a16:creationId xmlns:a16="http://schemas.microsoft.com/office/drawing/2014/main" id="{AF81B71F-6C89-F13F-6839-93CE38959070}"/>
              </a:ext>
            </a:extLst>
          </p:cNvPr>
          <p:cNvSpPr>
            <a:spLocks noGrp="1"/>
          </p:cNvSpPr>
          <p:nvPr>
            <p:ph type="sldNum" sz="quarter" idx="10"/>
          </p:nvPr>
        </p:nvSpPr>
        <p:spPr bwMode="auto">
          <a:xfrm>
            <a:off x="8864600" y="6578600"/>
            <a:ext cx="211138" cy="1873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1pPr>
            <a:lvl2pPr marL="0" lvl="1" algn="r" rtl="0" eaLnBrk="1" fontAlgn="base" hangingPunct="1">
              <a:spcBef>
                <a:spcPts val="900"/>
              </a:spcBef>
              <a:spcAft>
                <a:spcPct val="0"/>
              </a:spcAft>
              <a:defRPr sz="800" kern="1200">
                <a:solidFill>
                  <a:schemeClr val="bg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Franklin Gothic Book" panose="020B05030201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Franklin Gothic Book" panose="020B0503020102020204" pitchFamily="34" charset="0"/>
                <a:ea typeface="+mn-ea"/>
                <a:cs typeface="Arial" panose="020B0604020202020204" pitchFamily="34" charset="0"/>
              </a:defRPr>
            </a:lvl9pPr>
          </a:lstStyle>
          <a:p>
            <a:pPr lvl="1" algn="r" eaLnBrk="1" hangingPunct="1">
              <a:spcBef>
                <a:spcPct val="0"/>
              </a:spcBef>
              <a:buClrTx/>
              <a:buFontTx/>
              <a:buNone/>
              <a:defRPr/>
            </a:pPr>
            <a:fld id="{15C25A5A-AC24-4547-9130-70DAD0CB6E0B}" type="slidenum">
              <a:rPr lang="en-US" altLang="en-US" smtClean="0"/>
              <a:pPr lvl="1" algn="r" eaLnBrk="1" hangingPunct="1">
                <a:spcBef>
                  <a:spcPct val="0"/>
                </a:spcBef>
                <a:buClrTx/>
                <a:buFontTx/>
                <a:buNone/>
                <a:defRPr/>
              </a:pPr>
              <a:t>20</a:t>
            </a:fld>
            <a:endParaRPr lang="en-US" altLang="en-US" sz="901">
              <a:latin typeface="Arial Black" panose="020B0A04020102020204" pitchFamily="34"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7FAD5AC-084D-A5BC-AD45-B5722456E95A}"/>
              </a:ext>
            </a:extLst>
          </p:cNvPr>
          <p:cNvSpPr>
            <a:spLocks noGrp="1"/>
          </p:cNvSpPr>
          <p:nvPr>
            <p:ph type="title"/>
          </p:nvPr>
        </p:nvSpPr>
        <p:spPr/>
        <p:txBody>
          <a:bodyPr>
            <a:normAutofit fontScale="90000"/>
          </a:bodyPr>
          <a:lstStyle/>
          <a:p>
            <a:r>
              <a:rPr lang="en-US" dirty="0"/>
              <a:t>Drive like a Texan English</a:t>
            </a:r>
          </a:p>
        </p:txBody>
      </p:sp>
      <p:pic>
        <p:nvPicPr>
          <p:cNvPr id="2" name="Picture 1" descr="Help make Texas safer for everyone&#10;Drive like a Texan&#10;Kind. Courteous. Safe.&#10;DriveLikeATexan.com&#10; QR Code - https://www.txdot.gov/drivelikeatexan?cid=qr-txdot-ppt-template:direct:AW:dlat">
            <a:extLst>
              <a:ext uri="{FF2B5EF4-FFF2-40B4-BE49-F238E27FC236}">
                <a16:creationId xmlns:a16="http://schemas.microsoft.com/office/drawing/2014/main" id="{890F2833-F27D-9D26-00B3-C61477A572F3}"/>
              </a:ext>
            </a:extLst>
          </p:cNvPr>
          <p:cNvPicPr>
            <a:picLocks noChangeAspect="1"/>
          </p:cNvPicPr>
          <p:nvPr/>
        </p:nvPicPr>
        <p:blipFill>
          <a:blip r:embed="rId2"/>
          <a:srcRect/>
          <a:stretch/>
        </p:blipFill>
        <p:spPr>
          <a:xfrm>
            <a:off x="-6655" y="554608"/>
            <a:ext cx="9157310" cy="4599429"/>
          </a:xfrm>
          <a:prstGeom prst="rect">
            <a:avLst/>
          </a:prstGeom>
        </p:spPr>
      </p:pic>
    </p:spTree>
    <p:extLst>
      <p:ext uri="{BB962C8B-B14F-4D97-AF65-F5344CB8AC3E}">
        <p14:creationId xmlns:p14="http://schemas.microsoft.com/office/powerpoint/2010/main" val="3721237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68C95-0B7F-AC3B-61CE-B9FAFE2C0783}"/>
              </a:ext>
            </a:extLst>
          </p:cNvPr>
          <p:cNvSpPr>
            <a:spLocks noGrp="1"/>
          </p:cNvSpPr>
          <p:nvPr>
            <p:ph type="title"/>
          </p:nvPr>
        </p:nvSpPr>
        <p:spPr/>
        <p:txBody>
          <a:bodyPr>
            <a:normAutofit fontScale="90000"/>
          </a:bodyPr>
          <a:lstStyle/>
          <a:p>
            <a:r>
              <a:rPr lang="en-US" b="0"/>
              <a:t>Overview of Key Subcontracting Plan Sections​</a:t>
            </a:r>
            <a:endParaRPr lang="en-US"/>
          </a:p>
        </p:txBody>
      </p:sp>
      <p:sp>
        <p:nvSpPr>
          <p:cNvPr id="3" name="Content Placeholder 2">
            <a:extLst>
              <a:ext uri="{FF2B5EF4-FFF2-40B4-BE49-F238E27FC236}">
                <a16:creationId xmlns:a16="http://schemas.microsoft.com/office/drawing/2014/main" id="{2BEC0BBB-803E-9ABA-5B77-91666E468A18}"/>
              </a:ext>
            </a:extLst>
          </p:cNvPr>
          <p:cNvSpPr>
            <a:spLocks noGrp="1"/>
          </p:cNvSpPr>
          <p:nvPr>
            <p:ph idx="1"/>
          </p:nvPr>
        </p:nvSpPr>
        <p:spPr/>
        <p:txBody>
          <a:bodyPr>
            <a:normAutofit fontScale="70000" lnSpcReduction="20000"/>
          </a:bodyPr>
          <a:lstStyle/>
          <a:p>
            <a:pPr fontAlgn="base"/>
            <a:r>
              <a:rPr lang="en-US" b="1" dirty="0"/>
              <a:t>Respondent Information Collection</a:t>
            </a:r>
            <a:r>
              <a:rPr lang="en-US" dirty="0"/>
              <a:t>​</a:t>
            </a:r>
          </a:p>
          <a:p>
            <a:pPr lvl="1" fontAlgn="base">
              <a:buFont typeface="Arial" panose="020B0604020202020204" pitchFamily="34" charset="0"/>
              <a:buChar char="•"/>
            </a:pPr>
            <a:r>
              <a:rPr lang="en-US" dirty="0"/>
              <a:t>Section 1 gathers essential company and contact details from respondents, ensuring accurate identification.​</a:t>
            </a:r>
          </a:p>
          <a:p>
            <a:pPr fontAlgn="base"/>
            <a:r>
              <a:rPr lang="en-US" b="1" dirty="0"/>
              <a:t>Self-Performance or Subcontracting Declaration</a:t>
            </a:r>
            <a:r>
              <a:rPr lang="en-US" dirty="0"/>
              <a:t>​</a:t>
            </a:r>
          </a:p>
          <a:p>
            <a:pPr lvl="1" fontAlgn="base">
              <a:buFont typeface="Arial" panose="020B0604020202020204" pitchFamily="34" charset="0"/>
              <a:buChar char="•"/>
            </a:pPr>
            <a:r>
              <a:rPr lang="en-US" dirty="0"/>
              <a:t>Section 2 requires respondents to declare their intent to self-perform or subcontract parts of the contract.​</a:t>
            </a:r>
          </a:p>
          <a:p>
            <a:pPr fontAlgn="base"/>
            <a:r>
              <a:rPr lang="en-US" b="1" dirty="0"/>
              <a:t>Subcontracting Opportunities and Percentages</a:t>
            </a:r>
            <a:r>
              <a:rPr lang="en-US" dirty="0"/>
              <a:t>​</a:t>
            </a:r>
          </a:p>
          <a:p>
            <a:pPr lvl="1" fontAlgn="base">
              <a:buFont typeface="Arial" panose="020B0604020202020204" pitchFamily="34" charset="0"/>
              <a:buChar char="•"/>
            </a:pPr>
            <a:r>
              <a:rPr lang="en-US" dirty="0"/>
              <a:t>Section 4 identifies subcontracting opportunities and the expected percentage allocations for each.​</a:t>
            </a:r>
          </a:p>
          <a:p>
            <a:pPr fontAlgn="base"/>
            <a:r>
              <a:rPr lang="en-US" b="1" dirty="0"/>
              <a:t>Affirmations and Good Faith Efforts</a:t>
            </a:r>
            <a:r>
              <a:rPr lang="en-US" dirty="0"/>
              <a:t>​</a:t>
            </a:r>
          </a:p>
          <a:p>
            <a:pPr lvl="1" fontAlgn="base">
              <a:buFont typeface="Arial" panose="020B0604020202020204" pitchFamily="34" charset="0"/>
              <a:buChar char="•"/>
            </a:pPr>
            <a:r>
              <a:rPr lang="en-US" dirty="0"/>
              <a:t>Sections 3, 5, and 6 include affirmations and document good faith efforts to ensure compliance and accuracy.​</a:t>
            </a:r>
          </a:p>
          <a:p>
            <a:endParaRPr lang="en-US" dirty="0"/>
          </a:p>
        </p:txBody>
      </p:sp>
    </p:spTree>
    <p:extLst>
      <p:ext uri="{BB962C8B-B14F-4D97-AF65-F5344CB8AC3E}">
        <p14:creationId xmlns:p14="http://schemas.microsoft.com/office/powerpoint/2010/main" val="4002206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ubcontracting Plan Instructions – Page 1">
            <a:extLst>
              <a:ext uri="{FF2B5EF4-FFF2-40B4-BE49-F238E27FC236}">
                <a16:creationId xmlns:a16="http://schemas.microsoft.com/office/drawing/2014/main" id="{7B0C19C8-8CED-A4DF-D741-FF74A66BD787}"/>
              </a:ext>
            </a:extLst>
          </p:cNvPr>
          <p:cNvSpPr>
            <a:spLocks noGrp="1"/>
          </p:cNvSpPr>
          <p:nvPr>
            <p:ph type="title"/>
          </p:nvPr>
        </p:nvSpPr>
        <p:spPr/>
        <p:txBody>
          <a:bodyPr>
            <a:normAutofit fontScale="90000"/>
          </a:bodyPr>
          <a:lstStyle/>
          <a:p>
            <a:r>
              <a:rPr lang="en-US" dirty="0"/>
              <a:t>Subcontracting Plan Instructions – Page 1</a:t>
            </a:r>
          </a:p>
        </p:txBody>
      </p:sp>
      <p:sp>
        <p:nvSpPr>
          <p:cNvPr id="5" name="TextBox 4">
            <a:extLst>
              <a:ext uri="{FF2B5EF4-FFF2-40B4-BE49-F238E27FC236}">
                <a16:creationId xmlns:a16="http://schemas.microsoft.com/office/drawing/2014/main" id="{DE90CD4D-17DF-2D57-D0B3-8E2CCA637CFA}"/>
              </a:ext>
            </a:extLst>
          </p:cNvPr>
          <p:cNvSpPr txBox="1"/>
          <p:nvPr/>
        </p:nvSpPr>
        <p:spPr>
          <a:xfrm>
            <a:off x="457200" y="4334525"/>
            <a:ext cx="3103270" cy="400110"/>
          </a:xfrm>
          <a:prstGeom prst="rect">
            <a:avLst/>
          </a:prstGeom>
          <a:noFill/>
        </p:spPr>
        <p:txBody>
          <a:bodyPr wrap="square" rtlCol="0">
            <a:spAutoFit/>
          </a:bodyPr>
          <a:lstStyle/>
          <a:p>
            <a:r>
              <a:rPr lang="en-US" sz="1000" dirty="0"/>
              <a:t>Figure 1- Solicitation and Agency Information </a:t>
            </a:r>
          </a:p>
        </p:txBody>
      </p:sp>
      <p:graphicFrame>
        <p:nvGraphicFramePr>
          <p:cNvPr id="8" name="Content Placeholder 7" descr="Solicitation&#10; Number&#10; Title&#10;Agency&#10; Number&#10; Name&#10;Agency Coordinator for Curtesy Reviews&#10; Name&#10; Email Address&#10; Phone Number&#10;">
            <a:extLst>
              <a:ext uri="{FF2B5EF4-FFF2-40B4-BE49-F238E27FC236}">
                <a16:creationId xmlns:a16="http://schemas.microsoft.com/office/drawing/2014/main" id="{5F995E91-EDBF-21E7-9073-78C177A5669A}"/>
              </a:ext>
            </a:extLst>
          </p:cNvPr>
          <p:cNvGraphicFramePr>
            <a:graphicFrameLocks noGrp="1"/>
          </p:cNvGraphicFramePr>
          <p:nvPr>
            <p:ph idx="1"/>
            <p:extLst>
              <p:ext uri="{D42A27DB-BD31-4B8C-83A1-F6EECF244321}">
                <p14:modId xmlns:p14="http://schemas.microsoft.com/office/powerpoint/2010/main" val="1506096324"/>
              </p:ext>
            </p:extLst>
          </p:nvPr>
        </p:nvGraphicFramePr>
        <p:xfrm>
          <a:off x="457200" y="1272209"/>
          <a:ext cx="2762342" cy="3190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B2BA7237-CB2B-61A6-5A08-A934AF13CBE7}"/>
              </a:ext>
            </a:extLst>
          </p:cNvPr>
          <p:cNvSpPr txBox="1"/>
          <p:nvPr/>
        </p:nvSpPr>
        <p:spPr>
          <a:xfrm>
            <a:off x="3495040" y="3448861"/>
            <a:ext cx="3103270" cy="246221"/>
          </a:xfrm>
          <a:prstGeom prst="rect">
            <a:avLst/>
          </a:prstGeom>
          <a:noFill/>
        </p:spPr>
        <p:txBody>
          <a:bodyPr wrap="square" rtlCol="0">
            <a:spAutoFit/>
          </a:bodyPr>
          <a:lstStyle/>
          <a:p>
            <a:r>
              <a:rPr lang="en-US" sz="1000" dirty="0"/>
              <a:t>Figure 2- Subcontracting Plan Instructions</a:t>
            </a:r>
          </a:p>
        </p:txBody>
      </p:sp>
      <p:pic>
        <p:nvPicPr>
          <p:cNvPr id="7" name="Picture 6" descr="Subcontracting Plan instructions; 601CT000000#### for solicitation number; discipline, district or division, statewide or districtwide; 601 for agency number; Texas Department of Transportation for agency name; Agency Coordinator for Courtesy Reviews (Optional); Teresita Alvarado under name; CIV_hub@txdot.gov for email address; and 512-416-4755 for phone number. ">
            <a:extLst>
              <a:ext uri="{FF2B5EF4-FFF2-40B4-BE49-F238E27FC236}">
                <a16:creationId xmlns:a16="http://schemas.microsoft.com/office/drawing/2014/main" id="{611081A5-F82D-0994-902E-A51B973340F3}"/>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3495040" y="1690128"/>
            <a:ext cx="5191760" cy="1768005"/>
          </a:xfrm>
          <a:prstGeom prst="rect">
            <a:avLst/>
          </a:prstGeom>
        </p:spPr>
      </p:pic>
    </p:spTree>
    <p:extLst>
      <p:ext uri="{BB962C8B-B14F-4D97-AF65-F5344CB8AC3E}">
        <p14:creationId xmlns:p14="http://schemas.microsoft.com/office/powerpoint/2010/main" val="2795366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252F1-2837-B927-AA80-359F404B0BC4}"/>
              </a:ext>
            </a:extLst>
          </p:cNvPr>
          <p:cNvSpPr>
            <a:spLocks noGrp="1"/>
          </p:cNvSpPr>
          <p:nvPr>
            <p:ph type="title"/>
          </p:nvPr>
        </p:nvSpPr>
        <p:spPr/>
        <p:txBody>
          <a:bodyPr>
            <a:normAutofit fontScale="90000"/>
          </a:bodyPr>
          <a:lstStyle/>
          <a:p>
            <a:r>
              <a:rPr lang="en-US"/>
              <a:t>Subcontracting Plan – Solicitation Information</a:t>
            </a:r>
          </a:p>
        </p:txBody>
      </p:sp>
      <p:sp>
        <p:nvSpPr>
          <p:cNvPr id="4" name="TextBox 3">
            <a:extLst>
              <a:ext uri="{FF2B5EF4-FFF2-40B4-BE49-F238E27FC236}">
                <a16:creationId xmlns:a16="http://schemas.microsoft.com/office/drawing/2014/main" id="{F2805F26-284A-4324-4E13-C38ACDAC5C7F}"/>
              </a:ext>
            </a:extLst>
          </p:cNvPr>
          <p:cNvSpPr txBox="1"/>
          <p:nvPr/>
        </p:nvSpPr>
        <p:spPr>
          <a:xfrm>
            <a:off x="376731" y="4068458"/>
            <a:ext cx="3103270" cy="246221"/>
          </a:xfrm>
          <a:prstGeom prst="rect">
            <a:avLst/>
          </a:prstGeom>
          <a:noFill/>
        </p:spPr>
        <p:txBody>
          <a:bodyPr wrap="square" rtlCol="0">
            <a:spAutoFit/>
          </a:bodyPr>
          <a:lstStyle/>
          <a:p>
            <a:r>
              <a:rPr lang="en-US" sz="1000" dirty="0"/>
              <a:t>Figure 3- Solicitation Point of Contact</a:t>
            </a:r>
          </a:p>
        </p:txBody>
      </p:sp>
      <p:pic>
        <p:nvPicPr>
          <p:cNvPr id="7" name="Picture 6" descr="This image is a screenshot of the solicitation point of contact where the respondent will enter the Service Center Director on the PCL in the name category; enter the service center manager email in the email address category; enter service center manager phone number in the phone number point of contact category; and provide a description of the subcontracting goal and examples of potential opportunities as follows. &quot;Subcontracting goal is 0%. Examples of potential subcontracting opportunities from NIGP Codes for ###-## Description: Work Category Number and Description 1 and Work Category and description 2. The full subcontracting plan for respondents is included in the request for proposal (RFP) as a link along with guidance.  A full list of subcontracting opportunities are provided in the request for proposal (RFP).&#10;The full subcontracting plan for respondents is included in the RFP as a link along with guidance.">
            <a:extLst>
              <a:ext uri="{FF2B5EF4-FFF2-40B4-BE49-F238E27FC236}">
                <a16:creationId xmlns:a16="http://schemas.microsoft.com/office/drawing/2014/main" id="{F83DF357-75D8-088A-D6EF-AFCA39DF0844}"/>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57203" y="1666021"/>
            <a:ext cx="5434781" cy="2402437"/>
          </a:xfrm>
          <a:prstGeom prst="rect">
            <a:avLst/>
          </a:prstGeom>
        </p:spPr>
      </p:pic>
      <p:sp>
        <p:nvSpPr>
          <p:cNvPr id="6" name="TextBox 5">
            <a:extLst>
              <a:ext uri="{FF2B5EF4-FFF2-40B4-BE49-F238E27FC236}">
                <a16:creationId xmlns:a16="http://schemas.microsoft.com/office/drawing/2014/main" id="{6976CFBD-65C7-C989-6B3A-D419D9C08B66}"/>
              </a:ext>
            </a:extLst>
          </p:cNvPr>
          <p:cNvSpPr txBox="1"/>
          <p:nvPr/>
        </p:nvSpPr>
        <p:spPr>
          <a:xfrm>
            <a:off x="6161835" y="4429513"/>
            <a:ext cx="3103270" cy="246221"/>
          </a:xfrm>
          <a:prstGeom prst="rect">
            <a:avLst/>
          </a:prstGeom>
          <a:noFill/>
        </p:spPr>
        <p:txBody>
          <a:bodyPr wrap="square" rtlCol="0">
            <a:spAutoFit/>
          </a:bodyPr>
          <a:lstStyle/>
          <a:p>
            <a:r>
              <a:rPr lang="en-US" sz="1000" dirty="0"/>
              <a:t>Figure 4- Solicitation Information</a:t>
            </a:r>
          </a:p>
        </p:txBody>
      </p:sp>
      <p:sp>
        <p:nvSpPr>
          <p:cNvPr id="3" name="TextBox 2">
            <a:extLst>
              <a:ext uri="{FF2B5EF4-FFF2-40B4-BE49-F238E27FC236}">
                <a16:creationId xmlns:a16="http://schemas.microsoft.com/office/drawing/2014/main" id="{E251DDA6-D1B2-4F72-A6C5-A6349BD1C890}"/>
              </a:ext>
              <a:ext uri="{C183D7F6-B498-43B3-948B-1728B52AA6E4}">
                <adec:decorative xmlns:adec="http://schemas.microsoft.com/office/drawing/2017/decorative" val="1"/>
              </a:ext>
            </a:extLst>
          </p:cNvPr>
          <p:cNvSpPr txBox="1"/>
          <p:nvPr/>
        </p:nvSpPr>
        <p:spPr>
          <a:xfrm>
            <a:off x="565695" y="3480098"/>
            <a:ext cx="5196477" cy="338554"/>
          </a:xfrm>
          <a:prstGeom prst="rect">
            <a:avLst/>
          </a:prstGeom>
          <a:solidFill>
            <a:srgbClr val="F4F7FF"/>
          </a:solidFill>
        </p:spPr>
        <p:txBody>
          <a:bodyPr wrap="square" rtlCol="0">
            <a:spAutoFit/>
          </a:bodyPr>
          <a:lstStyle/>
          <a:p>
            <a:r>
              <a:rPr lang="en-US" sz="800" b="1" dirty="0">
                <a:solidFill>
                  <a:schemeClr val="tx2">
                    <a:lumMod val="65000"/>
                    <a:lumOff val="35000"/>
                  </a:schemeClr>
                </a:solidFill>
                <a:latin typeface="Arial" panose="020B0604020202020204" pitchFamily="34" charset="0"/>
                <a:cs typeface="Arial" panose="020B0604020202020204" pitchFamily="34" charset="0"/>
              </a:rPr>
              <a:t>A full list of subcontracting opportunities are provided in the request for proposal (RFP).</a:t>
            </a:r>
          </a:p>
          <a:p>
            <a:r>
              <a:rPr lang="en-US" sz="800" b="1" dirty="0">
                <a:solidFill>
                  <a:schemeClr val="tx2">
                    <a:lumMod val="65000"/>
                    <a:lumOff val="35000"/>
                  </a:schemeClr>
                </a:solidFill>
                <a:latin typeface="Arial" panose="020B0604020202020204" pitchFamily="34" charset="0"/>
                <a:cs typeface="Arial" panose="020B0604020202020204" pitchFamily="34" charset="0"/>
              </a:rPr>
              <a:t>The full subcontracting plan for respondents is included in the RFP as a link along with guidance.</a:t>
            </a:r>
          </a:p>
        </p:txBody>
      </p:sp>
      <p:graphicFrame>
        <p:nvGraphicFramePr>
          <p:cNvPr id="8" name="Content Placeholder 7">
            <a:extLst>
              <a:ext uri="{FF2B5EF4-FFF2-40B4-BE49-F238E27FC236}">
                <a16:creationId xmlns:a16="http://schemas.microsoft.com/office/drawing/2014/main" id="{3CF38AED-6DEE-F83F-9E1E-AA1BD11658F5}"/>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010047081"/>
              </p:ext>
            </p:extLst>
          </p:nvPr>
        </p:nvGraphicFramePr>
        <p:xfrm>
          <a:off x="5891984" y="1272207"/>
          <a:ext cx="2794818" cy="31900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59856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472A3-99F8-B0C8-E414-791F828BE21A}"/>
              </a:ext>
            </a:extLst>
          </p:cNvPr>
          <p:cNvSpPr>
            <a:spLocks noGrp="1"/>
          </p:cNvSpPr>
          <p:nvPr>
            <p:ph type="title"/>
          </p:nvPr>
        </p:nvSpPr>
        <p:spPr/>
        <p:txBody>
          <a:bodyPr>
            <a:normAutofit fontScale="90000"/>
          </a:bodyPr>
          <a:lstStyle/>
          <a:p>
            <a:r>
              <a:rPr lang="en-US" dirty="0"/>
              <a:t>Section 1 – Respondent Information​</a:t>
            </a:r>
          </a:p>
        </p:txBody>
      </p:sp>
      <p:sp>
        <p:nvSpPr>
          <p:cNvPr id="3" name="Content Placeholder 2">
            <a:extLst>
              <a:ext uri="{FF2B5EF4-FFF2-40B4-BE49-F238E27FC236}">
                <a16:creationId xmlns:a16="http://schemas.microsoft.com/office/drawing/2014/main" id="{A86C0E3C-66E9-DEF7-3587-8788268AD41E}"/>
              </a:ext>
            </a:extLst>
          </p:cNvPr>
          <p:cNvSpPr>
            <a:spLocks noGrp="1"/>
          </p:cNvSpPr>
          <p:nvPr>
            <p:ph idx="1"/>
          </p:nvPr>
        </p:nvSpPr>
        <p:spPr>
          <a:xfrm>
            <a:off x="178067" y="1253836"/>
            <a:ext cx="4276169" cy="3789219"/>
          </a:xfrm>
        </p:spPr>
        <p:txBody>
          <a:bodyPr>
            <a:normAutofit fontScale="55000" lnSpcReduction="20000"/>
          </a:bodyPr>
          <a:lstStyle/>
          <a:p>
            <a:pPr fontAlgn="base"/>
            <a:r>
              <a:rPr lang="en-US" sz="1600" b="1" dirty="0"/>
              <a:t>Essential Respondent Details</a:t>
            </a:r>
            <a:r>
              <a:rPr lang="en-US" sz="1600" dirty="0"/>
              <a:t>​</a:t>
            </a:r>
          </a:p>
          <a:p>
            <a:pPr lvl="1" fontAlgn="base">
              <a:buFont typeface="Arial" panose="020B0604020202020204" pitchFamily="34" charset="0"/>
              <a:buChar char="•"/>
            </a:pPr>
            <a:r>
              <a:rPr lang="en-US" sz="1600" dirty="0"/>
              <a:t>Include legal company name, Texas Vendor ID, and primary contact details for clear identification.​</a:t>
            </a:r>
          </a:p>
          <a:p>
            <a:pPr fontAlgn="base"/>
            <a:r>
              <a:rPr lang="en-US" sz="1600" b="1" dirty="0"/>
              <a:t>Certification Status</a:t>
            </a:r>
            <a:r>
              <a:rPr lang="en-US" sz="1600" dirty="0"/>
              <a:t>​</a:t>
            </a:r>
          </a:p>
          <a:p>
            <a:pPr lvl="1" fontAlgn="base">
              <a:buFont typeface="Arial" panose="020B0604020202020204" pitchFamily="34" charset="0"/>
              <a:buChar char="•"/>
            </a:pPr>
            <a:r>
              <a:rPr lang="en-US" sz="1600" dirty="0"/>
              <a:t>Respondent representative must indicate if certified </a:t>
            </a:r>
            <a:r>
              <a:rPr lang="en-US" sz="1600" dirty="0" err="1"/>
              <a:t>VetHUB</a:t>
            </a:r>
            <a:r>
              <a:rPr lang="en-US" sz="1600" dirty="0"/>
              <a:t> with the State of Texas within the respondent information.​</a:t>
            </a:r>
          </a:p>
          <a:p>
            <a:pPr fontAlgn="base"/>
            <a:r>
              <a:rPr lang="en-US" sz="1600" b="1" dirty="0"/>
              <a:t>Solicitation and Due Dates</a:t>
            </a:r>
            <a:r>
              <a:rPr lang="en-US" sz="1600" dirty="0"/>
              <a:t>​</a:t>
            </a:r>
          </a:p>
          <a:p>
            <a:pPr lvl="1" fontAlgn="base">
              <a:buFont typeface="Arial" panose="020B0604020202020204" pitchFamily="34" charset="0"/>
              <a:buChar char="•"/>
            </a:pPr>
            <a:r>
              <a:rPr lang="en-US" sz="1600" dirty="0"/>
              <a:t>Accurately provide solicitation number and proposal response due date to ensure timely processing.​</a:t>
            </a:r>
          </a:p>
          <a:p>
            <a:pPr fontAlgn="base"/>
            <a:r>
              <a:rPr lang="en-US" sz="1600" b="1" dirty="0"/>
              <a:t>Accuracy Importance</a:t>
            </a:r>
            <a:r>
              <a:rPr lang="en-US" sz="1600" dirty="0"/>
              <a:t>​</a:t>
            </a:r>
          </a:p>
          <a:p>
            <a:pPr lvl="1" fontAlgn="base">
              <a:buFont typeface="Arial" panose="020B0604020202020204" pitchFamily="34" charset="0"/>
              <a:buChar char="•"/>
            </a:pPr>
            <a:r>
              <a:rPr lang="en-US" sz="1600" dirty="0"/>
              <a:t>Correct information prevents processing delays, confusion, and administrative issues during procurement, and could help to prevent disqualification.</a:t>
            </a:r>
          </a:p>
          <a:p>
            <a:endParaRPr lang="en-US" dirty="0"/>
          </a:p>
        </p:txBody>
      </p:sp>
      <p:sp>
        <p:nvSpPr>
          <p:cNvPr id="6" name="TextBox 5">
            <a:extLst>
              <a:ext uri="{FF2B5EF4-FFF2-40B4-BE49-F238E27FC236}">
                <a16:creationId xmlns:a16="http://schemas.microsoft.com/office/drawing/2014/main" id="{726BBA74-30FE-BC6D-2807-3131EC139445}"/>
              </a:ext>
            </a:extLst>
          </p:cNvPr>
          <p:cNvSpPr txBox="1"/>
          <p:nvPr/>
        </p:nvSpPr>
        <p:spPr>
          <a:xfrm>
            <a:off x="4454236" y="3443261"/>
            <a:ext cx="3103270" cy="246221"/>
          </a:xfrm>
          <a:prstGeom prst="rect">
            <a:avLst/>
          </a:prstGeom>
          <a:noFill/>
        </p:spPr>
        <p:txBody>
          <a:bodyPr wrap="square" rtlCol="0">
            <a:spAutoFit/>
          </a:bodyPr>
          <a:lstStyle/>
          <a:p>
            <a:r>
              <a:rPr lang="en-US" sz="1000" dirty="0"/>
              <a:t>Figure 5- Section 1: Respondent Information </a:t>
            </a:r>
          </a:p>
        </p:txBody>
      </p:sp>
      <p:pic>
        <p:nvPicPr>
          <p:cNvPr id="5" name="Picture 4" descr="This image is a screenshot of section 1: respondent information of the subcontracting plan. ">
            <a:extLst>
              <a:ext uri="{FF2B5EF4-FFF2-40B4-BE49-F238E27FC236}">
                <a16:creationId xmlns:a16="http://schemas.microsoft.com/office/drawing/2014/main" id="{0F5EC371-7C51-A8D1-EB81-FC09D3FDD5F2}"/>
              </a:ext>
            </a:extLst>
          </p:cNvPr>
          <p:cNvPicPr>
            <a:picLocks noChangeAspect="1"/>
          </p:cNvPicPr>
          <p:nvPr/>
        </p:nvPicPr>
        <p:blipFill>
          <a:blip r:embed="rId3"/>
          <a:stretch>
            <a:fillRect/>
          </a:stretch>
        </p:blipFill>
        <p:spPr>
          <a:xfrm>
            <a:off x="4454236" y="1776984"/>
            <a:ext cx="4631045" cy="1594294"/>
          </a:xfrm>
          <a:prstGeom prst="rect">
            <a:avLst/>
          </a:prstGeom>
        </p:spPr>
      </p:pic>
    </p:spTree>
    <p:extLst>
      <p:ext uri="{BB962C8B-B14F-4D97-AF65-F5344CB8AC3E}">
        <p14:creationId xmlns:p14="http://schemas.microsoft.com/office/powerpoint/2010/main" val="743425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81D30-9D52-EC02-73C5-2F89EB90D4F8}"/>
              </a:ext>
            </a:extLst>
          </p:cNvPr>
          <p:cNvSpPr>
            <a:spLocks noGrp="1"/>
          </p:cNvSpPr>
          <p:nvPr>
            <p:ph type="title"/>
          </p:nvPr>
        </p:nvSpPr>
        <p:spPr/>
        <p:txBody>
          <a:bodyPr>
            <a:normAutofit fontScale="90000"/>
          </a:bodyPr>
          <a:lstStyle/>
          <a:p>
            <a:r>
              <a:rPr lang="en-US" b="0" dirty="0"/>
              <a:t>Section 2 – Declaration of Performance Method​</a:t>
            </a:r>
            <a:endParaRPr lang="en-US" dirty="0"/>
          </a:p>
        </p:txBody>
      </p:sp>
      <p:sp>
        <p:nvSpPr>
          <p:cNvPr id="3" name="Content Placeholder 2">
            <a:extLst>
              <a:ext uri="{FF2B5EF4-FFF2-40B4-BE49-F238E27FC236}">
                <a16:creationId xmlns:a16="http://schemas.microsoft.com/office/drawing/2014/main" id="{3EAAAC61-6F45-3C3E-2C8B-8AD5D59FBCF6}"/>
              </a:ext>
            </a:extLst>
          </p:cNvPr>
          <p:cNvSpPr>
            <a:spLocks noGrp="1"/>
          </p:cNvSpPr>
          <p:nvPr>
            <p:ph idx="1"/>
          </p:nvPr>
        </p:nvSpPr>
        <p:spPr>
          <a:xfrm>
            <a:off x="117411" y="1349212"/>
            <a:ext cx="4211053" cy="3559672"/>
          </a:xfrm>
        </p:spPr>
        <p:txBody>
          <a:bodyPr>
            <a:normAutofit fontScale="70000" lnSpcReduction="20000"/>
          </a:bodyPr>
          <a:lstStyle/>
          <a:p>
            <a:pPr fontAlgn="base"/>
            <a:r>
              <a:rPr lang="en-US" b="1" dirty="0"/>
              <a:t>Self-Performance Declaration</a:t>
            </a:r>
            <a:r>
              <a:rPr lang="en-US" dirty="0"/>
              <a:t>​</a:t>
            </a:r>
          </a:p>
          <a:p>
            <a:pPr lvl="1" fontAlgn="base">
              <a:buFont typeface="Arial" panose="020B0604020202020204" pitchFamily="34" charset="0"/>
              <a:buChar char="•"/>
            </a:pPr>
            <a:r>
              <a:rPr lang="en-US" dirty="0"/>
              <a:t>Respondents must declare if all work will be completed using their own labor, materials, and services without subcontracting.​</a:t>
            </a:r>
          </a:p>
          <a:p>
            <a:pPr fontAlgn="base"/>
            <a:r>
              <a:rPr lang="en-US" b="1" dirty="0"/>
              <a:t>Subcontracting Identification</a:t>
            </a:r>
            <a:r>
              <a:rPr lang="en-US" dirty="0"/>
              <a:t>​</a:t>
            </a:r>
          </a:p>
          <a:p>
            <a:pPr lvl="1" fontAlgn="base">
              <a:buFont typeface="Arial" panose="020B0604020202020204" pitchFamily="34" charset="0"/>
              <a:buChar char="•"/>
            </a:pPr>
            <a:r>
              <a:rPr lang="en-US" dirty="0"/>
              <a:t>If subcontracting is planned, respondents need to outline subcontracting opportunities clearly in the subcontracting plan.​</a:t>
            </a:r>
          </a:p>
          <a:p>
            <a:pPr fontAlgn="base"/>
            <a:r>
              <a:rPr lang="en-US" b="1" dirty="0"/>
              <a:t>Importance of Accurate Declaration</a:t>
            </a:r>
            <a:r>
              <a:rPr lang="en-US" dirty="0"/>
              <a:t>​</a:t>
            </a:r>
          </a:p>
          <a:p>
            <a:pPr lvl="1" fontAlgn="base">
              <a:buFont typeface="Arial" panose="020B0604020202020204" pitchFamily="34" charset="0"/>
              <a:buChar char="•"/>
            </a:pPr>
            <a:r>
              <a:rPr lang="en-US" dirty="0"/>
              <a:t>Accurate performance declarations prevent noncompliance and enforcement issues after contract award.</a:t>
            </a:r>
          </a:p>
          <a:p>
            <a:endParaRPr lang="en-US" dirty="0"/>
          </a:p>
        </p:txBody>
      </p:sp>
      <p:sp>
        <p:nvSpPr>
          <p:cNvPr id="6" name="TextBox 5">
            <a:extLst>
              <a:ext uri="{FF2B5EF4-FFF2-40B4-BE49-F238E27FC236}">
                <a16:creationId xmlns:a16="http://schemas.microsoft.com/office/drawing/2014/main" id="{7CF5C7C6-2DA7-DE88-0DBD-7A011954FEBE}"/>
              </a:ext>
            </a:extLst>
          </p:cNvPr>
          <p:cNvSpPr txBox="1"/>
          <p:nvPr/>
        </p:nvSpPr>
        <p:spPr>
          <a:xfrm>
            <a:off x="4255821" y="3678359"/>
            <a:ext cx="4770768" cy="246221"/>
          </a:xfrm>
          <a:prstGeom prst="rect">
            <a:avLst/>
          </a:prstGeom>
          <a:noFill/>
        </p:spPr>
        <p:txBody>
          <a:bodyPr wrap="square" rtlCol="0">
            <a:spAutoFit/>
          </a:bodyPr>
          <a:lstStyle/>
          <a:p>
            <a:r>
              <a:rPr lang="en-US" sz="1000" dirty="0"/>
              <a:t>Figure 6- Section 2: Declaration of Self-performing or Subcontracting</a:t>
            </a:r>
          </a:p>
        </p:txBody>
      </p:sp>
      <p:pic>
        <p:nvPicPr>
          <p:cNvPr id="5" name="Picture 4" descr="This image is a screenshot of Section 2: Declaration of Self-performing or subcontracting of the Subcontracting Plan. ">
            <a:extLst>
              <a:ext uri="{FF2B5EF4-FFF2-40B4-BE49-F238E27FC236}">
                <a16:creationId xmlns:a16="http://schemas.microsoft.com/office/drawing/2014/main" id="{EBF8533F-C078-F237-10A9-16693B8646DA}"/>
              </a:ext>
            </a:extLst>
          </p:cNvPr>
          <p:cNvPicPr>
            <a:picLocks noChangeAspect="1"/>
          </p:cNvPicPr>
          <p:nvPr/>
        </p:nvPicPr>
        <p:blipFill>
          <a:blip r:embed="rId2"/>
          <a:stretch>
            <a:fillRect/>
          </a:stretch>
        </p:blipFill>
        <p:spPr>
          <a:xfrm>
            <a:off x="4328464" y="2042005"/>
            <a:ext cx="4698125" cy="1636354"/>
          </a:xfrm>
          <a:prstGeom prst="rect">
            <a:avLst/>
          </a:prstGeom>
        </p:spPr>
      </p:pic>
    </p:spTree>
    <p:extLst>
      <p:ext uri="{BB962C8B-B14F-4D97-AF65-F5344CB8AC3E}">
        <p14:creationId xmlns:p14="http://schemas.microsoft.com/office/powerpoint/2010/main" val="1976249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B3185-5373-0F42-8A8E-9F2BDAE00E82}"/>
              </a:ext>
            </a:extLst>
          </p:cNvPr>
          <p:cNvSpPr>
            <a:spLocks noGrp="1"/>
          </p:cNvSpPr>
          <p:nvPr>
            <p:ph type="title"/>
          </p:nvPr>
        </p:nvSpPr>
        <p:spPr/>
        <p:txBody>
          <a:bodyPr>
            <a:normAutofit fontScale="90000"/>
          </a:bodyPr>
          <a:lstStyle/>
          <a:p>
            <a:r>
              <a:rPr lang="en-US" b="0"/>
              <a:t>Section 3 – Self‑Performing Contractor Affirmation​</a:t>
            </a:r>
            <a:endParaRPr lang="en-US"/>
          </a:p>
        </p:txBody>
      </p:sp>
      <p:sp>
        <p:nvSpPr>
          <p:cNvPr id="3" name="Content Placeholder 2">
            <a:extLst>
              <a:ext uri="{FF2B5EF4-FFF2-40B4-BE49-F238E27FC236}">
                <a16:creationId xmlns:a16="http://schemas.microsoft.com/office/drawing/2014/main" id="{AA5ED964-38B2-25B7-FE3F-8E4CAE9CEBC0}"/>
              </a:ext>
            </a:extLst>
          </p:cNvPr>
          <p:cNvSpPr>
            <a:spLocks noGrp="1"/>
          </p:cNvSpPr>
          <p:nvPr>
            <p:ph idx="1"/>
          </p:nvPr>
        </p:nvSpPr>
        <p:spPr>
          <a:xfrm>
            <a:off x="110690" y="1609094"/>
            <a:ext cx="3736657" cy="2722275"/>
          </a:xfrm>
        </p:spPr>
        <p:txBody>
          <a:bodyPr/>
          <a:lstStyle/>
          <a:p>
            <a:pPr fontAlgn="base"/>
            <a:r>
              <a:rPr lang="en-US" dirty="0"/>
              <a:t>Affirmation of Self-Performance​</a:t>
            </a:r>
          </a:p>
          <a:p>
            <a:pPr lvl="1" fontAlgn="base">
              <a:buFont typeface="Arial" panose="020B0604020202020204" pitchFamily="34" charset="0"/>
              <a:buChar char="•"/>
            </a:pPr>
            <a:r>
              <a:rPr lang="en-US" dirty="0"/>
              <a:t>Respondents certify that they will self-perform the entire contract without subcontracting unless approved.</a:t>
            </a:r>
          </a:p>
          <a:p>
            <a:endParaRPr lang="en-US" dirty="0"/>
          </a:p>
        </p:txBody>
      </p:sp>
      <p:sp>
        <p:nvSpPr>
          <p:cNvPr id="6" name="TextBox 5">
            <a:extLst>
              <a:ext uri="{FF2B5EF4-FFF2-40B4-BE49-F238E27FC236}">
                <a16:creationId xmlns:a16="http://schemas.microsoft.com/office/drawing/2014/main" id="{8E5A0423-35B8-E3BB-B544-63A1AD4A8C11}"/>
              </a:ext>
            </a:extLst>
          </p:cNvPr>
          <p:cNvSpPr txBox="1"/>
          <p:nvPr/>
        </p:nvSpPr>
        <p:spPr>
          <a:xfrm>
            <a:off x="3751072" y="4015074"/>
            <a:ext cx="4770768" cy="246221"/>
          </a:xfrm>
          <a:prstGeom prst="rect">
            <a:avLst/>
          </a:prstGeom>
          <a:noFill/>
        </p:spPr>
        <p:txBody>
          <a:bodyPr wrap="square" rtlCol="0">
            <a:spAutoFit/>
          </a:bodyPr>
          <a:lstStyle/>
          <a:p>
            <a:r>
              <a:rPr lang="en-US" sz="1000" dirty="0"/>
              <a:t>Figure 7- Section 3: Affirmation of Self-performing Contractor</a:t>
            </a:r>
          </a:p>
        </p:txBody>
      </p:sp>
      <p:pic>
        <p:nvPicPr>
          <p:cNvPr id="5" name="Picture 4" descr="This image is a screenshot of section 3: affirmation of self-performing contractor of the Subcontracting Plan wherein the provider certifies that they will self-perform the entire without subcontracting unless approved. ">
            <a:extLst>
              <a:ext uri="{FF2B5EF4-FFF2-40B4-BE49-F238E27FC236}">
                <a16:creationId xmlns:a16="http://schemas.microsoft.com/office/drawing/2014/main" id="{FA7BE23F-DEC0-5A58-EAF1-E8BCE2FF6053}"/>
              </a:ext>
            </a:extLst>
          </p:cNvPr>
          <p:cNvPicPr>
            <a:picLocks noChangeAspect="1"/>
          </p:cNvPicPr>
          <p:nvPr/>
        </p:nvPicPr>
        <p:blipFill>
          <a:blip r:embed="rId2"/>
          <a:stretch>
            <a:fillRect/>
          </a:stretch>
        </p:blipFill>
        <p:spPr>
          <a:xfrm>
            <a:off x="3847348" y="1717691"/>
            <a:ext cx="5029902" cy="2276793"/>
          </a:xfrm>
          <a:prstGeom prst="rect">
            <a:avLst/>
          </a:prstGeom>
        </p:spPr>
      </p:pic>
    </p:spTree>
    <p:extLst>
      <p:ext uri="{BB962C8B-B14F-4D97-AF65-F5344CB8AC3E}">
        <p14:creationId xmlns:p14="http://schemas.microsoft.com/office/powerpoint/2010/main" val="2044256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7D72A-5CD1-E2CF-6B8E-F552637044C0}"/>
              </a:ext>
            </a:extLst>
          </p:cNvPr>
          <p:cNvSpPr>
            <a:spLocks noGrp="1"/>
          </p:cNvSpPr>
          <p:nvPr>
            <p:ph type="title"/>
          </p:nvPr>
        </p:nvSpPr>
        <p:spPr/>
        <p:txBody>
          <a:bodyPr>
            <a:normAutofit fontScale="90000"/>
          </a:bodyPr>
          <a:lstStyle/>
          <a:p>
            <a:r>
              <a:rPr lang="en-US" b="0"/>
              <a:t>Section 4 – Subcontracting Opportunities</a:t>
            </a:r>
            <a:endParaRPr lang="en-US"/>
          </a:p>
        </p:txBody>
      </p:sp>
      <p:sp>
        <p:nvSpPr>
          <p:cNvPr id="3" name="Content Placeholder 2">
            <a:extLst>
              <a:ext uri="{FF2B5EF4-FFF2-40B4-BE49-F238E27FC236}">
                <a16:creationId xmlns:a16="http://schemas.microsoft.com/office/drawing/2014/main" id="{DC824457-021A-78C0-660D-5FAC5D31AA81}"/>
              </a:ext>
            </a:extLst>
          </p:cNvPr>
          <p:cNvSpPr>
            <a:spLocks noGrp="1"/>
          </p:cNvSpPr>
          <p:nvPr>
            <p:ph idx="1"/>
          </p:nvPr>
        </p:nvSpPr>
        <p:spPr>
          <a:xfrm>
            <a:off x="457200" y="1272209"/>
            <a:ext cx="3931920" cy="3444170"/>
          </a:xfrm>
        </p:spPr>
        <p:txBody>
          <a:bodyPr>
            <a:normAutofit fontScale="62500" lnSpcReduction="20000"/>
          </a:bodyPr>
          <a:lstStyle/>
          <a:p>
            <a:pPr fontAlgn="base"/>
            <a:r>
              <a:rPr lang="en-US" b="1" dirty="0"/>
              <a:t>Listing Subcontracting Opportunities</a:t>
            </a:r>
            <a:r>
              <a:rPr lang="en-US" dirty="0"/>
              <a:t>​</a:t>
            </a:r>
          </a:p>
          <a:p>
            <a:pPr lvl="1" fontAlgn="base">
              <a:buFont typeface="Arial" panose="020B0604020202020204" pitchFamily="34" charset="0"/>
              <a:buChar char="•"/>
            </a:pPr>
            <a:r>
              <a:rPr lang="en-US" dirty="0"/>
              <a:t>Respondents must list all subcontracting opportunities with detailed descriptions of goods, services, or staffing involved.​</a:t>
            </a:r>
          </a:p>
          <a:p>
            <a:pPr fontAlgn="base"/>
            <a:r>
              <a:rPr lang="en-US" b="1" dirty="0"/>
              <a:t>Including National Institute of Governmental Purchasing (NIGP) Codes and Estimates</a:t>
            </a:r>
            <a:r>
              <a:rPr lang="en-US" dirty="0"/>
              <a:t>​</a:t>
            </a:r>
          </a:p>
          <a:p>
            <a:pPr lvl="1" fontAlgn="base">
              <a:buFont typeface="Arial" panose="020B0604020202020204" pitchFamily="34" charset="0"/>
              <a:buChar char="•"/>
            </a:pPr>
            <a:r>
              <a:rPr lang="en-US" dirty="0"/>
              <a:t>Respondents include NIGP codes and estimate percentage of contract value for certified </a:t>
            </a:r>
            <a:r>
              <a:rPr lang="en-US" dirty="0" err="1"/>
              <a:t>VetHUB</a:t>
            </a:r>
            <a:r>
              <a:rPr lang="en-US" dirty="0"/>
              <a:t> and other subcontractors.​</a:t>
            </a:r>
          </a:p>
          <a:p>
            <a:pPr fontAlgn="base"/>
            <a:r>
              <a:rPr lang="en-US" b="1" dirty="0"/>
              <a:t>Importance of Accuracy</a:t>
            </a:r>
            <a:r>
              <a:rPr lang="en-US" dirty="0"/>
              <a:t>​</a:t>
            </a:r>
          </a:p>
          <a:p>
            <a:pPr lvl="1" fontAlgn="base">
              <a:buFont typeface="Arial" panose="020B0604020202020204" pitchFamily="34" charset="0"/>
              <a:buChar char="•"/>
            </a:pPr>
            <a:r>
              <a:rPr lang="en-US" dirty="0"/>
              <a:t>Accurate completion is essential as it informs evaluation of subcontracting strategy and good faith effort documentation.​</a:t>
            </a:r>
          </a:p>
          <a:p>
            <a:endParaRPr lang="en-US" dirty="0"/>
          </a:p>
        </p:txBody>
      </p:sp>
      <p:sp>
        <p:nvSpPr>
          <p:cNvPr id="6" name="TextBox 5">
            <a:extLst>
              <a:ext uri="{FF2B5EF4-FFF2-40B4-BE49-F238E27FC236}">
                <a16:creationId xmlns:a16="http://schemas.microsoft.com/office/drawing/2014/main" id="{C4473526-CF10-219E-1FEE-6CEFAE1B37D8}"/>
              </a:ext>
            </a:extLst>
          </p:cNvPr>
          <p:cNvSpPr txBox="1"/>
          <p:nvPr/>
        </p:nvSpPr>
        <p:spPr>
          <a:xfrm>
            <a:off x="4307461" y="3673099"/>
            <a:ext cx="4770768" cy="246221"/>
          </a:xfrm>
          <a:prstGeom prst="rect">
            <a:avLst/>
          </a:prstGeom>
          <a:noFill/>
        </p:spPr>
        <p:txBody>
          <a:bodyPr wrap="square" rtlCol="0">
            <a:spAutoFit/>
          </a:bodyPr>
          <a:lstStyle/>
          <a:p>
            <a:r>
              <a:rPr lang="en-US" sz="1000" dirty="0"/>
              <a:t>Figure 8- Section 4: Respondent’s Subcontracting Opportunities </a:t>
            </a:r>
          </a:p>
        </p:txBody>
      </p:sp>
      <p:pic>
        <p:nvPicPr>
          <p:cNvPr id="7" name="Picture 6" descr="The image is a screenshot of Section 4 of the Subcontracting Plan in which respondents will enter information for the Respondent's Subcontracting Opportunities. Respondents will enter the item number, subcontracting opportunity description, NIGP Code, VetHUB certified subcontracted percentage of total contract, and other subcontracted percentage of total contract. ">
            <a:extLst>
              <a:ext uri="{FF2B5EF4-FFF2-40B4-BE49-F238E27FC236}">
                <a16:creationId xmlns:a16="http://schemas.microsoft.com/office/drawing/2014/main" id="{2D90096C-F17D-7261-99E0-2F392ABC9456}"/>
              </a:ext>
            </a:extLst>
          </p:cNvPr>
          <p:cNvPicPr>
            <a:picLocks noChangeAspect="1"/>
          </p:cNvPicPr>
          <p:nvPr/>
        </p:nvPicPr>
        <p:blipFill>
          <a:blip r:embed="rId2"/>
          <a:stretch>
            <a:fillRect/>
          </a:stretch>
        </p:blipFill>
        <p:spPr>
          <a:xfrm>
            <a:off x="4380682" y="1501541"/>
            <a:ext cx="4346675" cy="2171558"/>
          </a:xfrm>
          <a:prstGeom prst="rect">
            <a:avLst/>
          </a:prstGeom>
        </p:spPr>
      </p:pic>
    </p:spTree>
    <p:extLst>
      <p:ext uri="{BB962C8B-B14F-4D97-AF65-F5344CB8AC3E}">
        <p14:creationId xmlns:p14="http://schemas.microsoft.com/office/powerpoint/2010/main" val="640335686"/>
      </p:ext>
    </p:extLst>
  </p:cSld>
  <p:clrMapOvr>
    <a:masterClrMapping/>
  </p:clrMapOvr>
</p:sld>
</file>

<file path=ppt/theme/theme1.xml><?xml version="1.0" encoding="utf-8"?>
<a:theme xmlns:a="http://schemas.openxmlformats.org/drawingml/2006/main" name="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ets.pptx" id="{4E35D240-80BD-42F9-8C75-5F3D9A0A2916}" vid="{47BFE384-D81F-4CE1-BBA3-B222107218AC}"/>
    </a:ext>
  </a:extLst>
</a:theme>
</file>

<file path=ppt/theme/theme2.xml><?xml version="1.0" encoding="utf-8"?>
<a:theme xmlns:a="http://schemas.openxmlformats.org/drawingml/2006/main" name="1_Office Theme">
  <a:themeElements>
    <a:clrScheme name="TxDOT Template Color Scheme">
      <a:dk1>
        <a:srgbClr val="000000"/>
      </a:dk1>
      <a:lt1>
        <a:srgbClr val="FFFFFF"/>
      </a:lt1>
      <a:dk2>
        <a:srgbClr val="000000"/>
      </a:dk2>
      <a:lt2>
        <a:srgbClr val="EBEBEB"/>
      </a:lt2>
      <a:accent1>
        <a:srgbClr val="0056A9"/>
      </a:accent1>
      <a:accent2>
        <a:srgbClr val="D90D0D"/>
      </a:accent2>
      <a:accent3>
        <a:srgbClr val="196533"/>
      </a:accent3>
      <a:accent4>
        <a:srgbClr val="5F0F40"/>
      </a:accent4>
      <a:accent5>
        <a:srgbClr val="002E69"/>
      </a:accent5>
      <a:accent6>
        <a:srgbClr val="333F48"/>
      </a:accent6>
      <a:hlink>
        <a:srgbClr val="0056A9"/>
      </a:hlink>
      <a:folHlink>
        <a:srgbClr val="5F0F40"/>
      </a:folHlink>
    </a:clrScheme>
    <a:fontScheme name="TxDOT Template fonts">
      <a:majorFont>
        <a:latin typeface="Verdana Bold"/>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xdot-presentation-template.pptx" id="{938848B8-646C-43B4-87FB-E5CE4F5AA713}" vid="{81AFAFDC-571E-4497-A772-99D776B4730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8885500202F3A4FBE915D4DB6CC9F55" ma:contentTypeVersion="15" ma:contentTypeDescription="Create a new document." ma:contentTypeScope="" ma:versionID="d84ad3a45e8849a0d7610b07e9e99685">
  <xsd:schema xmlns:xsd="http://www.w3.org/2001/XMLSchema" xmlns:xs="http://www.w3.org/2001/XMLSchema" xmlns:p="http://schemas.microsoft.com/office/2006/metadata/properties" xmlns:ns3="98a8a239-88f3-48a4-89e3-eefec8ba3417" xmlns:ns4="48fe6369-c26d-4a8e-b0be-e27a8969bd1f" targetNamespace="http://schemas.microsoft.com/office/2006/metadata/properties" ma:root="true" ma:fieldsID="96acecaa05c786a0a06acecb23adbe19" ns3:_="" ns4:_="">
    <xsd:import namespace="98a8a239-88f3-48a4-89e3-eefec8ba3417"/>
    <xsd:import namespace="48fe6369-c26d-4a8e-b0be-e27a8969bd1f"/>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a8a239-88f3-48a4-89e3-eefec8ba34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8fe6369-c26d-4a8e-b0be-e27a8969bd1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98a8a239-88f3-48a4-89e3-eefec8ba3417" xsi:nil="true"/>
  </documentManagement>
</p:properties>
</file>

<file path=customXml/itemProps1.xml><?xml version="1.0" encoding="utf-8"?>
<ds:datastoreItem xmlns:ds="http://schemas.openxmlformats.org/officeDocument/2006/customXml" ds:itemID="{E6628B25-CFF4-40B1-BFCC-0CC3ECC7838A}">
  <ds:schemaRefs>
    <ds:schemaRef ds:uri="http://schemas.microsoft.com/sharepoint/v3/contenttype/forms"/>
  </ds:schemaRefs>
</ds:datastoreItem>
</file>

<file path=customXml/itemProps2.xml><?xml version="1.0" encoding="utf-8"?>
<ds:datastoreItem xmlns:ds="http://schemas.openxmlformats.org/officeDocument/2006/customXml" ds:itemID="{D7563CC4-31FC-40C2-B414-47157625D6FD}">
  <ds:schemaRefs>
    <ds:schemaRef ds:uri="48fe6369-c26d-4a8e-b0be-e27a8969bd1f"/>
    <ds:schemaRef ds:uri="98a8a239-88f3-48a4-89e3-eefec8ba34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D40EDFA-763D-4573-8DDE-071B2350372B}">
  <ds:schemaRefs>
    <ds:schemaRef ds:uri="http://purl.org/dc/terms/"/>
    <ds:schemaRef ds:uri="http://schemas.openxmlformats.org/package/2006/metadata/core-properties"/>
    <ds:schemaRef ds:uri="48fe6369-c26d-4a8e-b0be-e27a8969bd1f"/>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98a8a239-88f3-48a4-89e3-eefec8ba341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txdot-presentation-template</Template>
  <TotalTime>246</TotalTime>
  <Words>1508</Words>
  <Application>Microsoft Office PowerPoint</Application>
  <PresentationFormat>Custom</PresentationFormat>
  <Paragraphs>160</Paragraphs>
  <Slides>21</Slides>
  <Notes>10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Verdana Bold</vt:lpstr>
      <vt:lpstr>Arial</vt:lpstr>
      <vt:lpstr>Verdana</vt:lpstr>
      <vt:lpstr>Barlow Condensed Medium</vt:lpstr>
      <vt:lpstr>Arial Black</vt:lpstr>
      <vt:lpstr>Wingdings</vt:lpstr>
      <vt:lpstr>Aptos</vt:lpstr>
      <vt:lpstr>Office Theme</vt:lpstr>
      <vt:lpstr>1_Office Theme</vt:lpstr>
      <vt:lpstr>Veteran Heroes United in Business (VetHUB) Participation &amp;  Subcontracting Plan Requirements</vt:lpstr>
      <vt:lpstr>Respondent Responsibilities</vt:lpstr>
      <vt:lpstr>Overview of Key Subcontracting Plan Sections​</vt:lpstr>
      <vt:lpstr>Subcontracting Plan Instructions – Page 1</vt:lpstr>
      <vt:lpstr>Subcontracting Plan – Solicitation Information</vt:lpstr>
      <vt:lpstr>Section 1 – Respondent Information​</vt:lpstr>
      <vt:lpstr>Section 2 – Declaration of Performance Method​</vt:lpstr>
      <vt:lpstr>Section 3 – Self‑Performing Contractor Affirmation​</vt:lpstr>
      <vt:lpstr>Section 4 – Subcontracting Opportunities</vt:lpstr>
      <vt:lpstr>Section 4 - PEPS Example</vt:lpstr>
      <vt:lpstr>VetHUB(HUB) NIGP Work Category Table</vt:lpstr>
      <vt:lpstr>Section 5 – Good Faith Effort Overview</vt:lpstr>
      <vt:lpstr>Notification of Subcontracting Opportunity</vt:lpstr>
      <vt:lpstr>Section 5.3</vt:lpstr>
      <vt:lpstr>Good Faith Effort</vt:lpstr>
      <vt:lpstr>Documentation</vt:lpstr>
      <vt:lpstr>VetHUB(HUB) Subcontracting Plan Compliance Checklist</vt:lpstr>
      <vt:lpstr>Section 6 – Prime Contractor Affirmation</vt:lpstr>
      <vt:lpstr>Current Subcontracting Plan Form</vt:lpstr>
      <vt:lpstr>TxDOT Civil Rights Division | VetHUB (HUB) Program  CIV_HUB@txdot.gov  https://www.txdot.gov/business/disadvantaged-small-business-enterprise/hub.html</vt:lpstr>
      <vt:lpstr>Drive like a Texan English</vt:lpstr>
    </vt:vector>
  </TitlesOfParts>
  <Company>Texas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VetHUB Fireside Chat Presentation</dc:title>
  <dc:subject>Presentation for the PEPS Fireside Chat Meeting on August 7, 2026.</dc:subject>
  <dc:creator>TxDOT</dc:creator>
  <cp:keywords>peps; fireside chat; vethub</cp:keywords>
  <cp:lastModifiedBy>Idelice Haack</cp:lastModifiedBy>
  <cp:revision>4</cp:revision>
  <dcterms:created xsi:type="dcterms:W3CDTF">2025-02-03T17:25:12Z</dcterms:created>
  <dcterms:modified xsi:type="dcterms:W3CDTF">2026-09-03T18:45:39Z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0x01010088885500202F3A4FBE915D4DB6CC9F55</vt:lpwstr>
  </property>
</Properties>
</file>