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27"/>
  </p:notesMasterIdLst>
  <p:sldIdLst>
    <p:sldId id="269" r:id="rId2"/>
    <p:sldId id="266" r:id="rId3"/>
    <p:sldId id="273" r:id="rId4"/>
    <p:sldId id="287" r:id="rId5"/>
    <p:sldId id="270" r:id="rId6"/>
    <p:sldId id="282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4" r:id="rId15"/>
    <p:sldId id="296" r:id="rId16"/>
    <p:sldId id="1500" r:id="rId17"/>
    <p:sldId id="297" r:id="rId18"/>
    <p:sldId id="1501" r:id="rId19"/>
    <p:sldId id="1502" r:id="rId20"/>
    <p:sldId id="1503" r:id="rId21"/>
    <p:sldId id="1504" r:id="rId22"/>
    <p:sldId id="1505" r:id="rId23"/>
    <p:sldId id="1509" r:id="rId24"/>
    <p:sldId id="1507" r:id="rId25"/>
    <p:sldId id="1508" r:id="rId26"/>
  </p:sldIdLst>
  <p:sldSz cx="9144000" cy="5148263"/>
  <p:notesSz cx="9144000" cy="6858000"/>
  <p:embeddedFontLst>
    <p:embeddedFont>
      <p:font typeface="Barlow Condensed Medium" panose="00000606000000000000" pitchFamily="2" charset="0"/>
      <p:regular r:id="rId28"/>
      <p: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Verdana Bold" panose="020B0804030504040204" pitchFamily="34" charset="0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mffPModMXwi04OpVZAACg==" hashData="wN1ZGak0fYNbJXEdPUfVtoYnWl8V3udd2R7B5vUueisq76QEQMCaF7Elce6G851cpOaw2ntP579gWauj2y/XU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EE5"/>
    <a:srgbClr val="F2F2F2"/>
    <a:srgbClr val="F5F5F5"/>
    <a:srgbClr val="F0F0F0"/>
    <a:srgbClr val="333F48"/>
    <a:srgbClr val="0056A9"/>
    <a:srgbClr val="5F0F40"/>
    <a:srgbClr val="D90D0D"/>
    <a:srgbClr val="EBEBEB"/>
    <a:srgbClr val="002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83" autoAdjust="0"/>
  </p:normalViewPr>
  <p:slideViewPr>
    <p:cSldViewPr snapToGrid="0">
      <p:cViewPr varScale="1">
        <p:scale>
          <a:sx n="135" d="100"/>
          <a:sy n="135" d="100"/>
        </p:scale>
        <p:origin x="882" y="1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3" Type="http://schemas.openxmlformats.org/officeDocument/2006/relationships/slide" Target="slides/slide3.xml"/><Relationship Id="rId21" Type="http://schemas.openxmlformats.org/officeDocument/2006/relationships/slide" Target="slides/slide2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2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3D49-0DDC-344E-AB77-B58226DB14F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C783B-4AC7-F543-9503-53DDD025D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dot.gov/basin2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Cotton Flat and Midkiff bridges- stand alone bridges, built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8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Bridges: LP 250 (stack flip) and SH 349(reconstruct/widen) bridges. 1 new bridge class culvert, </a:t>
            </a:r>
          </a:p>
          <a:p>
            <a:r>
              <a:rPr lang="en-US" dirty="0"/>
              <a:t>Latest construction bid item </a:t>
            </a:r>
            <a:r>
              <a:rPr lang="en-US" b="1" dirty="0"/>
              <a:t>estimate $177M</a:t>
            </a:r>
          </a:p>
          <a:p>
            <a:r>
              <a:rPr lang="en-US" dirty="0"/>
              <a:t>A+B bidding, incentives/disincentives will apply, 1 Milestone at LP 250 closure/phases, 6 days workweek on milestones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milestone was created for the Loop 250 construction since that crossing is being flipped from underpass to overpass requiring lots of fill and will also require the use of a Detour to maintain traffic movement during TCP.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 349 is able to be constructed in sections to reconstruct/widen (inside, RT, and LT) avoiding a Detour.</a:t>
            </a:r>
          </a:p>
          <a:p>
            <a:endParaRPr lang="en-US" dirty="0"/>
          </a:p>
          <a:p>
            <a:r>
              <a:rPr lang="en-US" dirty="0"/>
              <a:t>Max working days </a:t>
            </a:r>
            <a:r>
              <a:rPr lang="en-US" b="1" dirty="0"/>
              <a:t>957- 48 months</a:t>
            </a:r>
          </a:p>
          <a:p>
            <a:r>
              <a:rPr lang="en-US" dirty="0"/>
              <a:t>Min working days 757</a:t>
            </a:r>
          </a:p>
          <a:p>
            <a:r>
              <a:rPr lang="en-US" dirty="0"/>
              <a:t>Risks: Heavy truck traffic around 40%,urbanized area of ODA, No RR coordination, No environmental issues- some lead paint on bridges, numerous utilities, acquired some ROW for detention ponds, corner clips, along ditch to fit 15’ berm border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elements (</a:t>
            </a:r>
            <a:r>
              <a:rPr lang="en-US" dirty="0" err="1"/>
              <a:t>cctv</a:t>
            </a:r>
            <a:r>
              <a:rPr lang="en-US" dirty="0"/>
              <a:t> ,wireless </a:t>
            </a:r>
            <a:r>
              <a:rPr lang="en-US" dirty="0" err="1"/>
              <a:t>hubs,fiber</a:t>
            </a:r>
            <a:r>
              <a:rPr lang="en-US" dirty="0"/>
              <a:t> in conduit installed for future fiber network use in district, </a:t>
            </a:r>
            <a:r>
              <a:rPr lang="en-US" dirty="0" err="1"/>
              <a:t>VIVDs,DMS</a:t>
            </a:r>
            <a:r>
              <a:rPr lang="en-US" dirty="0"/>
              <a:t>), </a:t>
            </a:r>
          </a:p>
          <a:p>
            <a:r>
              <a:rPr lang="en-US" dirty="0"/>
              <a:t>Signals at 349, LP 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Mainlanes</a:t>
            </a:r>
            <a:r>
              <a:rPr lang="en-US" dirty="0"/>
              <a:t> and ramps ,CTB, CRCP </a:t>
            </a:r>
          </a:p>
          <a:p>
            <a:r>
              <a:rPr lang="en-US" dirty="0"/>
              <a:t>Frontage roads asphalt- SP B/SMARF</a:t>
            </a:r>
          </a:p>
          <a:p>
            <a:r>
              <a:rPr lang="en-US" dirty="0"/>
              <a:t>Intersections fast track CRCP 13”</a:t>
            </a:r>
          </a:p>
          <a:p>
            <a:endParaRPr lang="en-US" dirty="0"/>
          </a:p>
          <a:p>
            <a:r>
              <a:rPr lang="en-US" dirty="0"/>
              <a:t>Phasing, construct frontage road 3 lane section, to shift ML to FR </a:t>
            </a:r>
          </a:p>
          <a:p>
            <a:r>
              <a:rPr lang="en-US" dirty="0"/>
              <a:t>Shift ML to FR</a:t>
            </a:r>
          </a:p>
          <a:p>
            <a:r>
              <a:rPr lang="en-US" dirty="0"/>
              <a:t>Reconstruct LP 250/ Work </a:t>
            </a:r>
            <a:r>
              <a:rPr lang="en-US" dirty="0" err="1"/>
              <a:t>mainlanes</a:t>
            </a:r>
            <a:endParaRPr lang="en-US" dirty="0"/>
          </a:p>
          <a:p>
            <a:r>
              <a:rPr lang="en-US" dirty="0"/>
              <a:t>Reconstruct 349/Work </a:t>
            </a:r>
            <a:r>
              <a:rPr lang="en-US" dirty="0" err="1"/>
              <a:t>mainlanes</a:t>
            </a:r>
            <a:endParaRPr lang="en-US" dirty="0"/>
          </a:p>
          <a:p>
            <a:r>
              <a:rPr lang="en-US" dirty="0"/>
              <a:t>Shift traffic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Basin20 is an initiative that allows motorist to “Know Before You Go.”  This initiative builds on what was learned from the I-35 project in Waco with traffic queuing and travel times and utilizes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inrix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w TTI. 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created a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www.txdot.gov/basin20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assist motorists with travel time information. The goal is to increase traveler safety with timely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C783B-4AC7-F543-9503-53DDD025DB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9145" y="3719938"/>
            <a:ext cx="9162288" cy="1436049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39737"/>
            <a:ext cx="6665976" cy="47570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37122"/>
            <a:ext cx="6665976" cy="228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DA73D4-6F66-7F18-E5F2-004660395239}"/>
              </a:ext>
            </a:extLst>
          </p:cNvPr>
          <p:cNvSpPr txBox="1">
            <a:spLocks/>
          </p:cNvSpPr>
          <p:nvPr userDrawn="1"/>
        </p:nvSpPr>
        <p:spPr>
          <a:xfrm>
            <a:off x="6648628" y="4670086"/>
            <a:ext cx="2038172" cy="2286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3753AA7-ABEA-4893-80DA-F7DBAF2E4759}" type="datetime1">
              <a:rPr lang="en-US" sz="16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12/15/2025</a:t>
            </a:fld>
            <a:endParaRPr lang="en-US" sz="1600" dirty="0">
              <a:solidFill>
                <a:srgbClr val="BCE7FD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</a:extLst>
          </p:cNvPr>
          <p:cNvCxnSpPr>
            <a:cxnSpLocks/>
          </p:cNvCxnSpPr>
          <p:nvPr userDrawn="1"/>
        </p:nvCxnSpPr>
        <p:spPr>
          <a:xfrm>
            <a:off x="-9144" y="3719938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97D681-6979-610D-1988-DD7437905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44"/>
            <a:ext cx="9163050" cy="37124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Texas Department of Transportation logo">
            <a:extLst>
              <a:ext uri="{FF2B5EF4-FFF2-40B4-BE49-F238E27FC236}">
                <a16:creationId xmlns:a16="http://schemas.microsoft.com/office/drawing/2014/main" id="{0D732780-1D5F-6DB4-6E9A-0158A82EB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6314" y="3909230"/>
            <a:ext cx="1546014" cy="4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9145" y="3719938"/>
            <a:ext cx="9162288" cy="1436049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</a:extLst>
          </p:cNvPr>
          <p:cNvCxnSpPr>
            <a:cxnSpLocks/>
          </p:cNvCxnSpPr>
          <p:nvPr userDrawn="1"/>
        </p:nvCxnSpPr>
        <p:spPr>
          <a:xfrm>
            <a:off x="-9144" y="3719938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14216"/>
            <a:ext cx="6665976" cy="8412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Texas Department of Transportation logo">
            <a:extLst>
              <a:ext uri="{FF2B5EF4-FFF2-40B4-BE49-F238E27FC236}">
                <a16:creationId xmlns:a16="http://schemas.microsoft.com/office/drawing/2014/main" id="{4BA7821B-A887-DC06-2115-588BAB4C7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42" y="3977239"/>
            <a:ext cx="968319" cy="625984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593ED4F-ECDC-36E8-7E33-54BD57010E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44"/>
            <a:ext cx="9163050" cy="37124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9E2FB0-E279-9C0A-D398-311B32EC824A}"/>
              </a:ext>
            </a:extLst>
          </p:cNvPr>
          <p:cNvSpPr txBox="1">
            <a:spLocks/>
          </p:cNvSpPr>
          <p:nvPr userDrawn="1"/>
        </p:nvSpPr>
        <p:spPr>
          <a:xfrm>
            <a:off x="6648628" y="4670086"/>
            <a:ext cx="2038172" cy="2286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E2B5DAD-BFF8-44B3-A078-08B862131A9F}" type="datetime1">
              <a:rPr lang="en-US" sz="16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12/15/2025</a:t>
            </a:fld>
            <a:endParaRPr lang="en-US" sz="1600" dirty="0">
              <a:solidFill>
                <a:srgbClr val="BCE7F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10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B9F2E4-EBAA-496A-3A84-89E9137EF31E}"/>
              </a:ext>
            </a:extLst>
          </p:cNvPr>
          <p:cNvSpPr>
            <a:spLocks/>
          </p:cNvSpPr>
          <p:nvPr userDrawn="1"/>
        </p:nvSpPr>
        <p:spPr>
          <a:xfrm>
            <a:off x="-9145" y="-9144"/>
            <a:ext cx="9162288" cy="516636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C8299-F83F-D714-FFDE-A89D5626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144" y="0"/>
            <a:ext cx="9162288" cy="515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91761-A700-7455-06A4-7D583C75D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5" y="14988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DD5C73F3-3B2E-2FDA-8150-8AE80181A778}"/>
              </a:ext>
            </a:extLst>
          </p:cNvPr>
          <p:cNvSpPr txBox="1">
            <a:spLocks/>
          </p:cNvSpPr>
          <p:nvPr userDrawn="1"/>
        </p:nvSpPr>
        <p:spPr>
          <a:xfrm>
            <a:off x="6413619" y="721152"/>
            <a:ext cx="2093837" cy="27015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061306-FB16-4496-8834-8E0620C41829}" type="datetime1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12/15/2025</a:t>
            </a:fld>
            <a:endParaRPr lang="en-US" sz="1600" dirty="0">
              <a:solidFill>
                <a:srgbClr val="BCE7FD"/>
              </a:solidFill>
              <a:latin typeface="Barlow Condensed Medium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618487"/>
            <a:ext cx="7863840" cy="17165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405433"/>
            <a:ext cx="786384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exas Department of Transportation logo; white backgroud">
            <a:extLst>
              <a:ext uri="{FF2B5EF4-FFF2-40B4-BE49-F238E27FC236}">
                <a16:creationId xmlns:a16="http://schemas.microsoft.com/office/drawing/2014/main" id="{7BD02D64-3BA7-2455-3342-5D3FB60EE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42165"/>
            <a:ext cx="154851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968"/>
            <a:ext cx="8229600" cy="29488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209"/>
            <a:ext cx="8229600" cy="3190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sz="1600"/>
            </a:lvl1pPr>
            <a:lvl2pPr marL="512064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/>
            </a:lvl2pPr>
            <a:lvl3pPr marL="85725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3pPr>
            <a:lvl4pPr marL="120015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/>
            </a:lvl4pPr>
            <a:lvl5pPr marL="154305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Verdana" panose="020B0604030504040204" pitchFamily="34" charset="0"/>
              <a:buChar char="°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67"/>
            <a:ext cx="9162288" cy="568708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</a:extLst>
          </p:cNvPr>
          <p:cNvCxnSpPr>
            <a:cxnSpLocks/>
          </p:cNvCxnSpPr>
          <p:nvPr userDrawn="1"/>
        </p:nvCxnSpPr>
        <p:spPr>
          <a:xfrm>
            <a:off x="-9144" y="546994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A67601-EED6-A212-C354-6B5497705C4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883912" y="4601269"/>
            <a:ext cx="912155" cy="29546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ctr"/>
            <a:fld id="{604A7A6C-F878-3C4E-8FE1-6958E2950697}" type="slidenum">
              <a:rPr lang="en-US" sz="1200" b="1" smtClean="0">
                <a:solidFill>
                  <a:srgbClr val="0056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en-US" sz="1200" b="1" dirty="0">
              <a:solidFill>
                <a:srgbClr val="0056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FBA2DB-5453-FA7B-1121-348B59C86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02984"/>
            <a:ext cx="1854200" cy="3154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082226-0855-77B2-A0D3-EDF61E9FC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59865" y="0"/>
            <a:ext cx="2929983" cy="54503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</a:t>
            </a:r>
          </a:p>
        </p:txBody>
      </p:sp>
    </p:spTree>
    <p:extLst>
      <p:ext uri="{BB962C8B-B14F-4D97-AF65-F5344CB8AC3E}">
        <p14:creationId xmlns:p14="http://schemas.microsoft.com/office/powerpoint/2010/main" val="37508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67"/>
            <a:ext cx="9162288" cy="568708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</a:extLst>
          </p:cNvPr>
          <p:cNvCxnSpPr>
            <a:cxnSpLocks/>
          </p:cNvCxnSpPr>
          <p:nvPr userDrawn="1"/>
        </p:nvCxnSpPr>
        <p:spPr>
          <a:xfrm>
            <a:off x="-9144" y="546994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Texas Department of Transportation logo">
            <a:extLst>
              <a:ext uri="{FF2B5EF4-FFF2-40B4-BE49-F238E27FC236}">
                <a16:creationId xmlns:a16="http://schemas.microsoft.com/office/drawing/2014/main" id="{DEFBA2DB-5453-FA7B-1121-348B59C86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02984"/>
            <a:ext cx="1854200" cy="31540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BD6E4E-AE77-4FF6-8629-52414DF99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145" y="5510849"/>
            <a:ext cx="8229600" cy="29488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campaign slide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DB103-094C-911C-9AAE-B406451E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59865" y="0"/>
            <a:ext cx="2929983" cy="54503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00977C-BF87-A25D-726F-62EE0315807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883912" y="4601269"/>
            <a:ext cx="912155" cy="29546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ctr"/>
            <a:fld id="{604A7A6C-F878-3C4E-8FE1-6958E2950697}" type="slidenum">
              <a:rPr lang="en-US" sz="1200" b="1" smtClean="0">
                <a:solidFill>
                  <a:srgbClr val="0056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en-US" sz="1200" b="1" dirty="0">
              <a:solidFill>
                <a:srgbClr val="0056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27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968"/>
            <a:ext cx="8229600" cy="2926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1016"/>
            <a:ext cx="8229600" cy="3191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28600" algn="l" defTabSz="6858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rgbClr val="0056A9"/>
        </a:buClr>
        <a:buSzPct val="80000"/>
        <a:buFont typeface="Verdana" panose="020B0604030504040204" pitchFamily="34" charset="0"/>
        <a:buChar char="°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asin20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lan.Gonzalez@txdot.go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1 Subtitle">
            <a:extLst>
              <a:ext uri="{FF2B5EF4-FFF2-40B4-BE49-F238E27FC236}">
                <a16:creationId xmlns:a16="http://schemas.microsoft.com/office/drawing/2014/main" id="{5BE37F18-99CA-8F2E-B588-7EE58DF02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Solicitation No. 601CT0000006391 / RFP No. 06-6SDP5001: CEI Services for the Odessa District: IH 20 - Widening - Add Lanes Project #3 / Seg. #4:  East of CR 1250 to East of SH 349</a:t>
            </a:r>
          </a:p>
        </p:txBody>
      </p:sp>
      <p:sp>
        <p:nvSpPr>
          <p:cNvPr id="2" name="Slide 1 Title">
            <a:extLst>
              <a:ext uri="{FF2B5EF4-FFF2-40B4-BE49-F238E27FC236}">
                <a16:creationId xmlns:a16="http://schemas.microsoft.com/office/drawing/2014/main" id="{23A13CB2-1304-88FB-9044-4774D9D3B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Pre-Request for Proposal (RFP) Meeting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I-20 Widening CEI Procurement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Odessa District</a:t>
            </a:r>
          </a:p>
        </p:txBody>
      </p:sp>
    </p:spTree>
    <p:extLst>
      <p:ext uri="{BB962C8B-B14F-4D97-AF65-F5344CB8AC3E}">
        <p14:creationId xmlns:p14="http://schemas.microsoft.com/office/powerpoint/2010/main" val="79968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82FA6-2837-136C-7381-D7984549E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for Contract Information">
            <a:extLst>
              <a:ext uri="{FF2B5EF4-FFF2-40B4-BE49-F238E27FC236}">
                <a16:creationId xmlns:a16="http://schemas.microsoft.com/office/drawing/2014/main" id="{0FCACFFC-19F6-9214-93AC-54ACD3A7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876"/>
            <a:ext cx="8229600" cy="3190063"/>
          </a:xfrm>
        </p:spPr>
        <p:txBody>
          <a:bodyPr/>
          <a:lstStyle/>
          <a:p>
            <a:r>
              <a:rPr lang="en-US" dirty="0"/>
              <a:t>A final list of precluded firms will be available at the time of the solicitation opening in TxDOT Procurement Portal.</a:t>
            </a:r>
          </a:p>
          <a:p>
            <a:r>
              <a:rPr lang="en-US" dirty="0"/>
              <a:t>Potential Preclusions Identified so far are the following:</a:t>
            </a:r>
          </a:p>
          <a:p>
            <a:r>
              <a:rPr lang="en-US" dirty="0"/>
              <a:t>The preclusions are based on the work that was done under these contracts: 06-9SDP5002, 06-9SDP5003, 06-9SDP5004, and 12-8IDP5015: </a:t>
            </a:r>
            <a:r>
              <a:rPr lang="en-US" dirty="0" err="1"/>
              <a:t>Entech</a:t>
            </a:r>
            <a:r>
              <a:rPr lang="en-US" dirty="0"/>
              <a:t> Civil Engineers, Inc.; AIG Technical Services, LLC; B2Z Engineering, LLC; Binkley &amp; Barfield, Inc.; </a:t>
            </a:r>
            <a:r>
              <a:rPr lang="en-US" dirty="0" err="1"/>
              <a:t>Bridgefarmer</a:t>
            </a:r>
            <a:r>
              <a:rPr lang="en-US" dirty="0"/>
              <a:t> &amp; Associates, Inc.; HNTB Corporation; S&amp;B Infrastructure, Ltd.; LJA; Stantec; TNP; and Cobb Fendley</a:t>
            </a:r>
          </a:p>
          <a:p>
            <a:r>
              <a:rPr lang="en-US" dirty="0"/>
              <a:t>Please note this information is subject to change – please refer to the final list that will be posted at the time of the solicitation opening. </a:t>
            </a:r>
          </a:p>
          <a:p>
            <a:endParaRPr lang="en-US" dirty="0"/>
          </a:p>
        </p:txBody>
      </p:sp>
      <p:sp>
        <p:nvSpPr>
          <p:cNvPr id="2" name="Slide 10 Title">
            <a:extLst>
              <a:ext uri="{FF2B5EF4-FFF2-40B4-BE49-F238E27FC236}">
                <a16:creationId xmlns:a16="http://schemas.microsoft.com/office/drawing/2014/main" id="{0F4BD676-A564-3B2D-87E7-96905B67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991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Contract Information – Preclusion List</a:t>
            </a:r>
          </a:p>
        </p:txBody>
      </p:sp>
    </p:spTree>
    <p:extLst>
      <p:ext uri="{BB962C8B-B14F-4D97-AF65-F5344CB8AC3E}">
        <p14:creationId xmlns:p14="http://schemas.microsoft.com/office/powerpoint/2010/main" val="245854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8A288-8C95-D9C7-CE51-5F54E780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for Information to change">
            <a:extLst>
              <a:ext uri="{FF2B5EF4-FFF2-40B4-BE49-F238E27FC236}">
                <a16:creationId xmlns:a16="http://schemas.microsoft.com/office/drawing/2014/main" id="{49B18B26-8FA2-A0C4-D56C-00D5F1D484A8}"/>
              </a:ext>
            </a:extLst>
          </p:cNvPr>
          <p:cNvSpPr txBox="1"/>
          <p:nvPr/>
        </p:nvSpPr>
        <p:spPr>
          <a:xfrm>
            <a:off x="145657" y="4000607"/>
            <a:ext cx="8164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Please note this information is subject to change – please refer to the final list that will be posted at the time of the solicitation opening. </a:t>
            </a:r>
          </a:p>
        </p:txBody>
      </p:sp>
      <p:sp>
        <p:nvSpPr>
          <p:cNvPr id="6" name="Table 2 Description">
            <a:extLst>
              <a:ext uri="{FF2B5EF4-FFF2-40B4-BE49-F238E27FC236}">
                <a16:creationId xmlns:a16="http://schemas.microsoft.com/office/drawing/2014/main" id="{6C5F1956-291B-CD55-54DC-4FB5B182AE74}"/>
              </a:ext>
            </a:extLst>
          </p:cNvPr>
          <p:cNvSpPr txBox="1"/>
          <p:nvPr/>
        </p:nvSpPr>
        <p:spPr>
          <a:xfrm>
            <a:off x="2273862" y="3563951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Table 2 – Example Work Categories</a:t>
            </a:r>
          </a:p>
        </p:txBody>
      </p:sp>
      <p:graphicFrame>
        <p:nvGraphicFramePr>
          <p:cNvPr id="4" name="Table 2 Example Work Categories">
            <a:extLst>
              <a:ext uri="{FF2B5EF4-FFF2-40B4-BE49-F238E27FC236}">
                <a16:creationId xmlns:a16="http://schemas.microsoft.com/office/drawing/2014/main" id="{E4C17707-6856-D312-24AD-CC7CD3374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155603"/>
              </p:ext>
            </p:extLst>
          </p:nvPr>
        </p:nvGraphicFramePr>
        <p:xfrm>
          <a:off x="457200" y="1271588"/>
          <a:ext cx="82296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1405596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403250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4180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5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9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Roadway Construction Management and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2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Bridge Construction Management and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0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 Superintendent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03367"/>
                  </a:ext>
                </a:extLst>
              </a:tr>
            </a:tbl>
          </a:graphicData>
        </a:graphic>
      </p:graphicFrame>
      <p:sp>
        <p:nvSpPr>
          <p:cNvPr id="2" name="Slide 11 Title">
            <a:extLst>
              <a:ext uri="{FF2B5EF4-FFF2-40B4-BE49-F238E27FC236}">
                <a16:creationId xmlns:a16="http://schemas.microsoft.com/office/drawing/2014/main" id="{F8E39322-E0DB-2938-65A1-93BAF220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7" y="685991"/>
            <a:ext cx="8541143" cy="294885"/>
          </a:xfrm>
        </p:spPr>
        <p:txBody>
          <a:bodyPr>
            <a:noAutofit/>
          </a:bodyPr>
          <a:lstStyle/>
          <a:p>
            <a:r>
              <a:rPr lang="en-US" dirty="0"/>
              <a:t>Contract Information – Standard Working Categories</a:t>
            </a:r>
          </a:p>
        </p:txBody>
      </p:sp>
    </p:spTree>
    <p:extLst>
      <p:ext uri="{BB962C8B-B14F-4D97-AF65-F5344CB8AC3E}">
        <p14:creationId xmlns:p14="http://schemas.microsoft.com/office/powerpoint/2010/main" val="128500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9A43B-099E-97FF-4C27-18B68A95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for Contract Selection">
            <a:extLst>
              <a:ext uri="{FF2B5EF4-FFF2-40B4-BE49-F238E27FC236}">
                <a16:creationId xmlns:a16="http://schemas.microsoft.com/office/drawing/2014/main" id="{E2B45A2A-1393-03E9-A55C-8850888D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896"/>
            <a:ext cx="8229600" cy="3190063"/>
          </a:xfrm>
        </p:spPr>
        <p:txBody>
          <a:bodyPr/>
          <a:lstStyle/>
          <a:p>
            <a:r>
              <a:rPr lang="en-US" dirty="0"/>
              <a:t>Proposal Evaluation</a:t>
            </a:r>
          </a:p>
          <a:p>
            <a:pPr lvl="1"/>
            <a:r>
              <a:rPr lang="en-US" dirty="0"/>
              <a:t>Short listed providers move to interview phase</a:t>
            </a:r>
          </a:p>
          <a:p>
            <a:r>
              <a:rPr lang="en-US" dirty="0"/>
              <a:t>Interview Evaluation</a:t>
            </a:r>
          </a:p>
          <a:p>
            <a:pPr lvl="1"/>
            <a:r>
              <a:rPr lang="en-US" dirty="0"/>
              <a:t>Interview and Contract Guide (ICG) provides instructions</a:t>
            </a:r>
          </a:p>
          <a:p>
            <a:r>
              <a:rPr lang="en-US" dirty="0"/>
              <a:t>Selection</a:t>
            </a:r>
          </a:p>
          <a:p>
            <a:endParaRPr lang="en-US" dirty="0"/>
          </a:p>
        </p:txBody>
      </p:sp>
      <p:sp>
        <p:nvSpPr>
          <p:cNvPr id="2" name="Slide 12 Title">
            <a:extLst>
              <a:ext uri="{FF2B5EF4-FFF2-40B4-BE49-F238E27FC236}">
                <a16:creationId xmlns:a16="http://schemas.microsoft.com/office/drawing/2014/main" id="{03F4EA21-E20F-F636-C4DF-CE405DD7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0593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Contract Selection – Federal with Interview (DBE)  A Two-Step Process</a:t>
            </a:r>
          </a:p>
        </p:txBody>
      </p:sp>
    </p:spTree>
    <p:extLst>
      <p:ext uri="{BB962C8B-B14F-4D97-AF65-F5344CB8AC3E}">
        <p14:creationId xmlns:p14="http://schemas.microsoft.com/office/powerpoint/2010/main" val="243489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2472-E016-343D-03F0-DE4266E14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for Contract Selection">
            <a:extLst>
              <a:ext uri="{FF2B5EF4-FFF2-40B4-BE49-F238E27FC236}">
                <a16:creationId xmlns:a16="http://schemas.microsoft.com/office/drawing/2014/main" id="{D9AA0E56-B75C-4020-2437-E3D66C4B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896"/>
            <a:ext cx="8229600" cy="3190063"/>
          </a:xfrm>
        </p:spPr>
        <p:txBody>
          <a:bodyPr/>
          <a:lstStyle/>
          <a:p>
            <a:r>
              <a:rPr lang="en-US" dirty="0"/>
              <a:t>Proposal Content</a:t>
            </a:r>
          </a:p>
          <a:p>
            <a:pPr lvl="1"/>
            <a:r>
              <a:rPr lang="en-US" dirty="0"/>
              <a:t>Proposal will cover “Proposal Content” in written format.</a:t>
            </a:r>
          </a:p>
          <a:p>
            <a:pPr lvl="1"/>
            <a:r>
              <a:rPr lang="en-US" dirty="0"/>
              <a:t>CST determines weightings for criteria</a:t>
            </a:r>
          </a:p>
          <a:p>
            <a:pPr lvl="2"/>
            <a:r>
              <a:rPr lang="en-US" dirty="0"/>
              <a:t>Technical Approach, Project Manager’s relevant experience, Project planning and management, and Key Staff’s relevant experience</a:t>
            </a:r>
          </a:p>
          <a:p>
            <a:pPr lvl="1"/>
            <a:r>
              <a:rPr lang="en-US" dirty="0"/>
              <a:t>Past Performance is used only in Proposal evaluation.</a:t>
            </a:r>
          </a:p>
        </p:txBody>
      </p:sp>
      <p:sp>
        <p:nvSpPr>
          <p:cNvPr id="2" name="Slide 13 Title">
            <a:extLst>
              <a:ext uri="{FF2B5EF4-FFF2-40B4-BE49-F238E27FC236}">
                <a16:creationId xmlns:a16="http://schemas.microsoft.com/office/drawing/2014/main" id="{62D7EC61-C36C-3B7B-0647-CA717077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0593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Contract Selection – Proposal and ICG</a:t>
            </a:r>
          </a:p>
        </p:txBody>
      </p:sp>
    </p:spTree>
    <p:extLst>
      <p:ext uri="{BB962C8B-B14F-4D97-AF65-F5344CB8AC3E}">
        <p14:creationId xmlns:p14="http://schemas.microsoft.com/office/powerpoint/2010/main" val="290851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73502-94C3-67B4-7DE5-A5873151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 2 Description">
            <a:extLst>
              <a:ext uri="{FF2B5EF4-FFF2-40B4-BE49-F238E27FC236}">
                <a16:creationId xmlns:a16="http://schemas.microsoft.com/office/drawing/2014/main" id="{49CA1484-12AA-A428-8B9A-9D6934ED3D63}"/>
              </a:ext>
            </a:extLst>
          </p:cNvPr>
          <p:cNvSpPr txBox="1"/>
          <p:nvPr/>
        </p:nvSpPr>
        <p:spPr>
          <a:xfrm>
            <a:off x="2617774" y="4454180"/>
            <a:ext cx="4588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Figure 2– </a:t>
            </a:r>
            <a:r>
              <a:rPr lang="en-US" dirty="0"/>
              <a:t>Best Practices</a:t>
            </a:r>
            <a:endParaRPr lang="en-US" sz="1800" dirty="0"/>
          </a:p>
        </p:txBody>
      </p:sp>
      <p:pic>
        <p:nvPicPr>
          <p:cNvPr id="5" name="Content Figure 2 Best Practices" descr="Best Practices to submit Proposals and avoid disqualifications">
            <a:extLst>
              <a:ext uri="{FF2B5EF4-FFF2-40B4-BE49-F238E27FC236}">
                <a16:creationId xmlns:a16="http://schemas.microsoft.com/office/drawing/2014/main" id="{5E1F953B-990D-35A7-13B7-B15208F48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79" y="1182519"/>
            <a:ext cx="7664912" cy="3190875"/>
          </a:xfrm>
          <a:prstGeom prst="rect">
            <a:avLst/>
          </a:prstGeom>
        </p:spPr>
      </p:pic>
      <p:sp>
        <p:nvSpPr>
          <p:cNvPr id="2" name="Slide 14 Title">
            <a:extLst>
              <a:ext uri="{FF2B5EF4-FFF2-40B4-BE49-F238E27FC236}">
                <a16:creationId xmlns:a16="http://schemas.microsoft.com/office/drawing/2014/main" id="{BABBD8CD-8FE6-6F9F-93E7-23258446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4083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Contract Selection – Proposal Package </a:t>
            </a:r>
          </a:p>
        </p:txBody>
      </p:sp>
    </p:spTree>
    <p:extLst>
      <p:ext uri="{BB962C8B-B14F-4D97-AF65-F5344CB8AC3E}">
        <p14:creationId xmlns:p14="http://schemas.microsoft.com/office/powerpoint/2010/main" val="332571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63BE-7311-B9D5-7622-B5DA164D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for subject to change">
            <a:extLst>
              <a:ext uri="{FF2B5EF4-FFF2-40B4-BE49-F238E27FC236}">
                <a16:creationId xmlns:a16="http://schemas.microsoft.com/office/drawing/2014/main" id="{12208558-7712-294A-A16E-6B21B5288ED8}"/>
              </a:ext>
            </a:extLst>
          </p:cNvPr>
          <p:cNvSpPr txBox="1"/>
          <p:nvPr/>
        </p:nvSpPr>
        <p:spPr>
          <a:xfrm>
            <a:off x="145657" y="4441064"/>
            <a:ext cx="8164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Please note this information is subject to change</a:t>
            </a:r>
          </a:p>
        </p:txBody>
      </p:sp>
      <p:sp>
        <p:nvSpPr>
          <p:cNvPr id="6" name="Figure 3 description">
            <a:extLst>
              <a:ext uri="{FF2B5EF4-FFF2-40B4-BE49-F238E27FC236}">
                <a16:creationId xmlns:a16="http://schemas.microsoft.com/office/drawing/2014/main" id="{3D7F9BBD-935D-35C1-E838-01885FA972DB}"/>
              </a:ext>
            </a:extLst>
          </p:cNvPr>
          <p:cNvSpPr txBox="1"/>
          <p:nvPr/>
        </p:nvSpPr>
        <p:spPr>
          <a:xfrm>
            <a:off x="2273862" y="3930845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Procurement Timeline</a:t>
            </a:r>
          </a:p>
        </p:txBody>
      </p:sp>
      <p:pic>
        <p:nvPicPr>
          <p:cNvPr id="13" name="Figure 3 Timeline" descr="Procurement Timeline with Dates that are subject to change">
            <a:extLst>
              <a:ext uri="{FF2B5EF4-FFF2-40B4-BE49-F238E27FC236}">
                <a16:creationId xmlns:a16="http://schemas.microsoft.com/office/drawing/2014/main" id="{23A2E46A-9B6B-6AF9-99BF-8FCFEA216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032" y="977235"/>
            <a:ext cx="7250255" cy="2953610"/>
          </a:xfrm>
          <a:prstGeom prst="rect">
            <a:avLst/>
          </a:prstGeom>
        </p:spPr>
      </p:pic>
      <p:sp>
        <p:nvSpPr>
          <p:cNvPr id="2" name="Slide 15 Title">
            <a:extLst>
              <a:ext uri="{FF2B5EF4-FFF2-40B4-BE49-F238E27FC236}">
                <a16:creationId xmlns:a16="http://schemas.microsoft.com/office/drawing/2014/main" id="{B503970C-B5B6-C4DD-8AD8-DCC2B869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7" y="628443"/>
            <a:ext cx="8541143" cy="294885"/>
          </a:xfrm>
        </p:spPr>
        <p:txBody>
          <a:bodyPr>
            <a:noAutofit/>
          </a:bodyPr>
          <a:lstStyle/>
          <a:p>
            <a:r>
              <a:rPr lang="en-US" dirty="0"/>
              <a:t>Contract Selection – Procurement Timeline</a:t>
            </a:r>
          </a:p>
        </p:txBody>
      </p:sp>
    </p:spTree>
    <p:extLst>
      <p:ext uri="{BB962C8B-B14F-4D97-AF65-F5344CB8AC3E}">
        <p14:creationId xmlns:p14="http://schemas.microsoft.com/office/powerpoint/2010/main" val="210832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818781-4697-4D61-4949-5E44E8AF7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Odessa District – Valerie Alvarado, P.E. – Construction Engineer</a:t>
            </a:r>
          </a:p>
        </p:txBody>
      </p:sp>
      <p:pic>
        <p:nvPicPr>
          <p:cNvPr id="6" name="Picture Placeholder 5" descr="Oak Hill U.S. Highway 290 at Texas 71 Construction.">
            <a:extLst>
              <a:ext uri="{FF2B5EF4-FFF2-40B4-BE49-F238E27FC236}">
                <a16:creationId xmlns:a16="http://schemas.microsoft.com/office/drawing/2014/main" id="{58470A9F-75C8-9D4C-65D1-D3C658DEFA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1735" b="27505"/>
          <a:stretch/>
        </p:blipFill>
        <p:spPr>
          <a:xfrm>
            <a:off x="-9525" y="-9144"/>
            <a:ext cx="9163050" cy="3712464"/>
          </a:xfrm>
        </p:spPr>
      </p:pic>
      <p:sp>
        <p:nvSpPr>
          <p:cNvPr id="2" name="Slide 16 Title">
            <a:extLst>
              <a:ext uri="{FF2B5EF4-FFF2-40B4-BE49-F238E27FC236}">
                <a16:creationId xmlns:a16="http://schemas.microsoft.com/office/drawing/2014/main" id="{65DBE468-B9DA-83AF-DC8F-3AEE91F84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IH 20 Segment 4 Project Overview</a:t>
            </a:r>
            <a:br>
              <a:rPr lang="en-US" dirty="0"/>
            </a:br>
            <a:r>
              <a:rPr lang="en-US" dirty="0"/>
              <a:t>CSJ 0005-14-092</a:t>
            </a:r>
          </a:p>
        </p:txBody>
      </p:sp>
    </p:spTree>
    <p:extLst>
      <p:ext uri="{BB962C8B-B14F-4D97-AF65-F5344CB8AC3E}">
        <p14:creationId xmlns:p14="http://schemas.microsoft.com/office/powerpoint/2010/main" val="191558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Table of Contents">
            <a:extLst>
              <a:ext uri="{FF2B5EF4-FFF2-40B4-BE49-F238E27FC236}">
                <a16:creationId xmlns:a16="http://schemas.microsoft.com/office/drawing/2014/main" id="{C00CC329-869A-654B-4190-269BE320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0" y="1336406"/>
            <a:ext cx="13276730" cy="4035694"/>
          </a:xfrm>
        </p:spPr>
        <p:txBody>
          <a:bodyPr numCol="2" spcCol="457200">
            <a:noAutofit/>
          </a:bodyPr>
          <a:lstStyle/>
          <a:p>
            <a:pPr marL="0" indent="0">
              <a:buNone/>
            </a:pPr>
            <a:r>
              <a:rPr lang="en-US" b="1" dirty="0"/>
              <a:t>18-19 </a:t>
            </a:r>
            <a:r>
              <a:rPr lang="en-US" dirty="0"/>
              <a:t>| Project Overview</a:t>
            </a:r>
          </a:p>
          <a:p>
            <a:pPr marL="0" indent="0">
              <a:buNone/>
            </a:pPr>
            <a:r>
              <a:rPr lang="en-US" b="1" dirty="0"/>
              <a:t>    20</a:t>
            </a:r>
            <a:r>
              <a:rPr lang="en-US" dirty="0"/>
              <a:t>| Project Purpose</a:t>
            </a:r>
          </a:p>
          <a:p>
            <a:pPr marL="0" indent="0">
              <a:buNone/>
            </a:pPr>
            <a:r>
              <a:rPr lang="en-US" b="1" dirty="0"/>
              <a:t>21-22 </a:t>
            </a:r>
            <a:r>
              <a:rPr lang="en-US" dirty="0"/>
              <a:t>| Typical Sections</a:t>
            </a:r>
          </a:p>
          <a:p>
            <a:pPr marL="0" indent="0">
              <a:buNone/>
            </a:pPr>
            <a:r>
              <a:rPr lang="en-US" b="1" dirty="0"/>
              <a:t>   8 </a:t>
            </a:r>
            <a:r>
              <a:rPr lang="en-US" dirty="0"/>
              <a:t>| Organizational Chart &amp; CEI Roles and Responsibilities</a:t>
            </a:r>
          </a:p>
          <a:p>
            <a:pPr marL="0" indent="0">
              <a:buNone/>
            </a:pPr>
            <a:r>
              <a:rPr lang="en-US" b="1" dirty="0"/>
              <a:t>   9</a:t>
            </a:r>
            <a:r>
              <a:rPr lang="en-US" dirty="0"/>
              <a:t>| Basin 20 Initiative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Slide 17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b="1" dirty="0"/>
              <a:t>Table of Contents – 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59273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4 Description">
            <a:extLst>
              <a:ext uri="{FF2B5EF4-FFF2-40B4-BE49-F238E27FC236}">
                <a16:creationId xmlns:a16="http://schemas.microsoft.com/office/drawing/2014/main" id="{3934E8E7-52E5-2383-BDB0-CFC7A4298096}"/>
              </a:ext>
            </a:extLst>
          </p:cNvPr>
          <p:cNvSpPr txBox="1"/>
          <p:nvPr/>
        </p:nvSpPr>
        <p:spPr>
          <a:xfrm>
            <a:off x="2506679" y="4778931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4 – Project Line Diagram</a:t>
            </a:r>
          </a:p>
        </p:txBody>
      </p:sp>
      <p:pic>
        <p:nvPicPr>
          <p:cNvPr id="15" name="Figure 4 Project Line Diagram">
            <a:extLst>
              <a:ext uri="{FF2B5EF4-FFF2-40B4-BE49-F238E27FC236}">
                <a16:creationId xmlns:a16="http://schemas.microsoft.com/office/drawing/2014/main" id="{EECF3AEF-E7D8-6DAF-695B-3ED897D33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0" y="762884"/>
            <a:ext cx="8620573" cy="4075675"/>
          </a:xfrm>
          <a:prstGeom prst="rect">
            <a:avLst/>
          </a:prstGeom>
        </p:spPr>
      </p:pic>
      <p:sp>
        <p:nvSpPr>
          <p:cNvPr id="16" name="Oval over Segment 4">
            <a:extLst>
              <a:ext uri="{FF2B5EF4-FFF2-40B4-BE49-F238E27FC236}">
                <a16:creationId xmlns:a16="http://schemas.microsoft.com/office/drawing/2014/main" id="{8C9CEF18-4269-F2D9-6592-D10FFCB7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574" y="1423219"/>
            <a:ext cx="1120878" cy="10416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18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393" y="492603"/>
            <a:ext cx="8229600" cy="294885"/>
          </a:xfrm>
        </p:spPr>
        <p:txBody>
          <a:bodyPr>
            <a:noAutofit/>
          </a:bodyPr>
          <a:lstStyle/>
          <a:p>
            <a:r>
              <a:rPr lang="en-US" sz="1600" dirty="0"/>
              <a:t>Project Overview – IH 20 Segment 4</a:t>
            </a:r>
          </a:p>
        </p:txBody>
      </p:sp>
    </p:spTree>
    <p:extLst>
      <p:ext uri="{BB962C8B-B14F-4D97-AF65-F5344CB8AC3E}">
        <p14:creationId xmlns:p14="http://schemas.microsoft.com/office/powerpoint/2010/main" val="263050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gure 5 Project Location Limits">
            <a:extLst>
              <a:ext uri="{FF2B5EF4-FFF2-40B4-BE49-F238E27FC236}">
                <a16:creationId xmlns:a16="http://schemas.microsoft.com/office/drawing/2014/main" id="{7F8D607F-25CE-18E7-F40E-854BC7AF2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05" t="23572" r="7589" b="2807"/>
          <a:stretch/>
        </p:blipFill>
        <p:spPr>
          <a:xfrm>
            <a:off x="3797817" y="1111473"/>
            <a:ext cx="5348636" cy="2260342"/>
          </a:xfrm>
          <a:prstGeom prst="rect">
            <a:avLst/>
          </a:prstGeom>
        </p:spPr>
      </p:pic>
      <p:sp>
        <p:nvSpPr>
          <p:cNvPr id="8" name="Content for Project Overview">
            <a:extLst>
              <a:ext uri="{FF2B5EF4-FFF2-40B4-BE49-F238E27FC236}">
                <a16:creationId xmlns:a16="http://schemas.microsoft.com/office/drawing/2014/main" id="{70FD47CD-585E-A8FF-3A19-E6836BEE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8" y="907774"/>
            <a:ext cx="3853705" cy="3955774"/>
          </a:xfrm>
        </p:spPr>
        <p:txBody>
          <a:bodyPr>
            <a:normAutofit fontScale="92500" lnSpcReduction="10000"/>
          </a:bodyPr>
          <a:lstStyle/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CCSJ 							: 0005-14-092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Highway 					: IH 20</a:t>
            </a:r>
          </a:p>
          <a:p>
            <a:pPr marL="0" indent="0" defTabSz="144463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100" dirty="0"/>
              <a:t>Limit From				: FROM EAST OF CR 1250 TO </a:t>
            </a:r>
          </a:p>
          <a:p>
            <a:pPr marL="0" indent="0" defTabSz="144463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100" dirty="0"/>
              <a:t>Limit To </a:t>
            </a:r>
            <a:r>
              <a:rPr lang="en-US" sz="1100" b="1" dirty="0"/>
              <a:t>					</a:t>
            </a:r>
            <a:r>
              <a:rPr lang="en-US" sz="1100" dirty="0"/>
              <a:t>: EAST OF SH 349</a:t>
            </a:r>
          </a:p>
          <a:p>
            <a:pPr marL="0" indent="0" defTabSz="144463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100" dirty="0"/>
              <a:t>Est. Let Date 			: </a:t>
            </a:r>
            <a:r>
              <a:rPr lang="en-US" sz="1100" dirty="0">
                <a:solidFill>
                  <a:srgbClr val="FF0000"/>
                </a:solidFill>
              </a:rPr>
              <a:t>1/1/2027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Project length			: 6.2 Miles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Roadway					: 6.07 Miles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Bridge						: .13 Miles 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Description 			: Reconstruction of frontage roads, 								     ramps, U-  turns,  interchanges, 										  convert frontage roads 														  to 1 way, widen from 4 to 6 lanes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Avg Daily Traffic	: 		60,875 (2021)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									</a:t>
            </a:r>
            <a:r>
              <a:rPr lang="en-US" sz="1100" dirty="0">
                <a:solidFill>
                  <a:schemeClr val="bg2"/>
                </a:solidFill>
              </a:rPr>
              <a:t>:</a:t>
            </a:r>
            <a:r>
              <a:rPr lang="en-US" sz="1100" dirty="0"/>
              <a:t> 96,050 (2041)</a:t>
            </a:r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1100" dirty="0"/>
          </a:p>
          <a:p>
            <a:pPr marL="0" indent="0" defTabSz="14446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/>
              <a:t>Design Speed			: Main Lanes: 70 MPH</a:t>
            </a:r>
          </a:p>
          <a:p>
            <a:pPr marL="0" indent="0" defTabSz="144463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100" dirty="0"/>
              <a:t>									  Ramps: 50 MPH</a:t>
            </a:r>
          </a:p>
          <a:p>
            <a:pPr marL="0" indent="0" defTabSz="144463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100" dirty="0"/>
              <a:t>						           FR, SH 349, Cotton Flat: 45 MPH</a:t>
            </a:r>
          </a:p>
          <a:p>
            <a:pPr marL="0" indent="0" defTabSz="144463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100" dirty="0"/>
              <a:t>										LP 250: 55 MPH</a:t>
            </a:r>
          </a:p>
        </p:txBody>
      </p:sp>
      <p:sp>
        <p:nvSpPr>
          <p:cNvPr id="3" name="Figure 5 description">
            <a:extLst>
              <a:ext uri="{FF2B5EF4-FFF2-40B4-BE49-F238E27FC236}">
                <a16:creationId xmlns:a16="http://schemas.microsoft.com/office/drawing/2014/main" id="{754F1704-85FE-2587-1DF1-C7D0D29D3E59}"/>
              </a:ext>
            </a:extLst>
          </p:cNvPr>
          <p:cNvSpPr txBox="1"/>
          <p:nvPr/>
        </p:nvSpPr>
        <p:spPr>
          <a:xfrm>
            <a:off x="3879966" y="3473665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Project Location Limits</a:t>
            </a:r>
          </a:p>
        </p:txBody>
      </p:sp>
      <p:sp>
        <p:nvSpPr>
          <p:cNvPr id="2" name="Slide 19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542" y="511039"/>
            <a:ext cx="8229600" cy="294885"/>
          </a:xfrm>
        </p:spPr>
        <p:txBody>
          <a:bodyPr>
            <a:noAutofit/>
          </a:bodyPr>
          <a:lstStyle/>
          <a:p>
            <a:r>
              <a:rPr lang="en-US" sz="1600" dirty="0"/>
              <a:t>Project Overview – IH 20 Segment </a:t>
            </a:r>
            <a:r>
              <a:rPr lang="en-US" sz="1600"/>
              <a:t>4 Project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184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of Contents">
            <a:extLst>
              <a:ext uri="{FF2B5EF4-FFF2-40B4-BE49-F238E27FC236}">
                <a16:creationId xmlns:a16="http://schemas.microsoft.com/office/drawing/2014/main" id="{C00CC329-869A-654B-4190-269BE320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266"/>
            <a:ext cx="8229600" cy="3037364"/>
          </a:xfrm>
        </p:spPr>
        <p:txBody>
          <a:bodyPr numCol="2" spcCol="457200">
            <a:noAutofit/>
          </a:bodyPr>
          <a:lstStyle/>
          <a:p>
            <a:pPr marL="0" indent="0">
              <a:buNone/>
            </a:pPr>
            <a:r>
              <a:rPr lang="en-US" b="1" dirty="0"/>
              <a:t>3 </a:t>
            </a:r>
            <a:r>
              <a:rPr lang="en-US" dirty="0"/>
              <a:t>| Housekeeping</a:t>
            </a:r>
          </a:p>
          <a:p>
            <a:pPr marL="0" indent="0">
              <a:buNone/>
            </a:pPr>
            <a:r>
              <a:rPr lang="en-US" b="1" dirty="0"/>
              <a:t>4 </a:t>
            </a:r>
            <a:r>
              <a:rPr lang="en-US" dirty="0"/>
              <a:t>| Ground Rules</a:t>
            </a:r>
          </a:p>
          <a:p>
            <a:pPr marL="0" indent="0">
              <a:buNone/>
            </a:pPr>
            <a:r>
              <a:rPr lang="en-US" b="1" dirty="0"/>
              <a:t>5-6 </a:t>
            </a:r>
            <a:r>
              <a:rPr lang="en-US" dirty="0"/>
              <a:t>| PEPS Resources</a:t>
            </a:r>
          </a:p>
          <a:p>
            <a:pPr marL="0" indent="0">
              <a:buNone/>
            </a:pPr>
            <a:r>
              <a:rPr lang="en-US" b="1" dirty="0"/>
              <a:t>7-8 </a:t>
            </a:r>
            <a:r>
              <a:rPr lang="en-US" dirty="0"/>
              <a:t>| CST &amp; Attendees Introductions</a:t>
            </a:r>
          </a:p>
          <a:p>
            <a:pPr marL="0" lvl="0" indent="0">
              <a:buClr>
                <a:srgbClr val="0056A9"/>
              </a:buClr>
              <a:buNone/>
            </a:pPr>
            <a:r>
              <a:rPr lang="en-US" b="1" dirty="0"/>
              <a:t>9-11 </a:t>
            </a:r>
            <a:r>
              <a:rPr lang="en-US" dirty="0"/>
              <a:t>| Contract Information</a:t>
            </a:r>
          </a:p>
          <a:p>
            <a:pPr marL="0" lvl="0" indent="0">
              <a:buClr>
                <a:srgbClr val="0056A9"/>
              </a:buClr>
              <a:buNone/>
            </a:pPr>
            <a:r>
              <a:rPr lang="en-US" b="1" dirty="0"/>
              <a:t>12-15 </a:t>
            </a:r>
            <a:r>
              <a:rPr lang="en-US" dirty="0"/>
              <a:t>| Contract Selection</a:t>
            </a:r>
          </a:p>
          <a:p>
            <a:pPr marL="0" lvl="0" indent="0">
              <a:buClr>
                <a:srgbClr val="0056A9"/>
              </a:buClr>
              <a:buNone/>
            </a:pPr>
            <a:endParaRPr lang="en-US" dirty="0"/>
          </a:p>
          <a:p>
            <a:pPr marL="0" lvl="0" indent="0">
              <a:buClr>
                <a:srgbClr val="0056A9"/>
              </a:buClr>
              <a:buNone/>
            </a:pPr>
            <a:r>
              <a:rPr lang="en-US" b="1" dirty="0"/>
              <a:t>16-24 </a:t>
            </a:r>
            <a:r>
              <a:rPr lang="en-US" dirty="0"/>
              <a:t>| Project Overview</a:t>
            </a:r>
          </a:p>
          <a:p>
            <a:pPr marL="0" lvl="0" indent="0">
              <a:buClr>
                <a:srgbClr val="0056A9"/>
              </a:buClr>
              <a:buNone/>
            </a:pPr>
            <a:r>
              <a:rPr lang="en-US" b="1" dirty="0"/>
              <a:t>25 </a:t>
            </a:r>
            <a:r>
              <a:rPr lang="en-US" dirty="0"/>
              <a:t>| Conclusion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Slide 2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b="1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86206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 6 description">
            <a:extLst>
              <a:ext uri="{FF2B5EF4-FFF2-40B4-BE49-F238E27FC236}">
                <a16:creationId xmlns:a16="http://schemas.microsoft.com/office/drawing/2014/main" id="{0125362B-131C-44D7-B534-F60C4FE4CD14}"/>
              </a:ext>
            </a:extLst>
          </p:cNvPr>
          <p:cNvSpPr txBox="1"/>
          <p:nvPr/>
        </p:nvSpPr>
        <p:spPr>
          <a:xfrm>
            <a:off x="4254499" y="4806462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6 – Proposed Project Layout</a:t>
            </a:r>
          </a:p>
        </p:txBody>
      </p:sp>
      <p:pic>
        <p:nvPicPr>
          <p:cNvPr id="5" name="Figure 6 Proposed Project Layout">
            <a:extLst>
              <a:ext uri="{FF2B5EF4-FFF2-40B4-BE49-F238E27FC236}">
                <a16:creationId xmlns:a16="http://schemas.microsoft.com/office/drawing/2014/main" id="{E7D3A52F-D5E3-A7DB-9FF1-1C44B36F5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776" y="1777451"/>
            <a:ext cx="4737483" cy="3133388"/>
          </a:xfrm>
          <a:prstGeom prst="rect">
            <a:avLst/>
          </a:prstGeom>
        </p:spPr>
      </p:pic>
      <p:sp>
        <p:nvSpPr>
          <p:cNvPr id="4" name="Content for Main Improvements">
            <a:extLst>
              <a:ext uri="{FF2B5EF4-FFF2-40B4-BE49-F238E27FC236}">
                <a16:creationId xmlns:a16="http://schemas.microsoft.com/office/drawing/2014/main" id="{2079AE8D-FE12-D386-35C3-66C560BBCB3E}"/>
              </a:ext>
            </a:extLst>
          </p:cNvPr>
          <p:cNvSpPr txBox="1"/>
          <p:nvPr/>
        </p:nvSpPr>
        <p:spPr>
          <a:xfrm>
            <a:off x="0" y="1777451"/>
            <a:ext cx="464002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6A9"/>
                </a:solidFill>
              </a:rPr>
              <a:t>Main Improvements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Upgrade to latest freeway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Widen ML’s from 4 lanes to 6 lanes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Concrete ML’s &amp; ramps, asphalt 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Flip stack/IH 20 over- freight clearance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Reconfigure ramps- X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Convert frontage roads to 1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Drainage improvements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Aesthetics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Traffic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Illumination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ITS elements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SUP/sidewalk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" name="Content for purpose">
            <a:extLst>
              <a:ext uri="{FF2B5EF4-FFF2-40B4-BE49-F238E27FC236}">
                <a16:creationId xmlns:a16="http://schemas.microsoft.com/office/drawing/2014/main" id="{D1BA9AD4-62A2-8AC1-87B5-0ABFBEE5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68" y="515557"/>
            <a:ext cx="8970461" cy="16691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purpose of the proposed project is to enhance operation and safety, reduce traffic congestion, and improve roadway connectivity along the Interstate 20 corridor </a:t>
            </a:r>
          </a:p>
          <a:p>
            <a:endParaRPr lang="en-US" dirty="0"/>
          </a:p>
        </p:txBody>
      </p:sp>
      <p:sp>
        <p:nvSpPr>
          <p:cNvPr id="2" name="Slide 20 Title">
            <a:extLst>
              <a:ext uri="{FF2B5EF4-FFF2-40B4-BE49-F238E27FC236}">
                <a16:creationId xmlns:a16="http://schemas.microsoft.com/office/drawing/2014/main" id="{7F90DFCA-3F32-779E-2754-A8BE0098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888"/>
            <a:ext cx="8229600" cy="294885"/>
          </a:xfrm>
        </p:spPr>
        <p:txBody>
          <a:bodyPr/>
          <a:lstStyle/>
          <a:p>
            <a:r>
              <a:rPr lang="en-US" sz="1800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08296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7 description">
            <a:extLst>
              <a:ext uri="{FF2B5EF4-FFF2-40B4-BE49-F238E27FC236}">
                <a16:creationId xmlns:a16="http://schemas.microsoft.com/office/drawing/2014/main" id="{45B98826-2279-B643-95FC-A1DC60F5AC45}"/>
              </a:ext>
            </a:extLst>
          </p:cNvPr>
          <p:cNvSpPr txBox="1"/>
          <p:nvPr/>
        </p:nvSpPr>
        <p:spPr>
          <a:xfrm>
            <a:off x="2685510" y="4076629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Existing Typical Section</a:t>
            </a:r>
          </a:p>
        </p:txBody>
      </p:sp>
      <p:pic>
        <p:nvPicPr>
          <p:cNvPr id="9" name="Figure 7 Existing Typical Section">
            <a:extLst>
              <a:ext uri="{FF2B5EF4-FFF2-40B4-BE49-F238E27FC236}">
                <a16:creationId xmlns:a16="http://schemas.microsoft.com/office/drawing/2014/main" id="{9850025B-F8B7-B1E8-A5B9-C842CAFD0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419" y="1603402"/>
            <a:ext cx="9708837" cy="2176118"/>
          </a:xfrm>
        </p:spPr>
      </p:pic>
      <p:sp>
        <p:nvSpPr>
          <p:cNvPr id="2" name="Slide 21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IH 20 Roadway – Existing Typical Section</a:t>
            </a:r>
          </a:p>
        </p:txBody>
      </p:sp>
    </p:spTree>
    <p:extLst>
      <p:ext uri="{BB962C8B-B14F-4D97-AF65-F5344CB8AC3E}">
        <p14:creationId xmlns:p14="http://schemas.microsoft.com/office/powerpoint/2010/main" val="389354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971BD-A1D9-41D3-2729-50FAF192C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8 description">
            <a:extLst>
              <a:ext uri="{FF2B5EF4-FFF2-40B4-BE49-F238E27FC236}">
                <a16:creationId xmlns:a16="http://schemas.microsoft.com/office/drawing/2014/main" id="{8B0B13D7-7548-F8B8-3E2E-91CFD77759BB}"/>
              </a:ext>
            </a:extLst>
          </p:cNvPr>
          <p:cNvSpPr txBox="1"/>
          <p:nvPr/>
        </p:nvSpPr>
        <p:spPr>
          <a:xfrm>
            <a:off x="2479686" y="4596251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8 – Proposed Typical Section</a:t>
            </a:r>
          </a:p>
        </p:txBody>
      </p:sp>
      <p:pic>
        <p:nvPicPr>
          <p:cNvPr id="17" name="Figure 8 Proposed Typical Section">
            <a:extLst>
              <a:ext uri="{FF2B5EF4-FFF2-40B4-BE49-F238E27FC236}">
                <a16:creationId xmlns:a16="http://schemas.microsoft.com/office/drawing/2014/main" id="{1728EE65-B41D-7D4E-C748-81EDBA06F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38" r="2778" b="4399"/>
          <a:stretch/>
        </p:blipFill>
        <p:spPr>
          <a:xfrm>
            <a:off x="-488269" y="1638300"/>
            <a:ext cx="9632269" cy="2834639"/>
          </a:xfrm>
          <a:prstGeom prst="rect">
            <a:avLst/>
          </a:prstGeom>
        </p:spPr>
      </p:pic>
      <p:sp>
        <p:nvSpPr>
          <p:cNvPr id="2" name="Slide 22 Title">
            <a:extLst>
              <a:ext uri="{FF2B5EF4-FFF2-40B4-BE49-F238E27FC236}">
                <a16:creationId xmlns:a16="http://schemas.microsoft.com/office/drawing/2014/main" id="{A29005DA-84A0-C81B-8CBB-52D82460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IH 20 Roadway – Proposed Typical Section</a:t>
            </a:r>
          </a:p>
        </p:txBody>
      </p:sp>
    </p:spTree>
    <p:extLst>
      <p:ext uri="{BB962C8B-B14F-4D97-AF65-F5344CB8AC3E}">
        <p14:creationId xmlns:p14="http://schemas.microsoft.com/office/powerpoint/2010/main" val="358482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994AC-A5B3-8679-52E0-B239F864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for information to change">
            <a:extLst>
              <a:ext uri="{FF2B5EF4-FFF2-40B4-BE49-F238E27FC236}">
                <a16:creationId xmlns:a16="http://schemas.microsoft.com/office/drawing/2014/main" id="{2D754050-6286-156C-9FCE-2828408C09BE}"/>
              </a:ext>
            </a:extLst>
          </p:cNvPr>
          <p:cNvSpPr txBox="1"/>
          <p:nvPr/>
        </p:nvSpPr>
        <p:spPr>
          <a:xfrm>
            <a:off x="61228" y="4778931"/>
            <a:ext cx="4588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Informatio</a:t>
            </a:r>
            <a:r>
              <a:rPr lang="en-US" dirty="0"/>
              <a:t>n shown subject to change</a:t>
            </a:r>
            <a:endParaRPr lang="en-US" sz="1800" dirty="0"/>
          </a:p>
        </p:txBody>
      </p:sp>
      <p:sp>
        <p:nvSpPr>
          <p:cNvPr id="3" name="Figure 9 description">
            <a:extLst>
              <a:ext uri="{FF2B5EF4-FFF2-40B4-BE49-F238E27FC236}">
                <a16:creationId xmlns:a16="http://schemas.microsoft.com/office/drawing/2014/main" id="{29C680EF-8C9E-04FF-D1B0-C79B64CD6625}"/>
              </a:ext>
            </a:extLst>
          </p:cNvPr>
          <p:cNvSpPr txBox="1"/>
          <p:nvPr/>
        </p:nvSpPr>
        <p:spPr>
          <a:xfrm>
            <a:off x="2479686" y="4454176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Roles and Responsibilities</a:t>
            </a:r>
          </a:p>
        </p:txBody>
      </p:sp>
      <p:pic>
        <p:nvPicPr>
          <p:cNvPr id="12" name="Figure 9 Roles and Responsibilities" descr="A screenshot of Roles&#10;">
            <a:extLst>
              <a:ext uri="{FF2B5EF4-FFF2-40B4-BE49-F238E27FC236}">
                <a16:creationId xmlns:a16="http://schemas.microsoft.com/office/drawing/2014/main" id="{49147A2D-BBC2-C9E3-63D0-92A84FAB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89" y="1182519"/>
            <a:ext cx="2840879" cy="3222071"/>
          </a:xfrm>
          <a:prstGeom prst="rect">
            <a:avLst/>
          </a:prstGeom>
        </p:spPr>
      </p:pic>
      <p:pic>
        <p:nvPicPr>
          <p:cNvPr id="10" name="Figure 9 Roles and Responsibilities" descr="A screenshot of a project management">
            <a:extLst>
              <a:ext uri="{FF2B5EF4-FFF2-40B4-BE49-F238E27FC236}">
                <a16:creationId xmlns:a16="http://schemas.microsoft.com/office/drawing/2014/main" id="{4B14AA1F-FF84-0542-D304-D675D38D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50" y="1193690"/>
            <a:ext cx="3192300" cy="3222071"/>
          </a:xfrm>
          <a:prstGeom prst="rect">
            <a:avLst/>
          </a:prstGeom>
        </p:spPr>
      </p:pic>
      <p:pic>
        <p:nvPicPr>
          <p:cNvPr id="8" name="Figure 9 Roles and Responsibilities" descr="A screenshot of more Roles and Responsibilities for CEI">
            <a:extLst>
              <a:ext uri="{FF2B5EF4-FFF2-40B4-BE49-F238E27FC236}">
                <a16:creationId xmlns:a16="http://schemas.microsoft.com/office/drawing/2014/main" id="{62DE72D4-3FBD-F3F2-42B0-FF4FD27249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2243" y="1307878"/>
            <a:ext cx="2560768" cy="3190875"/>
          </a:xfrm>
        </p:spPr>
      </p:pic>
      <p:sp>
        <p:nvSpPr>
          <p:cNvPr id="2" name="Slide 23 Title">
            <a:extLst>
              <a:ext uri="{FF2B5EF4-FFF2-40B4-BE49-F238E27FC236}">
                <a16:creationId xmlns:a16="http://schemas.microsoft.com/office/drawing/2014/main" id="{F80A4A93-8953-EFD7-D39F-59350C3B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7634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Organizational Chart &amp; CEI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78047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10 Description">
            <a:extLst>
              <a:ext uri="{FF2B5EF4-FFF2-40B4-BE49-F238E27FC236}">
                <a16:creationId xmlns:a16="http://schemas.microsoft.com/office/drawing/2014/main" id="{0BA7F251-EF9C-666E-9819-C7B8D898A6B3}"/>
              </a:ext>
            </a:extLst>
          </p:cNvPr>
          <p:cNvSpPr txBox="1"/>
          <p:nvPr/>
        </p:nvSpPr>
        <p:spPr>
          <a:xfrm>
            <a:off x="3863096" y="4786989"/>
            <a:ext cx="459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 10 – Basin20</a:t>
            </a:r>
          </a:p>
        </p:txBody>
      </p:sp>
      <p:pic>
        <p:nvPicPr>
          <p:cNvPr id="5" name="Figure 10 Basin20">
            <a:extLst>
              <a:ext uri="{FF2B5EF4-FFF2-40B4-BE49-F238E27FC236}">
                <a16:creationId xmlns:a16="http://schemas.microsoft.com/office/drawing/2014/main" id="{AC894017-CF7D-6135-1C23-C18BA74F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045" y="916382"/>
            <a:ext cx="8223188" cy="39450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2A544-7BCA-CB01-B643-0E194B37B70F}"/>
              </a:ext>
            </a:extLst>
          </p:cNvPr>
          <p:cNvSpPr txBox="1"/>
          <p:nvPr/>
        </p:nvSpPr>
        <p:spPr>
          <a:xfrm>
            <a:off x="457199" y="4786989"/>
            <a:ext cx="6346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hlinkClick r:id="rId4"/>
              </a:rPr>
              <a:t>Link</a:t>
            </a:r>
            <a:r>
              <a:rPr lang="en-US" b="1" dirty="0">
                <a:hlinkClick r:id="rId4"/>
              </a:rPr>
              <a:t>: </a:t>
            </a:r>
            <a:r>
              <a:rPr lang="en-US" sz="1800" b="1" dirty="0">
                <a:solidFill>
                  <a:schemeClr val="tx1"/>
                </a:solidFill>
                <a:hlinkClick r:id="rId4"/>
              </a:rPr>
              <a:t>www.basin20.org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b="1" dirty="0"/>
          </a:p>
        </p:txBody>
      </p:sp>
      <p:sp>
        <p:nvSpPr>
          <p:cNvPr id="2" name="Slide 24 Title">
            <a:extLst>
              <a:ext uri="{FF2B5EF4-FFF2-40B4-BE49-F238E27FC236}">
                <a16:creationId xmlns:a16="http://schemas.microsoft.com/office/drawing/2014/main" id="{29594463-44C9-91D6-5080-47895F8B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21497"/>
            <a:ext cx="8814620" cy="294885"/>
          </a:xfrm>
        </p:spPr>
        <p:txBody>
          <a:bodyPr/>
          <a:lstStyle/>
          <a:p>
            <a:r>
              <a:rPr lang="en-US" sz="1800" dirty="0"/>
              <a:t>Basin20 Initiative</a:t>
            </a:r>
          </a:p>
        </p:txBody>
      </p:sp>
    </p:spTree>
    <p:extLst>
      <p:ext uri="{BB962C8B-B14F-4D97-AF65-F5344CB8AC3E}">
        <p14:creationId xmlns:p14="http://schemas.microsoft.com/office/powerpoint/2010/main" val="15049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25 Title">
            <a:extLst>
              <a:ext uri="{FF2B5EF4-FFF2-40B4-BE49-F238E27FC236}">
                <a16:creationId xmlns:a16="http://schemas.microsoft.com/office/drawing/2014/main" id="{0BE4FBDA-3AF9-E7A1-4F22-87C0331E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86" y="844315"/>
            <a:ext cx="6858000" cy="1791596"/>
          </a:xfrm>
        </p:spPr>
        <p:txBody>
          <a:bodyPr anchor="b">
            <a:normAutofit/>
          </a:bodyPr>
          <a:lstStyle/>
          <a:p>
            <a:pPr algn="ctr" defTabSz="457200"/>
            <a:r>
              <a:rPr lang="en-US" sz="4800" dirty="0"/>
              <a:t>Thank you for attending! </a:t>
            </a:r>
            <a:endParaRPr lang="en-US" sz="4800" kern="1200" dirty="0"/>
          </a:p>
        </p:txBody>
      </p:sp>
    </p:spTree>
    <p:extLst>
      <p:ext uri="{BB962C8B-B14F-4D97-AF65-F5344CB8AC3E}">
        <p14:creationId xmlns:p14="http://schemas.microsoft.com/office/powerpoint/2010/main" val="13206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usekeeping Content">
            <a:extLst>
              <a:ext uri="{FF2B5EF4-FFF2-40B4-BE49-F238E27FC236}">
                <a16:creationId xmlns:a16="http://schemas.microsoft.com/office/drawing/2014/main" id="{C00CC329-869A-654B-4190-269BE320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sign in with your full name on the attendee list.</a:t>
            </a:r>
          </a:p>
          <a:p>
            <a:r>
              <a:rPr lang="en-US" dirty="0"/>
              <a:t>Please ensure your phone is on silent/vibrate.</a:t>
            </a:r>
          </a:p>
          <a:p>
            <a:r>
              <a:rPr lang="en-US" dirty="0"/>
              <a:t>The meeting will not be recorded, and attendees may not use any form of audio or video recording, photography, automated transcription services, or AI-based analysis tools.</a:t>
            </a:r>
          </a:p>
          <a:p>
            <a:r>
              <a:rPr lang="en-US" dirty="0"/>
              <a:t>There will not be an opportunity to ask questions during the PRE-RFP Presentation</a:t>
            </a:r>
          </a:p>
          <a:p>
            <a:r>
              <a:rPr lang="en-US" dirty="0"/>
              <a:t>You will be given an opportunity to ask questions after the presentation via an email request.</a:t>
            </a:r>
          </a:p>
        </p:txBody>
      </p:sp>
      <p:sp>
        <p:nvSpPr>
          <p:cNvPr id="2" name="Slide 3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76367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7F9E-5CA2-EE86-5B5A-E39DEAF6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ound Rules Content">
            <a:extLst>
              <a:ext uri="{FF2B5EF4-FFF2-40B4-BE49-F238E27FC236}">
                <a16:creationId xmlns:a16="http://schemas.microsoft.com/office/drawing/2014/main" id="{E954B9A5-0962-6273-924D-0EEBE774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876"/>
            <a:ext cx="8229600" cy="3190063"/>
          </a:xfrm>
        </p:spPr>
        <p:txBody>
          <a:bodyPr/>
          <a:lstStyle/>
          <a:p>
            <a:r>
              <a:rPr lang="en-US" dirty="0"/>
              <a:t>Communication is one-way during this presentation.  The Presentation is for information purposes only</a:t>
            </a:r>
          </a:p>
          <a:p>
            <a:r>
              <a:rPr lang="en-US" dirty="0"/>
              <a:t>All questions must be emailed to Alan.Gonzalez@txdot.gov by 5:00 p.m. on Friday, December 05, 2025.</a:t>
            </a:r>
          </a:p>
          <a:p>
            <a:r>
              <a:rPr lang="en-US" dirty="0"/>
              <a:t>Subject line : “6391 ODA CEI Pre-RFP Questions”</a:t>
            </a:r>
          </a:p>
          <a:p>
            <a:r>
              <a:rPr lang="en-US" dirty="0"/>
              <a:t>Information to be posted online</a:t>
            </a:r>
          </a:p>
          <a:p>
            <a:pPr lvl="1"/>
            <a:r>
              <a:rPr lang="en-US" dirty="0"/>
              <a:t>Attendance Log </a:t>
            </a:r>
          </a:p>
          <a:p>
            <a:pPr lvl="1"/>
            <a:r>
              <a:rPr lang="en-US" dirty="0"/>
              <a:t>Pre-RFP Presentation</a:t>
            </a:r>
          </a:p>
          <a:p>
            <a:pPr lvl="1"/>
            <a:r>
              <a:rPr lang="en-US" dirty="0"/>
              <a:t>Responses to relevant questions received</a:t>
            </a:r>
          </a:p>
        </p:txBody>
      </p:sp>
      <p:sp>
        <p:nvSpPr>
          <p:cNvPr id="2" name="Slide 4 Title">
            <a:extLst>
              <a:ext uri="{FF2B5EF4-FFF2-40B4-BE49-F238E27FC236}">
                <a16:creationId xmlns:a16="http://schemas.microsoft.com/office/drawing/2014/main" id="{5C402A8D-AB0F-2AA5-8C38-28716007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991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337551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e 1 Description">
            <a:extLst>
              <a:ext uri="{FF2B5EF4-FFF2-40B4-BE49-F238E27FC236}">
                <a16:creationId xmlns:a16="http://schemas.microsoft.com/office/drawing/2014/main" id="{6CA46F57-773B-7158-8A63-FB1248E54AC2}"/>
              </a:ext>
            </a:extLst>
          </p:cNvPr>
          <p:cNvSpPr txBox="1">
            <a:spLocks/>
          </p:cNvSpPr>
          <p:nvPr/>
        </p:nvSpPr>
        <p:spPr>
          <a:xfrm>
            <a:off x="2902826" y="4519416"/>
            <a:ext cx="2850690" cy="3101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2860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64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Verdana" panose="020B0604030504040204" pitchFamily="34" charset="0"/>
              <a:buChar char="°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Figure 1– PEPS Division Map.</a:t>
            </a:r>
          </a:p>
        </p:txBody>
      </p:sp>
      <p:pic>
        <p:nvPicPr>
          <p:cNvPr id="5" name="Figure 1 PEPS Division Map" descr="A map of texas with different colored areas">
            <a:extLst>
              <a:ext uri="{FF2B5EF4-FFF2-40B4-BE49-F238E27FC236}">
                <a16:creationId xmlns:a16="http://schemas.microsoft.com/office/drawing/2014/main" id="{F39E089F-1A10-3F7B-661C-92B6331B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71" y="967013"/>
            <a:ext cx="4730207" cy="3552403"/>
          </a:xfrm>
          <a:prstGeom prst="rect">
            <a:avLst/>
          </a:prstGeom>
        </p:spPr>
      </p:pic>
      <p:sp>
        <p:nvSpPr>
          <p:cNvPr id="2" name="Slide 5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33" y="672128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PEPS Resources</a:t>
            </a:r>
          </a:p>
        </p:txBody>
      </p:sp>
    </p:spTree>
    <p:extLst>
      <p:ext uri="{BB962C8B-B14F-4D97-AF65-F5344CB8AC3E}">
        <p14:creationId xmlns:p14="http://schemas.microsoft.com/office/powerpoint/2010/main" val="341714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1 Description">
            <a:extLst>
              <a:ext uri="{FF2B5EF4-FFF2-40B4-BE49-F238E27FC236}">
                <a16:creationId xmlns:a16="http://schemas.microsoft.com/office/drawing/2014/main" id="{756710D8-741F-7C0E-93E3-B8F9176B469F}"/>
              </a:ext>
            </a:extLst>
          </p:cNvPr>
          <p:cNvSpPr txBox="1">
            <a:spLocks/>
          </p:cNvSpPr>
          <p:nvPr/>
        </p:nvSpPr>
        <p:spPr>
          <a:xfrm>
            <a:off x="457197" y="4310056"/>
            <a:ext cx="8229595" cy="3101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2860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064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2286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Verdana" panose="020B0604030504040204" pitchFamily="34" charset="0"/>
              <a:buChar char="°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Table 1 – PEPS Procurement Team</a:t>
            </a:r>
          </a:p>
        </p:txBody>
      </p:sp>
      <p:graphicFrame>
        <p:nvGraphicFramePr>
          <p:cNvPr id="5" name="Table 1 Procurement Team">
            <a:extLst>
              <a:ext uri="{FF2B5EF4-FFF2-40B4-BE49-F238E27FC236}">
                <a16:creationId xmlns:a16="http://schemas.microsoft.com/office/drawing/2014/main" id="{6F778D6A-4383-A6CD-6ACD-989940BF1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35689"/>
              </p:ext>
            </p:extLst>
          </p:nvPr>
        </p:nvGraphicFramePr>
        <p:xfrm>
          <a:off x="457196" y="1843723"/>
          <a:ext cx="788569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501">
                  <a:extLst>
                    <a:ext uri="{9D8B030D-6E8A-4147-A177-3AD203B41FA5}">
                      <a16:colId xmlns:a16="http://schemas.microsoft.com/office/drawing/2014/main" val="727883303"/>
                    </a:ext>
                  </a:extLst>
                </a:gridCol>
                <a:gridCol w="1769626">
                  <a:extLst>
                    <a:ext uri="{9D8B030D-6E8A-4147-A177-3AD203B41FA5}">
                      <a16:colId xmlns:a16="http://schemas.microsoft.com/office/drawing/2014/main" val="4104630111"/>
                    </a:ext>
                  </a:extLst>
                </a:gridCol>
                <a:gridCol w="2628564">
                  <a:extLst>
                    <a:ext uri="{9D8B030D-6E8A-4147-A177-3AD203B41FA5}">
                      <a16:colId xmlns:a16="http://schemas.microsoft.com/office/drawing/2014/main" val="3689317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baseline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</a:rPr>
                        <a:t>PEPS Procurement Team</a:t>
                      </a:r>
                      <a:endParaRPr lang="en-US" sz="1600" b="0" i="0" u="none" strike="noStrike" baseline="0" dirty="0">
                        <a:solidFill>
                          <a:srgbClr val="FFFFFF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Office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Title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134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Jaime A. Vela, P.E.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PEPS Central Service Center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Central Service Center Manager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Alan Gonzalez, P.E.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PEPS Central Service Center</a:t>
                      </a:r>
                    </a:p>
                  </a:txBody>
                  <a:tcPr anchor="ctr">
                    <a:solidFill>
                      <a:srgbClr val="DA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Procurement Engineer</a:t>
                      </a:r>
                    </a:p>
                  </a:txBody>
                  <a:tcPr anchor="ctr">
                    <a:solidFill>
                      <a:srgbClr val="DAD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08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Cindy Barajas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PEPS Central Service Center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Contract Administrator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47664"/>
                  </a:ext>
                </a:extLst>
              </a:tr>
            </a:tbl>
          </a:graphicData>
        </a:graphic>
      </p:graphicFrame>
      <p:sp>
        <p:nvSpPr>
          <p:cNvPr id="3" name="Slide 6 Content - PEPS">
            <a:extLst>
              <a:ext uri="{FF2B5EF4-FFF2-40B4-BE49-F238E27FC236}">
                <a16:creationId xmlns:a16="http://schemas.microsoft.com/office/drawing/2014/main" id="{C00CC329-869A-654B-4190-269BE320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2209"/>
            <a:ext cx="8229597" cy="10010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Central (CEN) Service Center</a:t>
            </a:r>
          </a:p>
        </p:txBody>
      </p:sp>
      <p:sp>
        <p:nvSpPr>
          <p:cNvPr id="2" name="Slide 6 Title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Professional Engineering Procurement Services (PEPS)</a:t>
            </a:r>
          </a:p>
        </p:txBody>
      </p:sp>
    </p:spTree>
    <p:extLst>
      <p:ext uri="{BB962C8B-B14F-4D97-AF65-F5344CB8AC3E}">
        <p14:creationId xmlns:p14="http://schemas.microsoft.com/office/powerpoint/2010/main" val="9102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4A07C-1FB4-7442-E473-6D414A4B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ST Content Information">
            <a:extLst>
              <a:ext uri="{FF2B5EF4-FFF2-40B4-BE49-F238E27FC236}">
                <a16:creationId xmlns:a16="http://schemas.microsoft.com/office/drawing/2014/main" id="{5B6DCB9F-9944-0A1C-2BBD-B504901F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876"/>
            <a:ext cx="8229600" cy="3190063"/>
          </a:xfrm>
        </p:spPr>
        <p:txBody>
          <a:bodyPr/>
          <a:lstStyle/>
          <a:p>
            <a:r>
              <a:rPr lang="en-US" dirty="0"/>
              <a:t>Important: CST members are employees of the Odessa District.  Please do not contact the District regarding this CEI contract.  If you need information, please contact me.</a:t>
            </a:r>
          </a:p>
          <a:p>
            <a:r>
              <a:rPr lang="en-US" dirty="0"/>
              <a:t>Phone: 512-547-8406 (m)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Alan.Gonzalez@txdot.gov</a:t>
            </a:r>
            <a:r>
              <a:rPr lang="en-US" dirty="0"/>
              <a:t> </a:t>
            </a:r>
          </a:p>
        </p:txBody>
      </p:sp>
      <p:sp>
        <p:nvSpPr>
          <p:cNvPr id="2" name="Slide 7 Title">
            <a:extLst>
              <a:ext uri="{FF2B5EF4-FFF2-40B4-BE49-F238E27FC236}">
                <a16:creationId xmlns:a16="http://schemas.microsoft.com/office/drawing/2014/main" id="{1080CB46-4E1D-3075-2520-8BFCA21B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991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Consultant Selection Team (CST)</a:t>
            </a:r>
          </a:p>
        </p:txBody>
      </p:sp>
    </p:spTree>
    <p:extLst>
      <p:ext uri="{BB962C8B-B14F-4D97-AF65-F5344CB8AC3E}">
        <p14:creationId xmlns:p14="http://schemas.microsoft.com/office/powerpoint/2010/main" val="23287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121E-C892-247E-8157-7253CF6B9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8 Content Introductions">
            <a:extLst>
              <a:ext uri="{FF2B5EF4-FFF2-40B4-BE49-F238E27FC236}">
                <a16:creationId xmlns:a16="http://schemas.microsoft.com/office/drawing/2014/main" id="{DC29FA41-D60A-E66F-C773-52D8FE50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876"/>
            <a:ext cx="8229600" cy="3190063"/>
          </a:xfrm>
        </p:spPr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Firm’s Name</a:t>
            </a:r>
          </a:p>
          <a:p>
            <a:r>
              <a:rPr lang="en-US" dirty="0"/>
              <a:t>Services you provide</a:t>
            </a:r>
          </a:p>
          <a:p>
            <a:r>
              <a:rPr lang="en-US" dirty="0"/>
              <a:t>Open to Teaming opportunities?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8 Title">
            <a:extLst>
              <a:ext uri="{FF2B5EF4-FFF2-40B4-BE49-F238E27FC236}">
                <a16:creationId xmlns:a16="http://schemas.microsoft.com/office/drawing/2014/main" id="{AECDEFD3-DE81-8AF7-E385-327ABD59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991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Introductions - Attendees</a:t>
            </a:r>
          </a:p>
        </p:txBody>
      </p:sp>
    </p:spTree>
    <p:extLst>
      <p:ext uri="{BB962C8B-B14F-4D97-AF65-F5344CB8AC3E}">
        <p14:creationId xmlns:p14="http://schemas.microsoft.com/office/powerpoint/2010/main" val="120346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6DE60-0556-96E6-37FF-51A67E50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for Contract Information">
            <a:extLst>
              <a:ext uri="{FF2B5EF4-FFF2-40B4-BE49-F238E27FC236}">
                <a16:creationId xmlns:a16="http://schemas.microsoft.com/office/drawing/2014/main" id="{9F2F4941-C6DB-CF96-FD22-7175244E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876"/>
            <a:ext cx="8229600" cy="3190063"/>
          </a:xfrm>
        </p:spPr>
        <p:txBody>
          <a:bodyPr/>
          <a:lstStyle/>
          <a:p>
            <a:r>
              <a:rPr lang="en-US" dirty="0"/>
              <a:t>Odessa District is seeking to procure a CEI contract for construction Engineering and Inspection services on IH -20</a:t>
            </a:r>
          </a:p>
          <a:p>
            <a:r>
              <a:rPr lang="en-US" dirty="0"/>
              <a:t>Procurement process for FY 2026, Wave 2 officially kicked off on December 2, 2025.</a:t>
            </a:r>
          </a:p>
          <a:p>
            <a:r>
              <a:rPr lang="en-US" dirty="0"/>
              <a:t>There will be one Specific Deliverable Contract awarded on this Procurement</a:t>
            </a:r>
          </a:p>
          <a:p>
            <a:r>
              <a:rPr lang="en-US" dirty="0"/>
              <a:t>The Process will be Federal with Interviews </a:t>
            </a:r>
          </a:p>
          <a:p>
            <a:r>
              <a:rPr lang="en-US" dirty="0"/>
              <a:t>Disadvantage Business Enterprise (DBE) Goal – 0%</a:t>
            </a:r>
          </a:p>
          <a:p>
            <a:r>
              <a:rPr lang="en-US" dirty="0"/>
              <a:t>A list of precluded firms will be available at the time of the solicitation opening in TxDOT Procurement Portal.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9 Title">
            <a:extLst>
              <a:ext uri="{FF2B5EF4-FFF2-40B4-BE49-F238E27FC236}">
                <a16:creationId xmlns:a16="http://schemas.microsoft.com/office/drawing/2014/main" id="{50D05B85-DB7D-85CB-92E9-CA4F0189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991"/>
            <a:ext cx="8229600" cy="294885"/>
          </a:xfrm>
        </p:spPr>
        <p:txBody>
          <a:bodyPr>
            <a:noAutofit/>
          </a:bodyPr>
          <a:lstStyle/>
          <a:p>
            <a:r>
              <a:rPr lang="en-US" dirty="0"/>
              <a:t>Contract Information - Overview</a:t>
            </a:r>
          </a:p>
        </p:txBody>
      </p:sp>
    </p:spTree>
    <p:extLst>
      <p:ext uri="{BB962C8B-B14F-4D97-AF65-F5344CB8AC3E}">
        <p14:creationId xmlns:p14="http://schemas.microsoft.com/office/powerpoint/2010/main" val="103858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xDOT Template Color Schem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0056A9"/>
      </a:accent1>
      <a:accent2>
        <a:srgbClr val="D90D0D"/>
      </a:accent2>
      <a:accent3>
        <a:srgbClr val="196533"/>
      </a:accent3>
      <a:accent4>
        <a:srgbClr val="5F0F40"/>
      </a:accent4>
      <a:accent5>
        <a:srgbClr val="002E69"/>
      </a:accent5>
      <a:accent6>
        <a:srgbClr val="333F48"/>
      </a:accent6>
      <a:hlink>
        <a:srgbClr val="0056A9"/>
      </a:hlink>
      <a:folHlink>
        <a:srgbClr val="5F0F40"/>
      </a:folHlink>
    </a:clrScheme>
    <a:fontScheme name="TxDOT Template font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xdot-presentation-template 9-25 new.pptx" id="{C4C24DA9-80E9-422B-A07F-679C28886AB3}" vid="{283BA2F0-D597-4566-9874-411D1BE156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txdot-presentation-template</Template>
  <TotalTime>197</TotalTime>
  <Words>1598</Words>
  <Application>Microsoft Office PowerPoint</Application>
  <PresentationFormat>Custom</PresentationFormat>
  <Paragraphs>192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Verdana</vt:lpstr>
      <vt:lpstr>Barlow Condensed Medium</vt:lpstr>
      <vt:lpstr>Arial</vt:lpstr>
      <vt:lpstr>Wingdings</vt:lpstr>
      <vt:lpstr>Verdana Bold</vt:lpstr>
      <vt:lpstr>Office Theme</vt:lpstr>
      <vt:lpstr>Pre-Request for Proposal (RFP) Meeting  I-20 Widening CEI Procurement  Odessa District</vt:lpstr>
      <vt:lpstr>Table of Contents</vt:lpstr>
      <vt:lpstr>Housekeeping</vt:lpstr>
      <vt:lpstr>Ground Rules</vt:lpstr>
      <vt:lpstr>PEPS Resources</vt:lpstr>
      <vt:lpstr>Professional Engineering Procurement Services (PEPS)</vt:lpstr>
      <vt:lpstr>Consultant Selection Team (CST)</vt:lpstr>
      <vt:lpstr>Introductions - Attendees</vt:lpstr>
      <vt:lpstr>Contract Information - Overview</vt:lpstr>
      <vt:lpstr>Contract Information – Preclusion List</vt:lpstr>
      <vt:lpstr>Contract Information – Standard Working Categories</vt:lpstr>
      <vt:lpstr>Contract Selection – Federal with Interview (DBE)  A Two-Step Process</vt:lpstr>
      <vt:lpstr>Contract Selection – Proposal and ICG</vt:lpstr>
      <vt:lpstr>Contract Selection – Proposal Package </vt:lpstr>
      <vt:lpstr>Contract Selection – Procurement Timeline</vt:lpstr>
      <vt:lpstr>IH 20 Segment 4 Project Overview CSJ 0005-14-092</vt:lpstr>
      <vt:lpstr>Table of Contents – Project Overview</vt:lpstr>
      <vt:lpstr>Project Overview – IH 20 Segment 4</vt:lpstr>
      <vt:lpstr>Project Overview – IH 20 Segment 4 Project 3</vt:lpstr>
      <vt:lpstr>Purpose</vt:lpstr>
      <vt:lpstr>IH 20 Roadway – Existing Typical Section</vt:lpstr>
      <vt:lpstr>IH 20 Roadway – Proposed Typical Section</vt:lpstr>
      <vt:lpstr>Organizational Chart &amp; CEI Roles and Responsibilities</vt:lpstr>
      <vt:lpstr>Basin20 Initiative</vt:lpstr>
      <vt:lpstr>Thank you for attending!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ODA CEI Pre-RFP Meeting</dc:title>
  <dc:subject>Presentation for Pre-RFP CEI Meeting</dc:subject>
  <dc:creator>TxDOT</dc:creator>
  <cp:keywords>pre-rfp meeting; odessa; cei</cp:keywords>
  <cp:lastModifiedBy>Billy Connolly</cp:lastModifiedBy>
  <cp:revision>17</cp:revision>
  <dcterms:created xsi:type="dcterms:W3CDTF">2025-10-17T14:35:26Z</dcterms:created>
  <dcterms:modified xsi:type="dcterms:W3CDTF">2025-12-15T19:42:35Z</dcterms:modified>
  <cp:category>CEI</cp:category>
</cp:coreProperties>
</file>