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25"/>
  </p:notesMasterIdLst>
  <p:handoutMasterIdLst>
    <p:handoutMasterId r:id="rId26"/>
  </p:handoutMasterIdLst>
  <p:sldIdLst>
    <p:sldId id="269" r:id="rId5"/>
    <p:sldId id="287" r:id="rId6"/>
    <p:sldId id="266" r:id="rId7"/>
    <p:sldId id="282" r:id="rId8"/>
    <p:sldId id="288" r:id="rId9"/>
    <p:sldId id="479" r:id="rId10"/>
    <p:sldId id="2146847704" r:id="rId11"/>
    <p:sldId id="273" r:id="rId12"/>
    <p:sldId id="290" r:id="rId13"/>
    <p:sldId id="293" r:id="rId14"/>
    <p:sldId id="294" r:id="rId15"/>
    <p:sldId id="295" r:id="rId16"/>
    <p:sldId id="478" r:id="rId17"/>
    <p:sldId id="470" r:id="rId18"/>
    <p:sldId id="471" r:id="rId19"/>
    <p:sldId id="472" r:id="rId20"/>
    <p:sldId id="477" r:id="rId21"/>
    <p:sldId id="473" r:id="rId22"/>
    <p:sldId id="474" r:id="rId23"/>
    <p:sldId id="475" r:id="rId24"/>
  </p:sldIdLst>
  <p:sldSz cx="9144000" cy="5148263"/>
  <p:notesSz cx="9144000" cy="6858000"/>
  <p:embeddedFontLst>
    <p:embeddedFont>
      <p:font typeface="Franklin Gothic Book" panose="020B0503020102020204" pitchFamily="34" charset="0"/>
      <p:regular r:id="rId27"/>
      <p:italic r:id="rId28"/>
    </p:embeddedFont>
    <p:embeddedFont>
      <p:font typeface="Verdana" panose="020B0604030504040204" pitchFamily="34" charset="0"/>
      <p:regular r:id="rId29"/>
      <p:bold r:id="rId30"/>
      <p:italic r:id="rId31"/>
      <p:boldItalic r:id="rId32"/>
    </p:embeddedFont>
    <p:embeddedFont>
      <p:font typeface="Verdana Bold"/>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4B96"/>
    <a:srgbClr val="003882"/>
    <a:srgbClr val="00264C"/>
    <a:srgbClr val="001732"/>
    <a:srgbClr val="000F22"/>
    <a:srgbClr val="0058B0"/>
    <a:srgbClr val="002E69"/>
    <a:srgbClr val="0056A9"/>
    <a:srgbClr val="D9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14"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E4CB5-4924-4D2D-9C89-C3C9038C1E9F}" type="doc">
      <dgm:prSet loTypeId="urn:microsoft.com/office/officeart/2018/2/layout/IconVerticalSolidList" loCatId="icon" qsTypeId="urn:microsoft.com/office/officeart/2005/8/quickstyle/3d2" qsCatId="3D" csTypeId="urn:microsoft.com/office/officeart/2005/8/colors/accent5_2" csCatId="accent5" phldr="1"/>
      <dgm:spPr/>
      <dgm:t>
        <a:bodyPr/>
        <a:lstStyle/>
        <a:p>
          <a:endParaRPr lang="en-US"/>
        </a:p>
      </dgm:t>
    </dgm:pt>
    <dgm:pt modelId="{CA9B0FF2-7B87-469A-ACB7-7354C2B03FF4}">
      <dgm:prSet/>
      <dgm:spPr/>
      <dgm:t>
        <a:bodyPr/>
        <a:lstStyle/>
        <a:p>
          <a:pPr>
            <a:lnSpc>
              <a:spcPct val="100000"/>
            </a:lnSpc>
          </a:pPr>
          <a:r>
            <a:rPr lang="en-US" dirty="0"/>
            <a:t>Launched in August of 2023</a:t>
          </a:r>
        </a:p>
      </dgm:t>
    </dgm:pt>
    <dgm:pt modelId="{BC1302E7-EA71-4EEB-8E93-400A5DA2FA9F}" type="parTrans" cxnId="{5817345B-F92C-4550-A08B-98A50427BC47}">
      <dgm:prSet/>
      <dgm:spPr/>
      <dgm:t>
        <a:bodyPr/>
        <a:lstStyle/>
        <a:p>
          <a:endParaRPr lang="en-US"/>
        </a:p>
      </dgm:t>
    </dgm:pt>
    <dgm:pt modelId="{50A7F5F3-741E-46AE-923C-0601FB7F6267}" type="sibTrans" cxnId="{5817345B-F92C-4550-A08B-98A50427BC47}">
      <dgm:prSet/>
      <dgm:spPr/>
      <dgm:t>
        <a:bodyPr/>
        <a:lstStyle/>
        <a:p>
          <a:endParaRPr lang="en-US"/>
        </a:p>
      </dgm:t>
    </dgm:pt>
    <dgm:pt modelId="{81804EBB-34C8-494D-918C-9540A3A635E7}">
      <dgm:prSet/>
      <dgm:spPr/>
      <dgm:t>
        <a:bodyPr/>
        <a:lstStyle/>
        <a:p>
          <a:pPr>
            <a:lnSpc>
              <a:spcPct val="100000"/>
            </a:lnSpc>
          </a:pPr>
          <a:r>
            <a:rPr lang="en-US" dirty="0"/>
            <a:t>Jointly sponsored by Right of Way and Information Technology Divisions</a:t>
          </a:r>
        </a:p>
      </dgm:t>
    </dgm:pt>
    <dgm:pt modelId="{C42D7366-A9FE-404A-A25B-F881CD270DD0}" type="parTrans" cxnId="{8E8206D8-8A17-40ED-A7D6-A5185DB9FA27}">
      <dgm:prSet/>
      <dgm:spPr/>
      <dgm:t>
        <a:bodyPr/>
        <a:lstStyle/>
        <a:p>
          <a:endParaRPr lang="en-US"/>
        </a:p>
      </dgm:t>
    </dgm:pt>
    <dgm:pt modelId="{34FBDCEA-E8AC-4C8E-8638-A50B606FCEE6}" type="sibTrans" cxnId="{8E8206D8-8A17-40ED-A7D6-A5185DB9FA27}">
      <dgm:prSet/>
      <dgm:spPr/>
      <dgm:t>
        <a:bodyPr/>
        <a:lstStyle/>
        <a:p>
          <a:endParaRPr lang="en-US"/>
        </a:p>
      </dgm:t>
    </dgm:pt>
    <dgm:pt modelId="{D3186FDC-E153-4320-81D1-14EE60E5DF94}">
      <dgm:prSet/>
      <dgm:spPr/>
      <dgm:t>
        <a:bodyPr/>
        <a:lstStyle/>
        <a:p>
          <a:pPr>
            <a:lnSpc>
              <a:spcPct val="100000"/>
            </a:lnSpc>
          </a:pPr>
          <a:r>
            <a:rPr lang="en-US" dirty="0"/>
            <a:t>Advisory Board comprised of representatives across TxDOT Divisions and Districts</a:t>
          </a:r>
        </a:p>
      </dgm:t>
    </dgm:pt>
    <dgm:pt modelId="{F03593A0-C595-4B0F-B22A-86C77C6C9600}" type="parTrans" cxnId="{09CAB241-BEEF-499F-BBCB-8F6C6F51EFCC}">
      <dgm:prSet/>
      <dgm:spPr/>
      <dgm:t>
        <a:bodyPr/>
        <a:lstStyle/>
        <a:p>
          <a:endParaRPr lang="en-US"/>
        </a:p>
      </dgm:t>
    </dgm:pt>
    <dgm:pt modelId="{253CFD18-DD4D-45A0-AA05-2C6C8D320492}" type="sibTrans" cxnId="{09CAB241-BEEF-499F-BBCB-8F6C6F51EFCC}">
      <dgm:prSet/>
      <dgm:spPr/>
      <dgm:t>
        <a:bodyPr/>
        <a:lstStyle/>
        <a:p>
          <a:endParaRPr lang="en-US"/>
        </a:p>
      </dgm:t>
    </dgm:pt>
    <dgm:pt modelId="{B398EDAC-0F6A-4F87-B2E2-B3699AD5A262}">
      <dgm:prSet/>
      <dgm:spPr/>
      <dgm:t>
        <a:bodyPr/>
        <a:lstStyle/>
        <a:p>
          <a:pPr rtl="0">
            <a:lnSpc>
              <a:spcPct val="100000"/>
            </a:lnSpc>
          </a:pPr>
          <a:r>
            <a:rPr lang="en-US" dirty="0"/>
            <a:t>State and Federal requirements for broadband (</a:t>
          </a:r>
          <a:r>
            <a:rPr lang="en-US" b="0" dirty="0">
              <a:latin typeface="Verdana"/>
              <a:ea typeface="Verdana"/>
            </a:rPr>
            <a:t>Tx Trans. Code 2</a:t>
          </a:r>
          <a:r>
            <a:rPr lang="en-US" dirty="0"/>
            <a:t>01.672, 201.673, 250.002</a:t>
          </a:r>
          <a:r>
            <a:rPr lang="en-US" dirty="0">
              <a:latin typeface="Verdana"/>
              <a:ea typeface="Verdana"/>
            </a:rPr>
            <a:t>;</a:t>
          </a:r>
          <a:r>
            <a:rPr lang="en-US" dirty="0"/>
            <a:t> </a:t>
          </a:r>
          <a:r>
            <a:rPr lang="en-US" dirty="0">
              <a:latin typeface="Verdana"/>
              <a:ea typeface="Verdana"/>
            </a:rPr>
            <a:t>47 U.S.C. 1504, CFR</a:t>
          </a:r>
          <a:r>
            <a:rPr lang="en-US" dirty="0"/>
            <a:t> 645.307)</a:t>
          </a:r>
        </a:p>
      </dgm:t>
    </dgm:pt>
    <dgm:pt modelId="{308034A9-F1A1-4F13-871C-9EEB9AF83E76}" type="parTrans" cxnId="{5F07D6BE-C954-4241-B957-86F4DA805F68}">
      <dgm:prSet/>
      <dgm:spPr/>
      <dgm:t>
        <a:bodyPr/>
        <a:lstStyle/>
        <a:p>
          <a:endParaRPr lang="en-US"/>
        </a:p>
      </dgm:t>
    </dgm:pt>
    <dgm:pt modelId="{A38DC14F-8EFE-4E70-88F0-0378D16609C7}" type="sibTrans" cxnId="{5F07D6BE-C954-4241-B957-86F4DA805F68}">
      <dgm:prSet/>
      <dgm:spPr/>
      <dgm:t>
        <a:bodyPr/>
        <a:lstStyle/>
        <a:p>
          <a:endParaRPr lang="en-US"/>
        </a:p>
      </dgm:t>
    </dgm:pt>
    <dgm:pt modelId="{8873A611-C49A-4DA7-98E1-0D33EE36F457}" type="pres">
      <dgm:prSet presAssocID="{6D9E4CB5-4924-4D2D-9C89-C3C9038C1E9F}" presName="root" presStyleCnt="0">
        <dgm:presLayoutVars>
          <dgm:dir/>
          <dgm:resizeHandles val="exact"/>
        </dgm:presLayoutVars>
      </dgm:prSet>
      <dgm:spPr/>
    </dgm:pt>
    <dgm:pt modelId="{5B82AC9E-4216-41EB-A68F-BA1399385D9A}" type="pres">
      <dgm:prSet presAssocID="{CA9B0FF2-7B87-469A-ACB7-7354C2B03FF4}" presName="compNode" presStyleCnt="0"/>
      <dgm:spPr/>
    </dgm:pt>
    <dgm:pt modelId="{BE6FFC8A-C29F-419C-8618-DF16F0BA3793}" type="pres">
      <dgm:prSet presAssocID="{CA9B0FF2-7B87-469A-ACB7-7354C2B03FF4}" presName="bgRect" presStyleLbl="bgShp" presStyleIdx="0" presStyleCnt="4"/>
      <dgm:spPr/>
    </dgm:pt>
    <dgm:pt modelId="{A395ED4E-1477-4B78-A83E-7517B9FF8C5C}" type="pres">
      <dgm:prSet presAssocID="{CA9B0FF2-7B87-469A-ACB7-7354C2B03F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cket"/>
        </a:ext>
      </dgm:extLst>
    </dgm:pt>
    <dgm:pt modelId="{A8D20983-533A-4874-8330-930A1E558F06}" type="pres">
      <dgm:prSet presAssocID="{CA9B0FF2-7B87-469A-ACB7-7354C2B03FF4}" presName="spaceRect" presStyleCnt="0"/>
      <dgm:spPr/>
    </dgm:pt>
    <dgm:pt modelId="{51ECE3C2-9A94-474D-9B66-ABE9E63B72A4}" type="pres">
      <dgm:prSet presAssocID="{CA9B0FF2-7B87-469A-ACB7-7354C2B03FF4}" presName="parTx" presStyleLbl="revTx" presStyleIdx="0" presStyleCnt="4">
        <dgm:presLayoutVars>
          <dgm:chMax val="0"/>
          <dgm:chPref val="0"/>
        </dgm:presLayoutVars>
      </dgm:prSet>
      <dgm:spPr/>
    </dgm:pt>
    <dgm:pt modelId="{B574A7BD-47FD-46EE-96B1-1CA909113CBD}" type="pres">
      <dgm:prSet presAssocID="{50A7F5F3-741E-46AE-923C-0601FB7F6267}" presName="sibTrans" presStyleCnt="0"/>
      <dgm:spPr/>
    </dgm:pt>
    <dgm:pt modelId="{52C17D81-4E12-422C-9334-C132B712877F}" type="pres">
      <dgm:prSet presAssocID="{81804EBB-34C8-494D-918C-9540A3A635E7}" presName="compNode" presStyleCnt="0"/>
      <dgm:spPr/>
    </dgm:pt>
    <dgm:pt modelId="{3400B451-FCE8-4F2B-9657-B45651488D2A}" type="pres">
      <dgm:prSet presAssocID="{81804EBB-34C8-494D-918C-9540A3A635E7}" presName="bgRect" presStyleLbl="bgShp" presStyleIdx="1" presStyleCnt="4"/>
      <dgm:spPr/>
    </dgm:pt>
    <dgm:pt modelId="{DCC13627-C62A-42FC-AB61-4A97E1B7F370}" type="pres">
      <dgm:prSet presAssocID="{81804EBB-34C8-494D-918C-9540A3A635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bulb with solid fill"/>
        </a:ext>
      </dgm:extLst>
    </dgm:pt>
    <dgm:pt modelId="{E87A935C-1D4C-4F6C-A906-CA86154A751C}" type="pres">
      <dgm:prSet presAssocID="{81804EBB-34C8-494D-918C-9540A3A635E7}" presName="spaceRect" presStyleCnt="0"/>
      <dgm:spPr/>
    </dgm:pt>
    <dgm:pt modelId="{625B3B55-9E48-4CF7-8C1E-30298B61FD5F}" type="pres">
      <dgm:prSet presAssocID="{81804EBB-34C8-494D-918C-9540A3A635E7}" presName="parTx" presStyleLbl="revTx" presStyleIdx="1" presStyleCnt="4">
        <dgm:presLayoutVars>
          <dgm:chMax val="0"/>
          <dgm:chPref val="0"/>
        </dgm:presLayoutVars>
      </dgm:prSet>
      <dgm:spPr/>
    </dgm:pt>
    <dgm:pt modelId="{D115CA54-F0E2-4051-89D2-A0DD29039E08}" type="pres">
      <dgm:prSet presAssocID="{34FBDCEA-E8AC-4C8E-8638-A50B606FCEE6}" presName="sibTrans" presStyleCnt="0"/>
      <dgm:spPr/>
    </dgm:pt>
    <dgm:pt modelId="{B1673755-8D1D-41AF-B07D-D0F6527C65AB}" type="pres">
      <dgm:prSet presAssocID="{D3186FDC-E153-4320-81D1-14EE60E5DF94}" presName="compNode" presStyleCnt="0"/>
      <dgm:spPr/>
    </dgm:pt>
    <dgm:pt modelId="{985B989C-B725-426F-9DCD-7066222A16C9}" type="pres">
      <dgm:prSet presAssocID="{D3186FDC-E153-4320-81D1-14EE60E5DF94}" presName="bgRect" presStyleLbl="bgShp" presStyleIdx="2" presStyleCnt="4"/>
      <dgm:spPr/>
    </dgm:pt>
    <dgm:pt modelId="{E35F12A3-E890-4F21-81C1-DB7BC5FE887C}" type="pres">
      <dgm:prSet presAssocID="{D3186FDC-E153-4320-81D1-14EE60E5DF94}" presName="iconRect" presStyleLbl="node1" presStyleIdx="2" presStyleCnt="4" custLinFactNeighborY="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gnifying glass with solid fill"/>
        </a:ext>
      </dgm:extLst>
    </dgm:pt>
    <dgm:pt modelId="{2A07AEBA-EB2B-4C57-866A-EACC030F0784}" type="pres">
      <dgm:prSet presAssocID="{D3186FDC-E153-4320-81D1-14EE60E5DF94}" presName="spaceRect" presStyleCnt="0"/>
      <dgm:spPr/>
    </dgm:pt>
    <dgm:pt modelId="{AADF64C1-293C-4231-AD2A-F34D1C342837}" type="pres">
      <dgm:prSet presAssocID="{D3186FDC-E153-4320-81D1-14EE60E5DF94}" presName="parTx" presStyleLbl="revTx" presStyleIdx="2" presStyleCnt="4">
        <dgm:presLayoutVars>
          <dgm:chMax val="0"/>
          <dgm:chPref val="0"/>
        </dgm:presLayoutVars>
      </dgm:prSet>
      <dgm:spPr/>
    </dgm:pt>
    <dgm:pt modelId="{04E7D18F-3441-4098-B763-C29DCA119BF1}" type="pres">
      <dgm:prSet presAssocID="{253CFD18-DD4D-45A0-AA05-2C6C8D320492}" presName="sibTrans" presStyleCnt="0"/>
      <dgm:spPr/>
    </dgm:pt>
    <dgm:pt modelId="{EC7CF0FC-8DA1-45C6-A439-B22BF5DF01FC}" type="pres">
      <dgm:prSet presAssocID="{B398EDAC-0F6A-4F87-B2E2-B3699AD5A262}" presName="compNode" presStyleCnt="0"/>
      <dgm:spPr/>
    </dgm:pt>
    <dgm:pt modelId="{24382C5C-957C-4EED-AFEC-DE7E2F501E17}" type="pres">
      <dgm:prSet presAssocID="{B398EDAC-0F6A-4F87-B2E2-B3699AD5A262}" presName="bgRect" presStyleLbl="bgShp" presStyleIdx="3" presStyleCnt="4"/>
      <dgm:spPr/>
    </dgm:pt>
    <dgm:pt modelId="{6DFF88EF-A4DF-42E2-B79A-E42599CD2E28}" type="pres">
      <dgm:prSet presAssocID="{B398EDAC-0F6A-4F87-B2E2-B3699AD5A2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ales of justice with solid fill"/>
        </a:ext>
      </dgm:extLst>
    </dgm:pt>
    <dgm:pt modelId="{68E5A4A4-104E-4B2A-B581-B5DCC4B6211E}" type="pres">
      <dgm:prSet presAssocID="{B398EDAC-0F6A-4F87-B2E2-B3699AD5A262}" presName="spaceRect" presStyleCnt="0"/>
      <dgm:spPr/>
    </dgm:pt>
    <dgm:pt modelId="{C35EBE64-C37D-43B9-9EA1-EBD0C2C6D1D3}" type="pres">
      <dgm:prSet presAssocID="{B398EDAC-0F6A-4F87-B2E2-B3699AD5A262}" presName="parTx" presStyleLbl="revTx" presStyleIdx="3" presStyleCnt="4">
        <dgm:presLayoutVars>
          <dgm:chMax val="0"/>
          <dgm:chPref val="0"/>
        </dgm:presLayoutVars>
      </dgm:prSet>
      <dgm:spPr/>
    </dgm:pt>
  </dgm:ptLst>
  <dgm:cxnLst>
    <dgm:cxn modelId="{24593613-12AA-46B9-8AF0-E7657E61CB15}" type="presOf" srcId="{6D9E4CB5-4924-4D2D-9C89-C3C9038C1E9F}" destId="{8873A611-C49A-4DA7-98E1-0D33EE36F457}" srcOrd="0" destOrd="0" presId="urn:microsoft.com/office/officeart/2018/2/layout/IconVerticalSolidList"/>
    <dgm:cxn modelId="{1C1F872F-9662-4F9F-BBF9-996F25F6BB2A}" type="presOf" srcId="{D3186FDC-E153-4320-81D1-14EE60E5DF94}" destId="{AADF64C1-293C-4231-AD2A-F34D1C342837}" srcOrd="0" destOrd="0" presId="urn:microsoft.com/office/officeart/2018/2/layout/IconVerticalSolidList"/>
    <dgm:cxn modelId="{5817345B-F92C-4550-A08B-98A50427BC47}" srcId="{6D9E4CB5-4924-4D2D-9C89-C3C9038C1E9F}" destId="{CA9B0FF2-7B87-469A-ACB7-7354C2B03FF4}" srcOrd="0" destOrd="0" parTransId="{BC1302E7-EA71-4EEB-8E93-400A5DA2FA9F}" sibTransId="{50A7F5F3-741E-46AE-923C-0601FB7F6267}"/>
    <dgm:cxn modelId="{09CAB241-BEEF-499F-BBCB-8F6C6F51EFCC}" srcId="{6D9E4CB5-4924-4D2D-9C89-C3C9038C1E9F}" destId="{D3186FDC-E153-4320-81D1-14EE60E5DF94}" srcOrd="2" destOrd="0" parTransId="{F03593A0-C595-4B0F-B22A-86C77C6C9600}" sibTransId="{253CFD18-DD4D-45A0-AA05-2C6C8D320492}"/>
    <dgm:cxn modelId="{F429AB79-B411-4321-B342-94DD59E0A7AD}" type="presOf" srcId="{CA9B0FF2-7B87-469A-ACB7-7354C2B03FF4}" destId="{51ECE3C2-9A94-474D-9B66-ABE9E63B72A4}" srcOrd="0" destOrd="0" presId="urn:microsoft.com/office/officeart/2018/2/layout/IconVerticalSolidList"/>
    <dgm:cxn modelId="{7C21AA93-4959-4515-B6BE-3B650745D384}" type="presOf" srcId="{B398EDAC-0F6A-4F87-B2E2-B3699AD5A262}" destId="{C35EBE64-C37D-43B9-9EA1-EBD0C2C6D1D3}" srcOrd="0" destOrd="0" presId="urn:microsoft.com/office/officeart/2018/2/layout/IconVerticalSolidList"/>
    <dgm:cxn modelId="{5F07D6BE-C954-4241-B957-86F4DA805F68}" srcId="{6D9E4CB5-4924-4D2D-9C89-C3C9038C1E9F}" destId="{B398EDAC-0F6A-4F87-B2E2-B3699AD5A262}" srcOrd="3" destOrd="0" parTransId="{308034A9-F1A1-4F13-871C-9EEB9AF83E76}" sibTransId="{A38DC14F-8EFE-4E70-88F0-0378D16609C7}"/>
    <dgm:cxn modelId="{8E8206D8-8A17-40ED-A7D6-A5185DB9FA27}" srcId="{6D9E4CB5-4924-4D2D-9C89-C3C9038C1E9F}" destId="{81804EBB-34C8-494D-918C-9540A3A635E7}" srcOrd="1" destOrd="0" parTransId="{C42D7366-A9FE-404A-A25B-F881CD270DD0}" sibTransId="{34FBDCEA-E8AC-4C8E-8638-A50B606FCEE6}"/>
    <dgm:cxn modelId="{FA41D5DF-5CD4-415A-9742-281625B05C24}" type="presOf" srcId="{81804EBB-34C8-494D-918C-9540A3A635E7}" destId="{625B3B55-9E48-4CF7-8C1E-30298B61FD5F}" srcOrd="0" destOrd="0" presId="urn:microsoft.com/office/officeart/2018/2/layout/IconVerticalSolidList"/>
    <dgm:cxn modelId="{5D5C3755-414E-477A-95D2-8A989A53E6A8}" type="presParOf" srcId="{8873A611-C49A-4DA7-98E1-0D33EE36F457}" destId="{5B82AC9E-4216-41EB-A68F-BA1399385D9A}" srcOrd="0" destOrd="0" presId="urn:microsoft.com/office/officeart/2018/2/layout/IconVerticalSolidList"/>
    <dgm:cxn modelId="{7E9B671F-9B6D-4D4E-BB96-9FE7B0798A49}" type="presParOf" srcId="{5B82AC9E-4216-41EB-A68F-BA1399385D9A}" destId="{BE6FFC8A-C29F-419C-8618-DF16F0BA3793}" srcOrd="0" destOrd="0" presId="urn:microsoft.com/office/officeart/2018/2/layout/IconVerticalSolidList"/>
    <dgm:cxn modelId="{F6B3A30C-41E0-4F36-9406-58AC030FB6B8}" type="presParOf" srcId="{5B82AC9E-4216-41EB-A68F-BA1399385D9A}" destId="{A395ED4E-1477-4B78-A83E-7517B9FF8C5C}" srcOrd="1" destOrd="0" presId="urn:microsoft.com/office/officeart/2018/2/layout/IconVerticalSolidList"/>
    <dgm:cxn modelId="{2361BD5E-86FD-4A97-9F1E-FB36637816E4}" type="presParOf" srcId="{5B82AC9E-4216-41EB-A68F-BA1399385D9A}" destId="{A8D20983-533A-4874-8330-930A1E558F06}" srcOrd="2" destOrd="0" presId="urn:microsoft.com/office/officeart/2018/2/layout/IconVerticalSolidList"/>
    <dgm:cxn modelId="{63F49657-1965-4075-8195-EBC0EAF24A16}" type="presParOf" srcId="{5B82AC9E-4216-41EB-A68F-BA1399385D9A}" destId="{51ECE3C2-9A94-474D-9B66-ABE9E63B72A4}" srcOrd="3" destOrd="0" presId="urn:microsoft.com/office/officeart/2018/2/layout/IconVerticalSolidList"/>
    <dgm:cxn modelId="{6EA905B5-011B-4DDC-962E-A56FBBB682FA}" type="presParOf" srcId="{8873A611-C49A-4DA7-98E1-0D33EE36F457}" destId="{B574A7BD-47FD-46EE-96B1-1CA909113CBD}" srcOrd="1" destOrd="0" presId="urn:microsoft.com/office/officeart/2018/2/layout/IconVerticalSolidList"/>
    <dgm:cxn modelId="{ADC1A083-FCB3-4275-BA90-6D5D617C199C}" type="presParOf" srcId="{8873A611-C49A-4DA7-98E1-0D33EE36F457}" destId="{52C17D81-4E12-422C-9334-C132B712877F}" srcOrd="2" destOrd="0" presId="urn:microsoft.com/office/officeart/2018/2/layout/IconVerticalSolidList"/>
    <dgm:cxn modelId="{99933EC1-5762-4C77-AECB-7CE7E87B39D8}" type="presParOf" srcId="{52C17D81-4E12-422C-9334-C132B712877F}" destId="{3400B451-FCE8-4F2B-9657-B45651488D2A}" srcOrd="0" destOrd="0" presId="urn:microsoft.com/office/officeart/2018/2/layout/IconVerticalSolidList"/>
    <dgm:cxn modelId="{9F607927-FC22-4684-BB84-8DCEF76AC9AB}" type="presParOf" srcId="{52C17D81-4E12-422C-9334-C132B712877F}" destId="{DCC13627-C62A-42FC-AB61-4A97E1B7F370}" srcOrd="1" destOrd="0" presId="urn:microsoft.com/office/officeart/2018/2/layout/IconVerticalSolidList"/>
    <dgm:cxn modelId="{B0230781-AB4A-4067-959A-2278E7698A29}" type="presParOf" srcId="{52C17D81-4E12-422C-9334-C132B712877F}" destId="{E87A935C-1D4C-4F6C-A906-CA86154A751C}" srcOrd="2" destOrd="0" presId="urn:microsoft.com/office/officeart/2018/2/layout/IconVerticalSolidList"/>
    <dgm:cxn modelId="{A55AFC3F-E10D-4163-AA2C-94E2AB5EF186}" type="presParOf" srcId="{52C17D81-4E12-422C-9334-C132B712877F}" destId="{625B3B55-9E48-4CF7-8C1E-30298B61FD5F}" srcOrd="3" destOrd="0" presId="urn:microsoft.com/office/officeart/2018/2/layout/IconVerticalSolidList"/>
    <dgm:cxn modelId="{2AF6A408-FCEC-4759-A4BB-FA0854F659BE}" type="presParOf" srcId="{8873A611-C49A-4DA7-98E1-0D33EE36F457}" destId="{D115CA54-F0E2-4051-89D2-A0DD29039E08}" srcOrd="3" destOrd="0" presId="urn:microsoft.com/office/officeart/2018/2/layout/IconVerticalSolidList"/>
    <dgm:cxn modelId="{D7B9560A-25A2-4979-AB64-9618CB543E3C}" type="presParOf" srcId="{8873A611-C49A-4DA7-98E1-0D33EE36F457}" destId="{B1673755-8D1D-41AF-B07D-D0F6527C65AB}" srcOrd="4" destOrd="0" presId="urn:microsoft.com/office/officeart/2018/2/layout/IconVerticalSolidList"/>
    <dgm:cxn modelId="{A0B44583-2B24-4A9E-8673-1CE85A184934}" type="presParOf" srcId="{B1673755-8D1D-41AF-B07D-D0F6527C65AB}" destId="{985B989C-B725-426F-9DCD-7066222A16C9}" srcOrd="0" destOrd="0" presId="urn:microsoft.com/office/officeart/2018/2/layout/IconVerticalSolidList"/>
    <dgm:cxn modelId="{FB258DEB-6D01-4D7B-9374-956098CC4C01}" type="presParOf" srcId="{B1673755-8D1D-41AF-B07D-D0F6527C65AB}" destId="{E35F12A3-E890-4F21-81C1-DB7BC5FE887C}" srcOrd="1" destOrd="0" presId="urn:microsoft.com/office/officeart/2018/2/layout/IconVerticalSolidList"/>
    <dgm:cxn modelId="{A531C0D9-16E9-4C60-BE5E-39FA97E8C3CB}" type="presParOf" srcId="{B1673755-8D1D-41AF-B07D-D0F6527C65AB}" destId="{2A07AEBA-EB2B-4C57-866A-EACC030F0784}" srcOrd="2" destOrd="0" presId="urn:microsoft.com/office/officeart/2018/2/layout/IconVerticalSolidList"/>
    <dgm:cxn modelId="{1261C6DA-6907-48DC-B607-5A104B4E91B0}" type="presParOf" srcId="{B1673755-8D1D-41AF-B07D-D0F6527C65AB}" destId="{AADF64C1-293C-4231-AD2A-F34D1C342837}" srcOrd="3" destOrd="0" presId="urn:microsoft.com/office/officeart/2018/2/layout/IconVerticalSolidList"/>
    <dgm:cxn modelId="{6FE1AC00-0983-4B50-9B05-AC2D006582BD}" type="presParOf" srcId="{8873A611-C49A-4DA7-98E1-0D33EE36F457}" destId="{04E7D18F-3441-4098-B763-C29DCA119BF1}" srcOrd="5" destOrd="0" presId="urn:microsoft.com/office/officeart/2018/2/layout/IconVerticalSolidList"/>
    <dgm:cxn modelId="{C4D9D0F8-3628-4A52-BEDF-003C6D592FF2}" type="presParOf" srcId="{8873A611-C49A-4DA7-98E1-0D33EE36F457}" destId="{EC7CF0FC-8DA1-45C6-A439-B22BF5DF01FC}" srcOrd="6" destOrd="0" presId="urn:microsoft.com/office/officeart/2018/2/layout/IconVerticalSolidList"/>
    <dgm:cxn modelId="{AD55EBB8-56A4-4307-9C63-8485E636D5B3}" type="presParOf" srcId="{EC7CF0FC-8DA1-45C6-A439-B22BF5DF01FC}" destId="{24382C5C-957C-4EED-AFEC-DE7E2F501E17}" srcOrd="0" destOrd="0" presId="urn:microsoft.com/office/officeart/2018/2/layout/IconVerticalSolidList"/>
    <dgm:cxn modelId="{C0F3468F-03A5-4746-ADB8-B360CE08BA27}" type="presParOf" srcId="{EC7CF0FC-8DA1-45C6-A439-B22BF5DF01FC}" destId="{6DFF88EF-A4DF-42E2-B79A-E42599CD2E28}" srcOrd="1" destOrd="0" presId="urn:microsoft.com/office/officeart/2018/2/layout/IconVerticalSolidList"/>
    <dgm:cxn modelId="{1D218620-FCE4-435D-B9C1-AA4DB32F3458}" type="presParOf" srcId="{EC7CF0FC-8DA1-45C6-A439-B22BF5DF01FC}" destId="{68E5A4A4-104E-4B2A-B581-B5DCC4B6211E}" srcOrd="2" destOrd="0" presId="urn:microsoft.com/office/officeart/2018/2/layout/IconVerticalSolidList"/>
    <dgm:cxn modelId="{A72C436D-2425-4BCF-AC20-151718E134A9}" type="presParOf" srcId="{EC7CF0FC-8DA1-45C6-A439-B22BF5DF01FC}" destId="{C35EBE64-C37D-43B9-9EA1-EBD0C2C6D1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4887E0-BD65-49F9-8977-51A959FB6C49}" type="doc">
      <dgm:prSet loTypeId="urn:microsoft.com/office/officeart/2008/layout/PictureAccentList" loCatId="list" qsTypeId="urn:microsoft.com/office/officeart/2005/8/quickstyle/simple1" qsCatId="simple" csTypeId="urn:microsoft.com/office/officeart/2005/8/colors/accent5_2" csCatId="accent5" phldr="1"/>
      <dgm:spPr/>
      <dgm:t>
        <a:bodyPr/>
        <a:lstStyle/>
        <a:p>
          <a:endParaRPr lang="en-US"/>
        </a:p>
      </dgm:t>
    </dgm:pt>
    <dgm:pt modelId="{CD7D4FEE-670A-48EE-A887-C6D5CDB3A43C}">
      <dgm:prSet phldrT="[Text]"/>
      <dgm:spPr/>
      <dgm:t>
        <a:bodyPr/>
        <a:lstStyle/>
        <a:p>
          <a:r>
            <a:rPr lang="en-US" dirty="0"/>
            <a:t>Traditional Utility Coordination</a:t>
          </a:r>
        </a:p>
      </dgm:t>
    </dgm:pt>
    <dgm:pt modelId="{EF25099E-EBCC-4133-8A10-287B30C663CF}" type="parTrans" cxnId="{E97F62AB-CA33-450D-BA7E-535CB35C0A3D}">
      <dgm:prSet/>
      <dgm:spPr/>
      <dgm:t>
        <a:bodyPr/>
        <a:lstStyle/>
        <a:p>
          <a:endParaRPr lang="en-US"/>
        </a:p>
      </dgm:t>
    </dgm:pt>
    <dgm:pt modelId="{3757DCE3-0762-4DE3-8186-08260714AF5D}" type="sibTrans" cxnId="{E97F62AB-CA33-450D-BA7E-535CB35C0A3D}">
      <dgm:prSet/>
      <dgm:spPr/>
      <dgm:t>
        <a:bodyPr/>
        <a:lstStyle/>
        <a:p>
          <a:endParaRPr lang="en-US"/>
        </a:p>
      </dgm:t>
    </dgm:pt>
    <dgm:pt modelId="{32D79CCD-344B-4D67-A14C-1EF7F005A85C}">
      <dgm:prSet phldrT="[Text]"/>
      <dgm:spPr/>
      <dgm:t>
        <a:bodyPr/>
        <a:lstStyle/>
        <a:p>
          <a:r>
            <a:rPr lang="en-US" dirty="0"/>
            <a:t>Provide Access to ROW</a:t>
          </a:r>
        </a:p>
      </dgm:t>
    </dgm:pt>
    <dgm:pt modelId="{2EBDFE39-9895-4E3A-96B5-BBA09B6956D9}" type="parTrans" cxnId="{6DB1F67C-EB2B-41CB-BD27-C4BD4F3AEB2D}">
      <dgm:prSet/>
      <dgm:spPr/>
      <dgm:t>
        <a:bodyPr/>
        <a:lstStyle/>
        <a:p>
          <a:endParaRPr lang="en-US"/>
        </a:p>
      </dgm:t>
    </dgm:pt>
    <dgm:pt modelId="{42059B62-9A3A-4D98-9553-1D5174FE10A3}" type="sibTrans" cxnId="{6DB1F67C-EB2B-41CB-BD27-C4BD4F3AEB2D}">
      <dgm:prSet/>
      <dgm:spPr/>
      <dgm:t>
        <a:bodyPr/>
        <a:lstStyle/>
        <a:p>
          <a:endParaRPr lang="en-US"/>
        </a:p>
      </dgm:t>
    </dgm:pt>
    <dgm:pt modelId="{C8CF8AFA-169B-460D-985D-844F48E1BFE7}">
      <dgm:prSet phldrT="[Text]"/>
      <dgm:spPr/>
      <dgm:t>
        <a:bodyPr/>
        <a:lstStyle/>
        <a:p>
          <a:r>
            <a:rPr lang="en-US" dirty="0"/>
            <a:t>Assist in Statewide Broadband Initiatives</a:t>
          </a:r>
        </a:p>
      </dgm:t>
    </dgm:pt>
    <dgm:pt modelId="{F012A7B9-8328-4A88-835F-64597E273E96}" type="parTrans" cxnId="{F2A693BA-DA13-4D59-9489-6A3898BB8838}">
      <dgm:prSet/>
      <dgm:spPr/>
      <dgm:t>
        <a:bodyPr/>
        <a:lstStyle/>
        <a:p>
          <a:endParaRPr lang="en-US"/>
        </a:p>
      </dgm:t>
    </dgm:pt>
    <dgm:pt modelId="{713CF2AA-266F-47CC-840E-52DF8779E719}" type="sibTrans" cxnId="{F2A693BA-DA13-4D59-9489-6A3898BB8838}">
      <dgm:prSet/>
      <dgm:spPr/>
      <dgm:t>
        <a:bodyPr/>
        <a:lstStyle/>
        <a:p>
          <a:endParaRPr lang="en-US"/>
        </a:p>
      </dgm:t>
    </dgm:pt>
    <dgm:pt modelId="{2F32BA34-BAB6-4885-B1C2-3C1B8287D3A8}" type="pres">
      <dgm:prSet presAssocID="{FA4887E0-BD65-49F9-8977-51A959FB6C49}" presName="layout" presStyleCnt="0">
        <dgm:presLayoutVars>
          <dgm:chMax/>
          <dgm:chPref/>
          <dgm:dir/>
          <dgm:animOne val="branch"/>
          <dgm:animLvl val="lvl"/>
          <dgm:resizeHandles/>
        </dgm:presLayoutVars>
      </dgm:prSet>
      <dgm:spPr/>
    </dgm:pt>
    <dgm:pt modelId="{2B3FB710-8CEE-4F58-9F35-40365160D518}" type="pres">
      <dgm:prSet presAssocID="{CD7D4FEE-670A-48EE-A887-C6D5CDB3A43C}" presName="root" presStyleCnt="0">
        <dgm:presLayoutVars>
          <dgm:chMax/>
          <dgm:chPref val="4"/>
        </dgm:presLayoutVars>
      </dgm:prSet>
      <dgm:spPr/>
    </dgm:pt>
    <dgm:pt modelId="{60572D02-B925-483F-B7CA-FF3184EB66C5}" type="pres">
      <dgm:prSet presAssocID="{CD7D4FEE-670A-48EE-A887-C6D5CDB3A43C}" presName="rootComposite" presStyleCnt="0">
        <dgm:presLayoutVars/>
      </dgm:prSet>
      <dgm:spPr/>
    </dgm:pt>
    <dgm:pt modelId="{FFC3D4A7-ADEA-485D-8F39-6C286B2C3C7D}" type="pres">
      <dgm:prSet presAssocID="{CD7D4FEE-670A-48EE-A887-C6D5CDB3A43C}" presName="rootText" presStyleLbl="node0" presStyleIdx="0" presStyleCnt="1">
        <dgm:presLayoutVars>
          <dgm:chMax/>
          <dgm:chPref val="4"/>
        </dgm:presLayoutVars>
      </dgm:prSet>
      <dgm:spPr/>
    </dgm:pt>
    <dgm:pt modelId="{10DBFE8E-95C9-44E9-99B8-8ED300355079}" type="pres">
      <dgm:prSet presAssocID="{CD7D4FEE-670A-48EE-A887-C6D5CDB3A43C}" presName="childShape" presStyleCnt="0">
        <dgm:presLayoutVars>
          <dgm:chMax val="0"/>
          <dgm:chPref val="0"/>
        </dgm:presLayoutVars>
      </dgm:prSet>
      <dgm:spPr/>
    </dgm:pt>
    <dgm:pt modelId="{D90F2DF5-0570-4949-B189-273C5BEA2403}" type="pres">
      <dgm:prSet presAssocID="{32D79CCD-344B-4D67-A14C-1EF7F005A85C}" presName="childComposite" presStyleCnt="0">
        <dgm:presLayoutVars>
          <dgm:chMax val="0"/>
          <dgm:chPref val="0"/>
        </dgm:presLayoutVars>
      </dgm:prSet>
      <dgm:spPr/>
    </dgm:pt>
    <dgm:pt modelId="{DB486079-F2F2-4834-AF12-C7CB89144CC6}" type="pres">
      <dgm:prSet presAssocID="{32D79CCD-344B-4D67-A14C-1EF7F005A85C}" presName="Image" presStyleLbl="node1" presStyleIdx="0" presStyleCnt="2"/>
      <dgm:spPr>
        <a:blipFill rotWithShape="1">
          <a:blip xmlns:r="http://schemas.openxmlformats.org/officeDocument/2006/relationships" r:embed="rId1"/>
          <a:srcRect/>
          <a:stretch>
            <a:fillRect/>
          </a:stretch>
        </a:blipFill>
      </dgm:spPr>
    </dgm:pt>
    <dgm:pt modelId="{1469C870-CD3C-4BD9-BF7B-0D8773436486}" type="pres">
      <dgm:prSet presAssocID="{32D79CCD-344B-4D67-A14C-1EF7F005A85C}" presName="childText" presStyleLbl="lnNode1" presStyleIdx="0" presStyleCnt="2">
        <dgm:presLayoutVars>
          <dgm:chMax val="0"/>
          <dgm:chPref val="0"/>
          <dgm:bulletEnabled val="1"/>
        </dgm:presLayoutVars>
      </dgm:prSet>
      <dgm:spPr/>
    </dgm:pt>
    <dgm:pt modelId="{8E963A42-5005-403A-A702-591ABAB8C619}" type="pres">
      <dgm:prSet presAssocID="{C8CF8AFA-169B-460D-985D-844F48E1BFE7}" presName="childComposite" presStyleCnt="0">
        <dgm:presLayoutVars>
          <dgm:chMax val="0"/>
          <dgm:chPref val="0"/>
        </dgm:presLayoutVars>
      </dgm:prSet>
      <dgm:spPr/>
    </dgm:pt>
    <dgm:pt modelId="{F439BF72-0638-4B39-AC8E-6B14071C984B}" type="pres">
      <dgm:prSet presAssocID="{C8CF8AFA-169B-460D-985D-844F48E1BFE7}" presName="Image" presStyleLbl="node1" presStyleIdx="1" presStyleCnt="2"/>
      <dgm:spPr>
        <a:blipFill rotWithShape="1">
          <a:blip xmlns:r="http://schemas.openxmlformats.org/officeDocument/2006/relationships" r:embed="rId2"/>
          <a:srcRect/>
          <a:stretch>
            <a:fillRect l="-5000" r="-5000"/>
          </a:stretch>
        </a:blipFill>
      </dgm:spPr>
    </dgm:pt>
    <dgm:pt modelId="{9622B23E-41C2-4FD9-BF7D-0E5DD4F1EC6D}" type="pres">
      <dgm:prSet presAssocID="{C8CF8AFA-169B-460D-985D-844F48E1BFE7}" presName="childText" presStyleLbl="lnNode1" presStyleIdx="1" presStyleCnt="2">
        <dgm:presLayoutVars>
          <dgm:chMax val="0"/>
          <dgm:chPref val="0"/>
          <dgm:bulletEnabled val="1"/>
        </dgm:presLayoutVars>
      </dgm:prSet>
      <dgm:spPr/>
    </dgm:pt>
  </dgm:ptLst>
  <dgm:cxnLst>
    <dgm:cxn modelId="{28E20729-213D-4261-832A-A9D2DE063B27}" type="presOf" srcId="{32D79CCD-344B-4D67-A14C-1EF7F005A85C}" destId="{1469C870-CD3C-4BD9-BF7B-0D8773436486}" srcOrd="0" destOrd="0" presId="urn:microsoft.com/office/officeart/2008/layout/PictureAccentList"/>
    <dgm:cxn modelId="{458C9B79-2F35-4DE3-8204-63A44EF35C0A}" type="presOf" srcId="{FA4887E0-BD65-49F9-8977-51A959FB6C49}" destId="{2F32BA34-BAB6-4885-B1C2-3C1B8287D3A8}" srcOrd="0" destOrd="0" presId="urn:microsoft.com/office/officeart/2008/layout/PictureAccentList"/>
    <dgm:cxn modelId="{6DB1F67C-EB2B-41CB-BD27-C4BD4F3AEB2D}" srcId="{CD7D4FEE-670A-48EE-A887-C6D5CDB3A43C}" destId="{32D79CCD-344B-4D67-A14C-1EF7F005A85C}" srcOrd="0" destOrd="0" parTransId="{2EBDFE39-9895-4E3A-96B5-BBA09B6956D9}" sibTransId="{42059B62-9A3A-4D98-9553-1D5174FE10A3}"/>
    <dgm:cxn modelId="{B6C8E08F-1393-45D2-81DB-344A47DCC03B}" type="presOf" srcId="{C8CF8AFA-169B-460D-985D-844F48E1BFE7}" destId="{9622B23E-41C2-4FD9-BF7D-0E5DD4F1EC6D}" srcOrd="0" destOrd="0" presId="urn:microsoft.com/office/officeart/2008/layout/PictureAccentList"/>
    <dgm:cxn modelId="{E97F62AB-CA33-450D-BA7E-535CB35C0A3D}" srcId="{FA4887E0-BD65-49F9-8977-51A959FB6C49}" destId="{CD7D4FEE-670A-48EE-A887-C6D5CDB3A43C}" srcOrd="0" destOrd="0" parTransId="{EF25099E-EBCC-4133-8A10-287B30C663CF}" sibTransId="{3757DCE3-0762-4DE3-8186-08260714AF5D}"/>
    <dgm:cxn modelId="{F2A693BA-DA13-4D59-9489-6A3898BB8838}" srcId="{CD7D4FEE-670A-48EE-A887-C6D5CDB3A43C}" destId="{C8CF8AFA-169B-460D-985D-844F48E1BFE7}" srcOrd="1" destOrd="0" parTransId="{F012A7B9-8328-4A88-835F-64597E273E96}" sibTransId="{713CF2AA-266F-47CC-840E-52DF8779E719}"/>
    <dgm:cxn modelId="{B29A40ED-6953-42ED-BC77-32414F28C99D}" type="presOf" srcId="{CD7D4FEE-670A-48EE-A887-C6D5CDB3A43C}" destId="{FFC3D4A7-ADEA-485D-8F39-6C286B2C3C7D}" srcOrd="0" destOrd="0" presId="urn:microsoft.com/office/officeart/2008/layout/PictureAccentList"/>
    <dgm:cxn modelId="{ACFE6C02-8F1E-4BF6-A78D-9ECDE4FC0902}" type="presParOf" srcId="{2F32BA34-BAB6-4885-B1C2-3C1B8287D3A8}" destId="{2B3FB710-8CEE-4F58-9F35-40365160D518}" srcOrd="0" destOrd="0" presId="urn:microsoft.com/office/officeart/2008/layout/PictureAccentList"/>
    <dgm:cxn modelId="{62FCA034-6791-4CA7-A429-AC891FFDDBE9}" type="presParOf" srcId="{2B3FB710-8CEE-4F58-9F35-40365160D518}" destId="{60572D02-B925-483F-B7CA-FF3184EB66C5}" srcOrd="0" destOrd="0" presId="urn:microsoft.com/office/officeart/2008/layout/PictureAccentList"/>
    <dgm:cxn modelId="{CEBB22DD-01B3-4119-8FA6-D5AE9E3C5A97}" type="presParOf" srcId="{60572D02-B925-483F-B7CA-FF3184EB66C5}" destId="{FFC3D4A7-ADEA-485D-8F39-6C286B2C3C7D}" srcOrd="0" destOrd="0" presId="urn:microsoft.com/office/officeart/2008/layout/PictureAccentList"/>
    <dgm:cxn modelId="{ACD7203E-6CAA-48B1-B24E-D812C0B7E84C}" type="presParOf" srcId="{2B3FB710-8CEE-4F58-9F35-40365160D518}" destId="{10DBFE8E-95C9-44E9-99B8-8ED300355079}" srcOrd="1" destOrd="0" presId="urn:microsoft.com/office/officeart/2008/layout/PictureAccentList"/>
    <dgm:cxn modelId="{AE46E986-30D5-422B-AA30-2E8F53534A99}" type="presParOf" srcId="{10DBFE8E-95C9-44E9-99B8-8ED300355079}" destId="{D90F2DF5-0570-4949-B189-273C5BEA2403}" srcOrd="0" destOrd="0" presId="urn:microsoft.com/office/officeart/2008/layout/PictureAccentList"/>
    <dgm:cxn modelId="{19EA81A5-83BF-463B-B838-1A7EB25CF19C}" type="presParOf" srcId="{D90F2DF5-0570-4949-B189-273C5BEA2403}" destId="{DB486079-F2F2-4834-AF12-C7CB89144CC6}" srcOrd="0" destOrd="0" presId="urn:microsoft.com/office/officeart/2008/layout/PictureAccentList"/>
    <dgm:cxn modelId="{C22EFB78-8F10-4856-A921-CCFEDF5177DF}" type="presParOf" srcId="{D90F2DF5-0570-4949-B189-273C5BEA2403}" destId="{1469C870-CD3C-4BD9-BF7B-0D8773436486}" srcOrd="1" destOrd="0" presId="urn:microsoft.com/office/officeart/2008/layout/PictureAccentList"/>
    <dgm:cxn modelId="{CB640061-979D-4FC1-A073-F66397A4A76A}" type="presParOf" srcId="{10DBFE8E-95C9-44E9-99B8-8ED300355079}" destId="{8E963A42-5005-403A-A702-591ABAB8C619}" srcOrd="1" destOrd="0" presId="urn:microsoft.com/office/officeart/2008/layout/PictureAccentList"/>
    <dgm:cxn modelId="{948929D5-76B7-44B7-8173-0180081C23AE}" type="presParOf" srcId="{8E963A42-5005-403A-A702-591ABAB8C619}" destId="{F439BF72-0638-4B39-AC8E-6B14071C984B}" srcOrd="0" destOrd="0" presId="urn:microsoft.com/office/officeart/2008/layout/PictureAccentList"/>
    <dgm:cxn modelId="{A175A690-3836-49ED-8C84-D7CF1D2C7005}" type="presParOf" srcId="{8E963A42-5005-403A-A702-591ABAB8C619}" destId="{9622B23E-41C2-4FD9-BF7D-0E5DD4F1EC6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887E0-BD65-49F9-8977-51A959FB6C49}" type="doc">
      <dgm:prSet loTypeId="urn:microsoft.com/office/officeart/2008/layout/PictureAccentList" loCatId="list" qsTypeId="urn:microsoft.com/office/officeart/2005/8/quickstyle/simple1" qsCatId="simple" csTypeId="urn:microsoft.com/office/officeart/2005/8/colors/accent5_2" csCatId="accent5" phldr="1"/>
      <dgm:spPr/>
      <dgm:t>
        <a:bodyPr/>
        <a:lstStyle/>
        <a:p>
          <a:endParaRPr lang="en-US"/>
        </a:p>
      </dgm:t>
    </dgm:pt>
    <dgm:pt modelId="{CD7D4FEE-670A-48EE-A887-C6D5CDB3A43C}">
      <dgm:prSet phldrT="[Text]" custT="1"/>
      <dgm:spPr/>
      <dgm:t>
        <a:bodyPr/>
        <a:lstStyle/>
        <a:p>
          <a:r>
            <a:rPr lang="en-US" sz="2400" dirty="0"/>
            <a:t>Build Infrastructure</a:t>
          </a:r>
        </a:p>
      </dgm:t>
    </dgm:pt>
    <dgm:pt modelId="{EF25099E-EBCC-4133-8A10-287B30C663CF}" type="parTrans" cxnId="{E97F62AB-CA33-450D-BA7E-535CB35C0A3D}">
      <dgm:prSet/>
      <dgm:spPr/>
      <dgm:t>
        <a:bodyPr/>
        <a:lstStyle/>
        <a:p>
          <a:endParaRPr lang="en-US"/>
        </a:p>
      </dgm:t>
    </dgm:pt>
    <dgm:pt modelId="{3757DCE3-0762-4DE3-8186-08260714AF5D}" type="sibTrans" cxnId="{E97F62AB-CA33-450D-BA7E-535CB35C0A3D}">
      <dgm:prSet/>
      <dgm:spPr/>
      <dgm:t>
        <a:bodyPr/>
        <a:lstStyle/>
        <a:p>
          <a:endParaRPr lang="en-US"/>
        </a:p>
      </dgm:t>
    </dgm:pt>
    <dgm:pt modelId="{32D79CCD-344B-4D67-A14C-1EF7F005A85C}">
      <dgm:prSet phldrT="[Text]"/>
      <dgm:spPr/>
      <dgm:t>
        <a:bodyPr/>
        <a:lstStyle/>
        <a:p>
          <a:r>
            <a:rPr lang="en-US" dirty="0"/>
            <a:t>Maximize Resource Sharing</a:t>
          </a:r>
        </a:p>
      </dgm:t>
    </dgm:pt>
    <dgm:pt modelId="{2EBDFE39-9895-4E3A-96B5-BBA09B6956D9}" type="parTrans" cxnId="{6DB1F67C-EB2B-41CB-BD27-C4BD4F3AEB2D}">
      <dgm:prSet/>
      <dgm:spPr/>
      <dgm:t>
        <a:bodyPr/>
        <a:lstStyle/>
        <a:p>
          <a:endParaRPr lang="en-US"/>
        </a:p>
      </dgm:t>
    </dgm:pt>
    <dgm:pt modelId="{42059B62-9A3A-4D98-9553-1D5174FE10A3}" type="sibTrans" cxnId="{6DB1F67C-EB2B-41CB-BD27-C4BD4F3AEB2D}">
      <dgm:prSet/>
      <dgm:spPr/>
      <dgm:t>
        <a:bodyPr/>
        <a:lstStyle/>
        <a:p>
          <a:endParaRPr lang="en-US"/>
        </a:p>
      </dgm:t>
    </dgm:pt>
    <dgm:pt modelId="{C8CF8AFA-169B-460D-985D-844F48E1BFE7}">
      <dgm:prSet phldrT="[Text]"/>
      <dgm:spPr/>
      <dgm:t>
        <a:bodyPr/>
        <a:lstStyle/>
        <a:p>
          <a:r>
            <a:rPr lang="en-US" dirty="0"/>
            <a:t>Foster TxDOT Broadband Capacity</a:t>
          </a:r>
        </a:p>
      </dgm:t>
    </dgm:pt>
    <dgm:pt modelId="{F012A7B9-8328-4A88-835F-64597E273E96}" type="parTrans" cxnId="{F2A693BA-DA13-4D59-9489-6A3898BB8838}">
      <dgm:prSet/>
      <dgm:spPr/>
      <dgm:t>
        <a:bodyPr/>
        <a:lstStyle/>
        <a:p>
          <a:endParaRPr lang="en-US"/>
        </a:p>
      </dgm:t>
    </dgm:pt>
    <dgm:pt modelId="{713CF2AA-266F-47CC-840E-52DF8779E719}" type="sibTrans" cxnId="{F2A693BA-DA13-4D59-9489-6A3898BB8838}">
      <dgm:prSet/>
      <dgm:spPr/>
      <dgm:t>
        <a:bodyPr/>
        <a:lstStyle/>
        <a:p>
          <a:endParaRPr lang="en-US"/>
        </a:p>
      </dgm:t>
    </dgm:pt>
    <dgm:pt modelId="{2F32BA34-BAB6-4885-B1C2-3C1B8287D3A8}" type="pres">
      <dgm:prSet presAssocID="{FA4887E0-BD65-49F9-8977-51A959FB6C49}" presName="layout" presStyleCnt="0">
        <dgm:presLayoutVars>
          <dgm:chMax/>
          <dgm:chPref/>
          <dgm:dir/>
          <dgm:animOne val="branch"/>
          <dgm:animLvl val="lvl"/>
          <dgm:resizeHandles/>
        </dgm:presLayoutVars>
      </dgm:prSet>
      <dgm:spPr/>
    </dgm:pt>
    <dgm:pt modelId="{2B3FB710-8CEE-4F58-9F35-40365160D518}" type="pres">
      <dgm:prSet presAssocID="{CD7D4FEE-670A-48EE-A887-C6D5CDB3A43C}" presName="root" presStyleCnt="0">
        <dgm:presLayoutVars>
          <dgm:chMax/>
          <dgm:chPref val="4"/>
        </dgm:presLayoutVars>
      </dgm:prSet>
      <dgm:spPr/>
    </dgm:pt>
    <dgm:pt modelId="{60572D02-B925-483F-B7CA-FF3184EB66C5}" type="pres">
      <dgm:prSet presAssocID="{CD7D4FEE-670A-48EE-A887-C6D5CDB3A43C}" presName="rootComposite" presStyleCnt="0">
        <dgm:presLayoutVars/>
      </dgm:prSet>
      <dgm:spPr/>
    </dgm:pt>
    <dgm:pt modelId="{FFC3D4A7-ADEA-485D-8F39-6C286B2C3C7D}" type="pres">
      <dgm:prSet presAssocID="{CD7D4FEE-670A-48EE-A887-C6D5CDB3A43C}" presName="rootText" presStyleLbl="node0" presStyleIdx="0" presStyleCnt="1">
        <dgm:presLayoutVars>
          <dgm:chMax/>
          <dgm:chPref val="4"/>
        </dgm:presLayoutVars>
      </dgm:prSet>
      <dgm:spPr/>
    </dgm:pt>
    <dgm:pt modelId="{10DBFE8E-95C9-44E9-99B8-8ED300355079}" type="pres">
      <dgm:prSet presAssocID="{CD7D4FEE-670A-48EE-A887-C6D5CDB3A43C}" presName="childShape" presStyleCnt="0">
        <dgm:presLayoutVars>
          <dgm:chMax val="0"/>
          <dgm:chPref val="0"/>
        </dgm:presLayoutVars>
      </dgm:prSet>
      <dgm:spPr/>
    </dgm:pt>
    <dgm:pt modelId="{D90F2DF5-0570-4949-B189-273C5BEA2403}" type="pres">
      <dgm:prSet presAssocID="{32D79CCD-344B-4D67-A14C-1EF7F005A85C}" presName="childComposite" presStyleCnt="0">
        <dgm:presLayoutVars>
          <dgm:chMax val="0"/>
          <dgm:chPref val="0"/>
        </dgm:presLayoutVars>
      </dgm:prSet>
      <dgm:spPr/>
    </dgm:pt>
    <dgm:pt modelId="{DB486079-F2F2-4834-AF12-C7CB89144CC6}" type="pres">
      <dgm:prSet presAssocID="{32D79CCD-344B-4D67-A14C-1EF7F005A85C}" presName="Image" presStyleLbl="node1" presStyleIdx="0" presStyleCnt="2"/>
      <dgm:spPr>
        <a:blipFill rotWithShape="1">
          <a:blip xmlns:r="http://schemas.openxmlformats.org/officeDocument/2006/relationships" r:embed="rId1"/>
          <a:srcRect/>
          <a:stretch>
            <a:fillRect/>
          </a:stretch>
        </a:blipFill>
      </dgm:spPr>
    </dgm:pt>
    <dgm:pt modelId="{1469C870-CD3C-4BD9-BF7B-0D8773436486}" type="pres">
      <dgm:prSet presAssocID="{32D79CCD-344B-4D67-A14C-1EF7F005A85C}" presName="childText" presStyleLbl="lnNode1" presStyleIdx="0" presStyleCnt="2">
        <dgm:presLayoutVars>
          <dgm:chMax val="0"/>
          <dgm:chPref val="0"/>
          <dgm:bulletEnabled val="1"/>
        </dgm:presLayoutVars>
      </dgm:prSet>
      <dgm:spPr/>
    </dgm:pt>
    <dgm:pt modelId="{8E963A42-5005-403A-A702-591ABAB8C619}" type="pres">
      <dgm:prSet presAssocID="{C8CF8AFA-169B-460D-985D-844F48E1BFE7}" presName="childComposite" presStyleCnt="0">
        <dgm:presLayoutVars>
          <dgm:chMax val="0"/>
          <dgm:chPref val="0"/>
        </dgm:presLayoutVars>
      </dgm:prSet>
      <dgm:spPr/>
    </dgm:pt>
    <dgm:pt modelId="{F439BF72-0638-4B39-AC8E-6B14071C984B}" type="pres">
      <dgm:prSet presAssocID="{C8CF8AFA-169B-460D-985D-844F48E1BFE7}" presName="Image" presStyleLbl="node1" presStyleIdx="1" presStyleCnt="2"/>
      <dgm:spPr>
        <a:blipFill rotWithShape="1">
          <a:blip xmlns:r="http://schemas.openxmlformats.org/officeDocument/2006/relationships" r:embed="rId2"/>
          <a:srcRect/>
          <a:stretch>
            <a:fillRect l="-7000" r="-7000"/>
          </a:stretch>
        </a:blipFill>
      </dgm:spPr>
    </dgm:pt>
    <dgm:pt modelId="{9622B23E-41C2-4FD9-BF7D-0E5DD4F1EC6D}" type="pres">
      <dgm:prSet presAssocID="{C8CF8AFA-169B-460D-985D-844F48E1BFE7}" presName="childText" presStyleLbl="lnNode1" presStyleIdx="1" presStyleCnt="2">
        <dgm:presLayoutVars>
          <dgm:chMax val="0"/>
          <dgm:chPref val="0"/>
          <dgm:bulletEnabled val="1"/>
        </dgm:presLayoutVars>
      </dgm:prSet>
      <dgm:spPr/>
    </dgm:pt>
  </dgm:ptLst>
  <dgm:cxnLst>
    <dgm:cxn modelId="{28E20729-213D-4261-832A-A9D2DE063B27}" type="presOf" srcId="{32D79CCD-344B-4D67-A14C-1EF7F005A85C}" destId="{1469C870-CD3C-4BD9-BF7B-0D8773436486}" srcOrd="0" destOrd="0" presId="urn:microsoft.com/office/officeart/2008/layout/PictureAccentList"/>
    <dgm:cxn modelId="{458C9B79-2F35-4DE3-8204-63A44EF35C0A}" type="presOf" srcId="{FA4887E0-BD65-49F9-8977-51A959FB6C49}" destId="{2F32BA34-BAB6-4885-B1C2-3C1B8287D3A8}" srcOrd="0" destOrd="0" presId="urn:microsoft.com/office/officeart/2008/layout/PictureAccentList"/>
    <dgm:cxn modelId="{6DB1F67C-EB2B-41CB-BD27-C4BD4F3AEB2D}" srcId="{CD7D4FEE-670A-48EE-A887-C6D5CDB3A43C}" destId="{32D79CCD-344B-4D67-A14C-1EF7F005A85C}" srcOrd="0" destOrd="0" parTransId="{2EBDFE39-9895-4E3A-96B5-BBA09B6956D9}" sibTransId="{42059B62-9A3A-4D98-9553-1D5174FE10A3}"/>
    <dgm:cxn modelId="{B6C8E08F-1393-45D2-81DB-344A47DCC03B}" type="presOf" srcId="{C8CF8AFA-169B-460D-985D-844F48E1BFE7}" destId="{9622B23E-41C2-4FD9-BF7D-0E5DD4F1EC6D}" srcOrd="0" destOrd="0" presId="urn:microsoft.com/office/officeart/2008/layout/PictureAccentList"/>
    <dgm:cxn modelId="{E97F62AB-CA33-450D-BA7E-535CB35C0A3D}" srcId="{FA4887E0-BD65-49F9-8977-51A959FB6C49}" destId="{CD7D4FEE-670A-48EE-A887-C6D5CDB3A43C}" srcOrd="0" destOrd="0" parTransId="{EF25099E-EBCC-4133-8A10-287B30C663CF}" sibTransId="{3757DCE3-0762-4DE3-8186-08260714AF5D}"/>
    <dgm:cxn modelId="{F2A693BA-DA13-4D59-9489-6A3898BB8838}" srcId="{CD7D4FEE-670A-48EE-A887-C6D5CDB3A43C}" destId="{C8CF8AFA-169B-460D-985D-844F48E1BFE7}" srcOrd="1" destOrd="0" parTransId="{F012A7B9-8328-4A88-835F-64597E273E96}" sibTransId="{713CF2AA-266F-47CC-840E-52DF8779E719}"/>
    <dgm:cxn modelId="{B29A40ED-6953-42ED-BC77-32414F28C99D}" type="presOf" srcId="{CD7D4FEE-670A-48EE-A887-C6D5CDB3A43C}" destId="{FFC3D4A7-ADEA-485D-8F39-6C286B2C3C7D}" srcOrd="0" destOrd="0" presId="urn:microsoft.com/office/officeart/2008/layout/PictureAccentList"/>
    <dgm:cxn modelId="{ACFE6C02-8F1E-4BF6-A78D-9ECDE4FC0902}" type="presParOf" srcId="{2F32BA34-BAB6-4885-B1C2-3C1B8287D3A8}" destId="{2B3FB710-8CEE-4F58-9F35-40365160D518}" srcOrd="0" destOrd="0" presId="urn:microsoft.com/office/officeart/2008/layout/PictureAccentList"/>
    <dgm:cxn modelId="{62FCA034-6791-4CA7-A429-AC891FFDDBE9}" type="presParOf" srcId="{2B3FB710-8CEE-4F58-9F35-40365160D518}" destId="{60572D02-B925-483F-B7CA-FF3184EB66C5}" srcOrd="0" destOrd="0" presId="urn:microsoft.com/office/officeart/2008/layout/PictureAccentList"/>
    <dgm:cxn modelId="{CEBB22DD-01B3-4119-8FA6-D5AE9E3C5A97}" type="presParOf" srcId="{60572D02-B925-483F-B7CA-FF3184EB66C5}" destId="{FFC3D4A7-ADEA-485D-8F39-6C286B2C3C7D}" srcOrd="0" destOrd="0" presId="urn:microsoft.com/office/officeart/2008/layout/PictureAccentList"/>
    <dgm:cxn modelId="{ACD7203E-6CAA-48B1-B24E-D812C0B7E84C}" type="presParOf" srcId="{2B3FB710-8CEE-4F58-9F35-40365160D518}" destId="{10DBFE8E-95C9-44E9-99B8-8ED300355079}" srcOrd="1" destOrd="0" presId="urn:microsoft.com/office/officeart/2008/layout/PictureAccentList"/>
    <dgm:cxn modelId="{AE46E986-30D5-422B-AA30-2E8F53534A99}" type="presParOf" srcId="{10DBFE8E-95C9-44E9-99B8-8ED300355079}" destId="{D90F2DF5-0570-4949-B189-273C5BEA2403}" srcOrd="0" destOrd="0" presId="urn:microsoft.com/office/officeart/2008/layout/PictureAccentList"/>
    <dgm:cxn modelId="{19EA81A5-83BF-463B-B838-1A7EB25CF19C}" type="presParOf" srcId="{D90F2DF5-0570-4949-B189-273C5BEA2403}" destId="{DB486079-F2F2-4834-AF12-C7CB89144CC6}" srcOrd="0" destOrd="0" presId="urn:microsoft.com/office/officeart/2008/layout/PictureAccentList"/>
    <dgm:cxn modelId="{C22EFB78-8F10-4856-A921-CCFEDF5177DF}" type="presParOf" srcId="{D90F2DF5-0570-4949-B189-273C5BEA2403}" destId="{1469C870-CD3C-4BD9-BF7B-0D8773436486}" srcOrd="1" destOrd="0" presId="urn:microsoft.com/office/officeart/2008/layout/PictureAccentList"/>
    <dgm:cxn modelId="{CB640061-979D-4FC1-A073-F66397A4A76A}" type="presParOf" srcId="{10DBFE8E-95C9-44E9-99B8-8ED300355079}" destId="{8E963A42-5005-403A-A702-591ABAB8C619}" srcOrd="1" destOrd="0" presId="urn:microsoft.com/office/officeart/2008/layout/PictureAccentList"/>
    <dgm:cxn modelId="{948929D5-76B7-44B7-8173-0180081C23AE}" type="presParOf" srcId="{8E963A42-5005-403A-A702-591ABAB8C619}" destId="{F439BF72-0638-4B39-AC8E-6B14071C984B}" srcOrd="0" destOrd="0" presId="urn:microsoft.com/office/officeart/2008/layout/PictureAccentList"/>
    <dgm:cxn modelId="{A175A690-3836-49ED-8C84-D7CF1D2C7005}" type="presParOf" srcId="{8E963A42-5005-403A-A702-591ABAB8C619}" destId="{9622B23E-41C2-4FD9-BF7D-0E5DD4F1EC6D}"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D2E2E-8E8B-4A38-89E7-CEA71EE8E9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D3189F-2611-4521-8403-33FB171519A8}">
      <dgm:prSet phldrT="[Text]" custT="1"/>
      <dgm:spPr/>
      <dgm:t>
        <a:bodyPr/>
        <a:lstStyle/>
        <a:p>
          <a:r>
            <a:rPr lang="en-US" sz="2000" b="1" dirty="0"/>
            <a:t>Project Manager (PM) Requirements:</a:t>
          </a:r>
          <a:endParaRPr lang="en-US" sz="2000" dirty="0"/>
        </a:p>
      </dgm:t>
    </dgm:pt>
    <dgm:pt modelId="{0AA0D337-9A90-4616-B1B4-FD1E5D58FC5B}" type="parTrans" cxnId="{4BF3D531-A38F-43C9-B4B0-4FBE2762BC3E}">
      <dgm:prSet/>
      <dgm:spPr/>
      <dgm:t>
        <a:bodyPr/>
        <a:lstStyle/>
        <a:p>
          <a:endParaRPr lang="en-US" sz="2800"/>
        </a:p>
      </dgm:t>
    </dgm:pt>
    <dgm:pt modelId="{80B48604-FCBA-48A8-B1B7-EC1E4F557953}" type="sibTrans" cxnId="{4BF3D531-A38F-43C9-B4B0-4FBE2762BC3E}">
      <dgm:prSet/>
      <dgm:spPr/>
      <dgm:t>
        <a:bodyPr/>
        <a:lstStyle/>
        <a:p>
          <a:endParaRPr lang="en-US" sz="2800"/>
        </a:p>
      </dgm:t>
    </dgm:pt>
    <dgm:pt modelId="{8CD7C56E-20CF-4AD2-B564-EE7B44DFE3A5}">
      <dgm:prSet phldrT="[Text]" custT="1"/>
      <dgm:spPr/>
      <dgm:t>
        <a:bodyPr/>
        <a:lstStyle/>
        <a:p>
          <a:pPr marL="0" indent="0">
            <a:buNone/>
          </a:pPr>
          <a:r>
            <a:rPr lang="en-US" sz="1800" dirty="0"/>
            <a:t>The prime provider’s PM </a:t>
          </a:r>
          <a:r>
            <a:rPr lang="en-US" sz="1800" b="1" u="sng" dirty="0">
              <a:solidFill>
                <a:schemeClr val="tx1"/>
              </a:solidFill>
            </a:rPr>
            <a:t>is</a:t>
          </a:r>
          <a:r>
            <a:rPr lang="en-US" sz="1800" b="1" dirty="0">
              <a:solidFill>
                <a:srgbClr val="FF0000"/>
              </a:solidFill>
            </a:rPr>
            <a:t> </a:t>
          </a:r>
          <a:r>
            <a:rPr lang="en-US" sz="1800" b="1" u="sng" dirty="0">
              <a:solidFill>
                <a:schemeClr val="tx1"/>
              </a:solidFill>
            </a:rPr>
            <a:t>required</a:t>
          </a:r>
          <a:r>
            <a:rPr lang="en-US" sz="1800" b="1" dirty="0">
              <a:solidFill>
                <a:srgbClr val="FF0000"/>
              </a:solidFill>
            </a:rPr>
            <a:t> </a:t>
          </a:r>
          <a:r>
            <a:rPr lang="en-US" sz="1800" dirty="0"/>
            <a:t>to be a registered Professional Engineer in Texas. </a:t>
          </a:r>
        </a:p>
      </dgm:t>
      <dgm:extLst>
        <a:ext uri="{E40237B7-FDA0-4F09-8148-C483321AD2D9}">
          <dgm14:cNvPr xmlns:dgm14="http://schemas.microsoft.com/office/drawing/2010/diagram" id="0" name="" descr="The prime provider's PM is required to be a registered professional engineer in Texas."/>
        </a:ext>
      </dgm:extLst>
    </dgm:pt>
    <dgm:pt modelId="{4BC5CF96-3FD7-4512-AC80-C33EACD52CFF}" type="parTrans" cxnId="{D2B552E3-D60E-4092-935F-FD0A6FA8B250}">
      <dgm:prSet/>
      <dgm:spPr/>
      <dgm:t>
        <a:bodyPr/>
        <a:lstStyle/>
        <a:p>
          <a:endParaRPr lang="en-US" sz="2800"/>
        </a:p>
      </dgm:t>
    </dgm:pt>
    <dgm:pt modelId="{9BCF0C80-0ED3-4CB4-A959-1046D0A93F35}" type="sibTrans" cxnId="{D2B552E3-D60E-4092-935F-FD0A6FA8B250}">
      <dgm:prSet/>
      <dgm:spPr/>
      <dgm:t>
        <a:bodyPr/>
        <a:lstStyle/>
        <a:p>
          <a:endParaRPr lang="en-US" sz="2800"/>
        </a:p>
      </dgm:t>
    </dgm:pt>
    <dgm:pt modelId="{40A4CFDC-D656-4309-953A-C09D09EF4744}" type="pres">
      <dgm:prSet presAssocID="{5A8D2E2E-8E8B-4A38-89E7-CEA71EE8E913}" presName="linear" presStyleCnt="0">
        <dgm:presLayoutVars>
          <dgm:dir/>
          <dgm:animLvl val="lvl"/>
          <dgm:resizeHandles val="exact"/>
        </dgm:presLayoutVars>
      </dgm:prSet>
      <dgm:spPr/>
    </dgm:pt>
    <dgm:pt modelId="{3F6E4BCD-FC68-48CB-8D9C-E930B14E1B2A}" type="pres">
      <dgm:prSet presAssocID="{16D3189F-2611-4521-8403-33FB171519A8}" presName="parentLin" presStyleCnt="0"/>
      <dgm:spPr/>
    </dgm:pt>
    <dgm:pt modelId="{7E98A5C1-635C-409D-A102-5868AC03685C}" type="pres">
      <dgm:prSet presAssocID="{16D3189F-2611-4521-8403-33FB171519A8}" presName="parentLeftMargin" presStyleLbl="node1" presStyleIdx="0" presStyleCnt="1"/>
      <dgm:spPr/>
    </dgm:pt>
    <dgm:pt modelId="{8C6DB392-E1D0-4610-B596-0E6FD8310C46}" type="pres">
      <dgm:prSet presAssocID="{16D3189F-2611-4521-8403-33FB171519A8}" presName="parentText" presStyleLbl="node1" presStyleIdx="0" presStyleCnt="1" custScaleX="129188" custScaleY="50921" custLinFactNeighborX="-4316" custLinFactNeighborY="5860">
        <dgm:presLayoutVars>
          <dgm:chMax val="0"/>
          <dgm:bulletEnabled val="1"/>
        </dgm:presLayoutVars>
      </dgm:prSet>
      <dgm:spPr/>
    </dgm:pt>
    <dgm:pt modelId="{42777221-CA69-4E21-BA9A-7823F5AC8704}" type="pres">
      <dgm:prSet presAssocID="{16D3189F-2611-4521-8403-33FB171519A8}" presName="negativeSpace" presStyleCnt="0"/>
      <dgm:spPr/>
    </dgm:pt>
    <dgm:pt modelId="{5DDF1178-8033-407A-A60A-389A38733B52}" type="pres">
      <dgm:prSet presAssocID="{16D3189F-2611-4521-8403-33FB171519A8}" presName="childText" presStyleLbl="conFgAcc1" presStyleIdx="0" presStyleCnt="1" custScaleY="79123" custLinFactNeighborY="42962">
        <dgm:presLayoutVars>
          <dgm:bulletEnabled val="1"/>
        </dgm:presLayoutVars>
      </dgm:prSet>
      <dgm:spPr/>
    </dgm:pt>
  </dgm:ptLst>
  <dgm:cxnLst>
    <dgm:cxn modelId="{9E0E1E01-15A9-4B11-B471-1CBED98B37EC}" type="presOf" srcId="{8CD7C56E-20CF-4AD2-B564-EE7B44DFE3A5}" destId="{5DDF1178-8033-407A-A60A-389A38733B52}" srcOrd="0" destOrd="0" presId="urn:microsoft.com/office/officeart/2005/8/layout/list1"/>
    <dgm:cxn modelId="{C09F522A-F712-4339-AA37-719CA187C5D9}" type="presOf" srcId="{5A8D2E2E-8E8B-4A38-89E7-CEA71EE8E913}" destId="{40A4CFDC-D656-4309-953A-C09D09EF4744}" srcOrd="0" destOrd="0" presId="urn:microsoft.com/office/officeart/2005/8/layout/list1"/>
    <dgm:cxn modelId="{80472E31-D887-4486-8BC5-A7A67BE6D7B0}" type="presOf" srcId="{16D3189F-2611-4521-8403-33FB171519A8}" destId="{7E98A5C1-635C-409D-A102-5868AC03685C}" srcOrd="0" destOrd="0" presId="urn:microsoft.com/office/officeart/2005/8/layout/list1"/>
    <dgm:cxn modelId="{4BF3D531-A38F-43C9-B4B0-4FBE2762BC3E}" srcId="{5A8D2E2E-8E8B-4A38-89E7-CEA71EE8E913}" destId="{16D3189F-2611-4521-8403-33FB171519A8}" srcOrd="0" destOrd="0" parTransId="{0AA0D337-9A90-4616-B1B4-FD1E5D58FC5B}" sibTransId="{80B48604-FCBA-48A8-B1B7-EC1E4F557953}"/>
    <dgm:cxn modelId="{18A995BE-D635-4159-8BE1-6C997A00D8E9}" type="presOf" srcId="{16D3189F-2611-4521-8403-33FB171519A8}" destId="{8C6DB392-E1D0-4610-B596-0E6FD8310C46}" srcOrd="1" destOrd="0" presId="urn:microsoft.com/office/officeart/2005/8/layout/list1"/>
    <dgm:cxn modelId="{D2B552E3-D60E-4092-935F-FD0A6FA8B250}" srcId="{16D3189F-2611-4521-8403-33FB171519A8}" destId="{8CD7C56E-20CF-4AD2-B564-EE7B44DFE3A5}" srcOrd="0" destOrd="0" parTransId="{4BC5CF96-3FD7-4512-AC80-C33EACD52CFF}" sibTransId="{9BCF0C80-0ED3-4CB4-A959-1046D0A93F35}"/>
    <dgm:cxn modelId="{D176CA31-12DA-4637-A8F6-209AF9F5D55B}" type="presParOf" srcId="{40A4CFDC-D656-4309-953A-C09D09EF4744}" destId="{3F6E4BCD-FC68-48CB-8D9C-E930B14E1B2A}" srcOrd="0" destOrd="0" presId="urn:microsoft.com/office/officeart/2005/8/layout/list1"/>
    <dgm:cxn modelId="{FC40CE79-6464-48CE-AA3E-305C6BBE85B9}" type="presParOf" srcId="{3F6E4BCD-FC68-48CB-8D9C-E930B14E1B2A}" destId="{7E98A5C1-635C-409D-A102-5868AC03685C}" srcOrd="0" destOrd="0" presId="urn:microsoft.com/office/officeart/2005/8/layout/list1"/>
    <dgm:cxn modelId="{EF35C6C5-4CEC-4540-A621-21F8442D3231}" type="presParOf" srcId="{3F6E4BCD-FC68-48CB-8D9C-E930B14E1B2A}" destId="{8C6DB392-E1D0-4610-B596-0E6FD8310C46}" srcOrd="1" destOrd="0" presId="urn:microsoft.com/office/officeart/2005/8/layout/list1"/>
    <dgm:cxn modelId="{B377B24D-8661-448C-A125-CCEBDD059E96}" type="presParOf" srcId="{40A4CFDC-D656-4309-953A-C09D09EF4744}" destId="{42777221-CA69-4E21-BA9A-7823F5AC8704}" srcOrd="1" destOrd="0" presId="urn:microsoft.com/office/officeart/2005/8/layout/list1"/>
    <dgm:cxn modelId="{1A04E195-5554-4E18-8DF6-19557A37B8BA}" type="presParOf" srcId="{40A4CFDC-D656-4309-953A-C09D09EF4744}" destId="{5DDF1178-8033-407A-A60A-389A38733B5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FFC8A-C29F-419C-8618-DF16F0BA3793}">
      <dsp:nvSpPr>
        <dsp:cNvPr id="0" name=""/>
        <dsp:cNvSpPr/>
      </dsp:nvSpPr>
      <dsp:spPr>
        <a:xfrm>
          <a:off x="0" y="1323"/>
          <a:ext cx="8221987" cy="670584"/>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395ED4E-1477-4B78-A83E-7517B9FF8C5C}">
      <dsp:nvSpPr>
        <dsp:cNvPr id="0" name=""/>
        <dsp:cNvSpPr/>
      </dsp:nvSpPr>
      <dsp:spPr>
        <a:xfrm>
          <a:off x="202851" y="152204"/>
          <a:ext cx="368821" cy="368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ECE3C2-9A94-474D-9B66-ABE9E63B72A4}">
      <dsp:nvSpPr>
        <dsp:cNvPr id="0" name=""/>
        <dsp:cNvSpPr/>
      </dsp:nvSpPr>
      <dsp:spPr>
        <a:xfrm>
          <a:off x="774525" y="1323"/>
          <a:ext cx="7447461" cy="6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70" tIns="70970" rIns="70970" bIns="70970" numCol="1" spcCol="1270" anchor="ctr" anchorCtr="0">
          <a:noAutofit/>
        </a:bodyPr>
        <a:lstStyle/>
        <a:p>
          <a:pPr marL="0" lvl="0" indent="0" algn="l" defTabSz="755650">
            <a:lnSpc>
              <a:spcPct val="100000"/>
            </a:lnSpc>
            <a:spcBef>
              <a:spcPct val="0"/>
            </a:spcBef>
            <a:spcAft>
              <a:spcPct val="35000"/>
            </a:spcAft>
            <a:buNone/>
          </a:pPr>
          <a:r>
            <a:rPr lang="en-US" sz="1700" kern="1200"/>
            <a:t>Launched in August of 2023</a:t>
          </a:r>
        </a:p>
      </dsp:txBody>
      <dsp:txXfrm>
        <a:off x="774525" y="1323"/>
        <a:ext cx="7447461" cy="670584"/>
      </dsp:txXfrm>
    </dsp:sp>
    <dsp:sp modelId="{3400B451-FCE8-4F2B-9657-B45651488D2A}">
      <dsp:nvSpPr>
        <dsp:cNvPr id="0" name=""/>
        <dsp:cNvSpPr/>
      </dsp:nvSpPr>
      <dsp:spPr>
        <a:xfrm>
          <a:off x="0" y="839553"/>
          <a:ext cx="8221987" cy="670584"/>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C13627-C62A-42FC-AB61-4A97E1B7F370}">
      <dsp:nvSpPr>
        <dsp:cNvPr id="0" name=""/>
        <dsp:cNvSpPr/>
      </dsp:nvSpPr>
      <dsp:spPr>
        <a:xfrm>
          <a:off x="202851" y="990435"/>
          <a:ext cx="368821" cy="368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5B3B55-9E48-4CF7-8C1E-30298B61FD5F}">
      <dsp:nvSpPr>
        <dsp:cNvPr id="0" name=""/>
        <dsp:cNvSpPr/>
      </dsp:nvSpPr>
      <dsp:spPr>
        <a:xfrm>
          <a:off x="774525" y="839553"/>
          <a:ext cx="7447461" cy="6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70" tIns="70970" rIns="70970" bIns="70970" numCol="1" spcCol="1270" anchor="ctr" anchorCtr="0">
          <a:noAutofit/>
        </a:bodyPr>
        <a:lstStyle/>
        <a:p>
          <a:pPr marL="0" lvl="0" indent="0" algn="l" defTabSz="755650">
            <a:lnSpc>
              <a:spcPct val="100000"/>
            </a:lnSpc>
            <a:spcBef>
              <a:spcPct val="0"/>
            </a:spcBef>
            <a:spcAft>
              <a:spcPct val="35000"/>
            </a:spcAft>
            <a:buNone/>
          </a:pPr>
          <a:r>
            <a:rPr lang="en-US" sz="1700" kern="1200"/>
            <a:t>Jointly sponsored by Right of Way and Information Technology Divisions</a:t>
          </a:r>
        </a:p>
      </dsp:txBody>
      <dsp:txXfrm>
        <a:off x="774525" y="839553"/>
        <a:ext cx="7447461" cy="670584"/>
      </dsp:txXfrm>
    </dsp:sp>
    <dsp:sp modelId="{985B989C-B725-426F-9DCD-7066222A16C9}">
      <dsp:nvSpPr>
        <dsp:cNvPr id="0" name=""/>
        <dsp:cNvSpPr/>
      </dsp:nvSpPr>
      <dsp:spPr>
        <a:xfrm>
          <a:off x="0" y="1677784"/>
          <a:ext cx="8221987" cy="670584"/>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35F12A3-E890-4F21-81C1-DB7BC5FE887C}">
      <dsp:nvSpPr>
        <dsp:cNvPr id="0" name=""/>
        <dsp:cNvSpPr/>
      </dsp:nvSpPr>
      <dsp:spPr>
        <a:xfrm>
          <a:off x="202851" y="1828666"/>
          <a:ext cx="368821" cy="36882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DF64C1-293C-4231-AD2A-F34D1C342837}">
      <dsp:nvSpPr>
        <dsp:cNvPr id="0" name=""/>
        <dsp:cNvSpPr/>
      </dsp:nvSpPr>
      <dsp:spPr>
        <a:xfrm>
          <a:off x="774525" y="1677784"/>
          <a:ext cx="7447461" cy="6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70" tIns="70970" rIns="70970" bIns="70970" numCol="1" spcCol="1270" anchor="ctr" anchorCtr="0">
          <a:noAutofit/>
        </a:bodyPr>
        <a:lstStyle/>
        <a:p>
          <a:pPr marL="0" lvl="0" indent="0" algn="l" defTabSz="755650">
            <a:lnSpc>
              <a:spcPct val="100000"/>
            </a:lnSpc>
            <a:spcBef>
              <a:spcPct val="0"/>
            </a:spcBef>
            <a:spcAft>
              <a:spcPct val="35000"/>
            </a:spcAft>
            <a:buNone/>
          </a:pPr>
          <a:r>
            <a:rPr lang="en-US" sz="1700" kern="1200"/>
            <a:t>Advisory Board comprised of representatives across TxDOT Divisions and Districts</a:t>
          </a:r>
        </a:p>
      </dsp:txBody>
      <dsp:txXfrm>
        <a:off x="774525" y="1677784"/>
        <a:ext cx="7447461" cy="670584"/>
      </dsp:txXfrm>
    </dsp:sp>
    <dsp:sp modelId="{24382C5C-957C-4EED-AFEC-DE7E2F501E17}">
      <dsp:nvSpPr>
        <dsp:cNvPr id="0" name=""/>
        <dsp:cNvSpPr/>
      </dsp:nvSpPr>
      <dsp:spPr>
        <a:xfrm>
          <a:off x="0" y="2516015"/>
          <a:ext cx="8221987" cy="670584"/>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DFF88EF-A4DF-42E2-B79A-E42599CD2E28}">
      <dsp:nvSpPr>
        <dsp:cNvPr id="0" name=""/>
        <dsp:cNvSpPr/>
      </dsp:nvSpPr>
      <dsp:spPr>
        <a:xfrm>
          <a:off x="202851" y="2666896"/>
          <a:ext cx="368821" cy="3688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5EBE64-C37D-43B9-9EA1-EBD0C2C6D1D3}">
      <dsp:nvSpPr>
        <dsp:cNvPr id="0" name=""/>
        <dsp:cNvSpPr/>
      </dsp:nvSpPr>
      <dsp:spPr>
        <a:xfrm>
          <a:off x="774525" y="2516015"/>
          <a:ext cx="7447461" cy="6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70" tIns="70970" rIns="70970" bIns="70970" numCol="1" spcCol="1270" anchor="ctr" anchorCtr="0">
          <a:noAutofit/>
        </a:bodyPr>
        <a:lstStyle/>
        <a:p>
          <a:pPr marL="0" lvl="0" indent="0" algn="l" defTabSz="755650" rtl="0">
            <a:lnSpc>
              <a:spcPct val="100000"/>
            </a:lnSpc>
            <a:spcBef>
              <a:spcPct val="0"/>
            </a:spcBef>
            <a:spcAft>
              <a:spcPct val="35000"/>
            </a:spcAft>
            <a:buNone/>
          </a:pPr>
          <a:r>
            <a:rPr lang="en-US" sz="1700" kern="1200"/>
            <a:t>State and Federal requirements for broadband (</a:t>
          </a:r>
          <a:r>
            <a:rPr lang="en-US" sz="1700" b="0" kern="1200">
              <a:latin typeface="Verdana"/>
              <a:ea typeface="Verdana"/>
            </a:rPr>
            <a:t>Tx Trans. Code 2</a:t>
          </a:r>
          <a:r>
            <a:rPr lang="en-US" sz="1700" kern="1200"/>
            <a:t>01.672, 201.673, 250.002</a:t>
          </a:r>
          <a:r>
            <a:rPr lang="en-US" sz="1700" kern="1200">
              <a:latin typeface="Verdana"/>
              <a:ea typeface="Verdana"/>
            </a:rPr>
            <a:t>;</a:t>
          </a:r>
          <a:r>
            <a:rPr lang="en-US" sz="1700" kern="1200"/>
            <a:t> </a:t>
          </a:r>
          <a:r>
            <a:rPr lang="en-US" sz="1700" kern="1200">
              <a:latin typeface="Verdana"/>
              <a:ea typeface="Verdana"/>
            </a:rPr>
            <a:t>47 U.S.C. 1504, CFR</a:t>
          </a:r>
          <a:r>
            <a:rPr lang="en-US" sz="1700" kern="1200"/>
            <a:t> 645.307)</a:t>
          </a:r>
        </a:p>
      </dsp:txBody>
      <dsp:txXfrm>
        <a:off x="774525" y="2516015"/>
        <a:ext cx="7447461" cy="670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3D4A7-ADEA-485D-8F39-6C286B2C3C7D}">
      <dsp:nvSpPr>
        <dsp:cNvPr id="0" name=""/>
        <dsp:cNvSpPr/>
      </dsp:nvSpPr>
      <dsp:spPr>
        <a:xfrm>
          <a:off x="0" y="265620"/>
          <a:ext cx="4110994" cy="75891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Traditional Utility Coordination</a:t>
          </a:r>
        </a:p>
      </dsp:txBody>
      <dsp:txXfrm>
        <a:off x="22228" y="287848"/>
        <a:ext cx="4066538" cy="714459"/>
      </dsp:txXfrm>
    </dsp:sp>
    <dsp:sp modelId="{DB486079-F2F2-4834-AF12-C7CB89144CC6}">
      <dsp:nvSpPr>
        <dsp:cNvPr id="0" name=""/>
        <dsp:cNvSpPr/>
      </dsp:nvSpPr>
      <dsp:spPr>
        <a:xfrm>
          <a:off x="0" y="1161141"/>
          <a:ext cx="758915" cy="758915"/>
        </a:xfrm>
        <a:prstGeom prst="roundRect">
          <a:avLst>
            <a:gd name="adj" fmla="val 16670"/>
          </a:avLst>
        </a:prstGeom>
        <a:blipFill rotWithShape="1">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9C870-CD3C-4BD9-BF7B-0D8773436486}">
      <dsp:nvSpPr>
        <dsp:cNvPr id="0" name=""/>
        <dsp:cNvSpPr/>
      </dsp:nvSpPr>
      <dsp:spPr>
        <a:xfrm>
          <a:off x="804450" y="1161141"/>
          <a:ext cx="3306543" cy="75891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Provide Access to ROW</a:t>
          </a:r>
        </a:p>
      </dsp:txBody>
      <dsp:txXfrm>
        <a:off x="841504" y="1198195"/>
        <a:ext cx="3232435" cy="684807"/>
      </dsp:txXfrm>
    </dsp:sp>
    <dsp:sp modelId="{F439BF72-0638-4B39-AC8E-6B14071C984B}">
      <dsp:nvSpPr>
        <dsp:cNvPr id="0" name=""/>
        <dsp:cNvSpPr/>
      </dsp:nvSpPr>
      <dsp:spPr>
        <a:xfrm>
          <a:off x="0" y="2011127"/>
          <a:ext cx="758915" cy="758915"/>
        </a:xfrm>
        <a:prstGeom prst="roundRect">
          <a:avLst>
            <a:gd name="adj" fmla="val 16670"/>
          </a:avLst>
        </a:prstGeom>
        <a:blipFill rotWithShape="1">
          <a:blip xmlns:r="http://schemas.openxmlformats.org/officeDocument/2006/relationships" r:embed="rId2"/>
          <a:srcRect/>
          <a:stretch>
            <a:fillRect l="-5000" r="-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2B23E-41C2-4FD9-BF7D-0E5DD4F1EC6D}">
      <dsp:nvSpPr>
        <dsp:cNvPr id="0" name=""/>
        <dsp:cNvSpPr/>
      </dsp:nvSpPr>
      <dsp:spPr>
        <a:xfrm>
          <a:off x="804450" y="2011127"/>
          <a:ext cx="3306543" cy="75891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Assist in Statewide Broadband Initiatives</a:t>
          </a:r>
        </a:p>
      </dsp:txBody>
      <dsp:txXfrm>
        <a:off x="841504" y="2048181"/>
        <a:ext cx="3232435" cy="684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3D4A7-ADEA-485D-8F39-6C286B2C3C7D}">
      <dsp:nvSpPr>
        <dsp:cNvPr id="0" name=""/>
        <dsp:cNvSpPr/>
      </dsp:nvSpPr>
      <dsp:spPr>
        <a:xfrm>
          <a:off x="0" y="265620"/>
          <a:ext cx="3987282" cy="75891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Build Infrastructure</a:t>
          </a:r>
        </a:p>
      </dsp:txBody>
      <dsp:txXfrm>
        <a:off x="22228" y="287848"/>
        <a:ext cx="3942826" cy="714459"/>
      </dsp:txXfrm>
    </dsp:sp>
    <dsp:sp modelId="{DB486079-F2F2-4834-AF12-C7CB89144CC6}">
      <dsp:nvSpPr>
        <dsp:cNvPr id="0" name=""/>
        <dsp:cNvSpPr/>
      </dsp:nvSpPr>
      <dsp:spPr>
        <a:xfrm>
          <a:off x="0" y="1161141"/>
          <a:ext cx="758915" cy="758915"/>
        </a:xfrm>
        <a:prstGeom prst="roundRect">
          <a:avLst>
            <a:gd name="adj" fmla="val 16670"/>
          </a:avLst>
        </a:prstGeom>
        <a:blipFill rotWithShape="1">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9C870-CD3C-4BD9-BF7B-0D8773436486}">
      <dsp:nvSpPr>
        <dsp:cNvPr id="0" name=""/>
        <dsp:cNvSpPr/>
      </dsp:nvSpPr>
      <dsp:spPr>
        <a:xfrm>
          <a:off x="804450" y="1161141"/>
          <a:ext cx="3182832" cy="75891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Maximize Resource Sharing</a:t>
          </a:r>
        </a:p>
      </dsp:txBody>
      <dsp:txXfrm>
        <a:off x="841504" y="1198195"/>
        <a:ext cx="3108724" cy="684807"/>
      </dsp:txXfrm>
    </dsp:sp>
    <dsp:sp modelId="{F439BF72-0638-4B39-AC8E-6B14071C984B}">
      <dsp:nvSpPr>
        <dsp:cNvPr id="0" name=""/>
        <dsp:cNvSpPr/>
      </dsp:nvSpPr>
      <dsp:spPr>
        <a:xfrm>
          <a:off x="0" y="2011127"/>
          <a:ext cx="758915" cy="758915"/>
        </a:xfrm>
        <a:prstGeom prst="roundRect">
          <a:avLst>
            <a:gd name="adj" fmla="val 16670"/>
          </a:avLst>
        </a:prstGeom>
        <a:blipFill rotWithShape="1">
          <a:blip xmlns:r="http://schemas.openxmlformats.org/officeDocument/2006/relationships" r:embed="rId2"/>
          <a:srcRect/>
          <a:stretch>
            <a:fillRect l="-7000" r="-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2B23E-41C2-4FD9-BF7D-0E5DD4F1EC6D}">
      <dsp:nvSpPr>
        <dsp:cNvPr id="0" name=""/>
        <dsp:cNvSpPr/>
      </dsp:nvSpPr>
      <dsp:spPr>
        <a:xfrm>
          <a:off x="804450" y="2011127"/>
          <a:ext cx="3182832" cy="75891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Foster TxDOT Broadband Capacity</a:t>
          </a:r>
        </a:p>
      </dsp:txBody>
      <dsp:txXfrm>
        <a:off x="841504" y="2048181"/>
        <a:ext cx="3108724" cy="684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1178-8033-407A-A60A-389A38733B52}">
      <dsp:nvSpPr>
        <dsp:cNvPr id="0" name=""/>
        <dsp:cNvSpPr/>
      </dsp:nvSpPr>
      <dsp:spPr>
        <a:xfrm>
          <a:off x="0" y="1210816"/>
          <a:ext cx="8261969" cy="155524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221" tIns="916432" rIns="641221" bIns="128016" numCol="1" spcCol="1270" anchor="t" anchorCtr="0">
          <a:noAutofit/>
        </a:bodyPr>
        <a:lstStyle/>
        <a:p>
          <a:pPr marL="0" lvl="1" indent="0" algn="l" defTabSz="800100">
            <a:lnSpc>
              <a:spcPct val="90000"/>
            </a:lnSpc>
            <a:spcBef>
              <a:spcPct val="0"/>
            </a:spcBef>
            <a:spcAft>
              <a:spcPct val="15000"/>
            </a:spcAft>
            <a:buNone/>
          </a:pPr>
          <a:r>
            <a:rPr lang="en-US" sz="1800" kern="1200" dirty="0"/>
            <a:t>The prime provider’s PM </a:t>
          </a:r>
          <a:r>
            <a:rPr lang="en-US" sz="1800" b="1" u="sng" kern="1200" dirty="0">
              <a:solidFill>
                <a:schemeClr val="tx1"/>
              </a:solidFill>
            </a:rPr>
            <a:t>is</a:t>
          </a:r>
          <a:r>
            <a:rPr lang="en-US" sz="1800" b="1" kern="1200" dirty="0">
              <a:solidFill>
                <a:srgbClr val="FF0000"/>
              </a:solidFill>
            </a:rPr>
            <a:t> </a:t>
          </a:r>
          <a:r>
            <a:rPr lang="en-US" sz="1800" b="1" u="sng" kern="1200" dirty="0">
              <a:solidFill>
                <a:schemeClr val="tx1"/>
              </a:solidFill>
            </a:rPr>
            <a:t>required</a:t>
          </a:r>
          <a:r>
            <a:rPr lang="en-US" sz="1800" b="1" kern="1200" dirty="0">
              <a:solidFill>
                <a:srgbClr val="FF0000"/>
              </a:solidFill>
            </a:rPr>
            <a:t> </a:t>
          </a:r>
          <a:r>
            <a:rPr lang="en-US" sz="1800" kern="1200" dirty="0"/>
            <a:t>to be a registered Professional Engineer in Texas. </a:t>
          </a:r>
        </a:p>
      </dsp:txBody>
      <dsp:txXfrm>
        <a:off x="0" y="1210816"/>
        <a:ext cx="8261969" cy="1555241"/>
      </dsp:txXfrm>
    </dsp:sp>
    <dsp:sp modelId="{8C6DB392-E1D0-4610-B596-0E6FD8310C46}">
      <dsp:nvSpPr>
        <dsp:cNvPr id="0" name=""/>
        <dsp:cNvSpPr/>
      </dsp:nvSpPr>
      <dsp:spPr>
        <a:xfrm>
          <a:off x="395269" y="898291"/>
          <a:ext cx="7471430" cy="962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598" tIns="0" rIns="218598" bIns="0" numCol="1" spcCol="1270" anchor="ctr" anchorCtr="0">
          <a:noAutofit/>
        </a:bodyPr>
        <a:lstStyle/>
        <a:p>
          <a:pPr marL="0" lvl="0" indent="0" algn="l" defTabSz="889000">
            <a:lnSpc>
              <a:spcPct val="90000"/>
            </a:lnSpc>
            <a:spcBef>
              <a:spcPct val="0"/>
            </a:spcBef>
            <a:spcAft>
              <a:spcPct val="35000"/>
            </a:spcAft>
            <a:buNone/>
          </a:pPr>
          <a:r>
            <a:rPr lang="en-US" sz="2000" b="1" kern="1200" dirty="0"/>
            <a:t>Project Manager (PM) Requirements:</a:t>
          </a:r>
          <a:endParaRPr lang="en-US" sz="2000" kern="1200" dirty="0"/>
        </a:p>
      </dsp:txBody>
      <dsp:txXfrm>
        <a:off x="442232" y="945254"/>
        <a:ext cx="7377504" cy="8681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0553D-03AE-2466-394B-5ED8D60CBE8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6EA98-ABF1-D63A-360F-A6CA3FA5394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65AF469-3F7A-46DF-BB69-4FA7F0AC6168}" type="datetimeFigureOut">
              <a:rPr lang="en-US" smtClean="0"/>
              <a:t>12/5/2025</a:t>
            </a:fld>
            <a:endParaRPr lang="en-US" dirty="0"/>
          </a:p>
        </p:txBody>
      </p:sp>
      <p:sp>
        <p:nvSpPr>
          <p:cNvPr id="4" name="Footer Placeholder 3">
            <a:extLst>
              <a:ext uri="{FF2B5EF4-FFF2-40B4-BE49-F238E27FC236}">
                <a16:creationId xmlns:a16="http://schemas.microsoft.com/office/drawing/2014/main" id="{5BC5C8FF-9374-2909-F02D-D8B6E3FE02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997EFF-087E-057B-FF70-3D468A9173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9A58B59-C2DF-44A1-A873-5D0FEE0C23B0}" type="slidenum">
              <a:rPr lang="en-US" smtClean="0"/>
              <a:t>‹#›</a:t>
            </a:fld>
            <a:endParaRPr lang="en-US" dirty="0"/>
          </a:p>
        </p:txBody>
      </p:sp>
    </p:spTree>
    <p:extLst>
      <p:ext uri="{BB962C8B-B14F-4D97-AF65-F5344CB8AC3E}">
        <p14:creationId xmlns:p14="http://schemas.microsoft.com/office/powerpoint/2010/main" val="375346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12/5/2025</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hf sldNum="0" hdr="0" ftr="0" dt="0"/>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87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360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691B-4BAE-4ED4-9A29-E461204D0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06FCA-D880-AC79-B34F-B4F96650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F15F-66BD-E6E7-EA79-3DAAFA3CC2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06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5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39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9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27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8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72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6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86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2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TxDOT Broadband program is jointly sponsored by Right of Way and Information Technology Divisions and is guided by an advisory board comprised of representatives across TxDOT including Traffic Safety, Design, Construction, Maintenance, Rail, Strategy and Innovation, Government Affairs, rural, urban and metro districts.</a:t>
            </a:r>
          </a:p>
          <a:p>
            <a:endParaRPr lang="en-US" dirty="0"/>
          </a:p>
          <a:p>
            <a:r>
              <a:rPr lang="en-US" dirty="0"/>
              <a:t>There are state and federal requirements for coordinating broadband infrastructure and facilitating dig once opportunities.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050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strategies can be grouped into two buckets – Traditional Utility Coordination and Building Infrastructure.  </a:t>
            </a:r>
          </a:p>
          <a:p>
            <a:endParaRPr lang="en-US" dirty="0"/>
          </a:p>
          <a:p>
            <a:r>
              <a:rPr lang="en-US" dirty="0"/>
              <a:t>TxDOT has some basic guidance for addressing these areas, but more details will be developed in the coming months as we continue implementing our Broadband Program and incorporate feedback from our Community of Practice.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156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234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15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16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486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chemeClr val="bg1"/>
                </a:solidFill>
                <a:latin typeface="+mn-lt"/>
                <a:ea typeface="Verdana" panose="020B0604030504040204" pitchFamily="34" charset="0"/>
                <a:cs typeface="Verdana" panose="020B0604030504040204" pitchFamily="34" charset="0"/>
              </a:rPr>
              <a:t>August 28, 2025</a:t>
            </a:r>
            <a:endParaRPr lang="en-US" sz="1000" dirty="0">
              <a:solidFill>
                <a:srgbClr val="BCE7FD"/>
              </a:solidFill>
              <a:latin typeface="+mn-lt"/>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chemeClr val="bg1"/>
                </a:solidFill>
                <a:latin typeface="+mn-lt"/>
                <a:ea typeface="Verdana" panose="020B0604030504040204" pitchFamily="34" charset="0"/>
                <a:cs typeface="Verdana" panose="020B0604030504040204" pitchFamily="34" charset="0"/>
              </a:rPr>
              <a:t>August 28, 2025</a:t>
            </a:r>
            <a:endParaRPr lang="en-US" sz="1000" dirty="0">
              <a:solidFill>
                <a:srgbClr val="BCE7FD"/>
              </a:solidFill>
              <a:latin typeface="+mn-lt"/>
            </a:endParaRP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100" dirty="0">
                <a:solidFill>
                  <a:srgbClr val="BCE7FD"/>
                </a:solidFill>
                <a:latin typeface="Arial" panose="020B0604020202020204" pitchFamily="34" charset="0"/>
                <a:cs typeface="Arial" panose="020B0604020202020204" pitchFamily="34" charset="0"/>
              </a:rPr>
              <a:t>November 18, 2025</a:t>
            </a: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20000"/>
              </a:lnSpc>
              <a:spcAft>
                <a:spcPts val="600"/>
              </a:spcAft>
              <a:buClr>
                <a:schemeClr val="accent1"/>
              </a:buClr>
              <a:buSzPct val="120000"/>
              <a:defRPr sz="1500"/>
            </a:lvl1pPr>
            <a:lvl2pPr marL="566928" indent="-228600">
              <a:lnSpc>
                <a:spcPct val="120000"/>
              </a:lnSpc>
              <a:spcAft>
                <a:spcPts val="600"/>
              </a:spcAft>
              <a:buClr>
                <a:schemeClr val="accent1"/>
              </a:buClr>
              <a:buFont typeface="Verdana" panose="020B0604030504040204" pitchFamily="34" charset="0"/>
              <a:buChar char="-"/>
              <a:defRPr sz="1500"/>
            </a:lvl2pPr>
            <a:lvl3pPr marL="857250" indent="-228600">
              <a:lnSpc>
                <a:spcPct val="120000"/>
              </a:lnSpc>
              <a:spcAft>
                <a:spcPts val="600"/>
              </a:spcAft>
              <a:buClr>
                <a:schemeClr val="accent1"/>
              </a:buClr>
              <a:buFont typeface="Wingdings" panose="05000000000000000000" pitchFamily="2" charset="2"/>
              <a:buChar char="§"/>
              <a:defRPr sz="1500"/>
            </a:lvl3pPr>
            <a:lvl4pPr marL="1200150" indent="-228600">
              <a:lnSpc>
                <a:spcPct val="120000"/>
              </a:lnSpc>
              <a:spcAft>
                <a:spcPts val="600"/>
              </a:spcAft>
              <a:buClr>
                <a:schemeClr val="accent1"/>
              </a:buClr>
              <a:buFont typeface="Verdana" panose="020B0604030504040204" pitchFamily="34" charset="0"/>
              <a:buChar char="-"/>
              <a:defRPr sz="1500"/>
            </a:lvl4pPr>
            <a:lvl5pPr marL="1543050" indent="-228600">
              <a:lnSpc>
                <a:spcPct val="120000"/>
              </a:lnSpc>
              <a:spcAft>
                <a:spcPts val="6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57200" y="1271016"/>
            <a:ext cx="8229600" cy="3191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Lst>
  <p:hf hdr="0" ftr="0" dt="0"/>
  <p:txStyles>
    <p:titleStyle>
      <a:lvl1pPr algn="l" defTabSz="68580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xdot.gov/business/peps/training-and-events.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xdot.gov/about/contact-us/cybersecurity/cybersecurity-resource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ftp.txdot.gov/pub/txdot/itd/cybersecurity/security-questionnaire.doc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txdot.gov/business/peps/resource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Jonathan.Stowe@txdot.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Jonathan.Stowe@txdot.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xdot.gov/business/consultants/architectural-engineering-surveying/getting-started/precertification.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3A13CB2-1304-88FB-9044-4774D9D3B3DC}"/>
              </a:ext>
              <a:ext uri="{C183D7F6-B498-43B3-948B-1728B52AA6E4}">
                <adec:decorative xmlns:adec="http://schemas.microsoft.com/office/drawing/2017/decorative" val="0"/>
              </a:ext>
            </a:extLst>
          </p:cNvPr>
          <p:cNvSpPr>
            <a:spLocks noGrp="1"/>
          </p:cNvSpPr>
          <p:nvPr>
            <p:ph type="ctrTitle"/>
          </p:nvPr>
        </p:nvSpPr>
        <p:spPr>
          <a:xfrm>
            <a:off x="320040" y="1483242"/>
            <a:ext cx="8503920" cy="1716576"/>
          </a:xfrm>
        </p:spPr>
        <p:txBody>
          <a:bodyPr>
            <a:noAutofit/>
          </a:bodyPr>
          <a:lstStyle/>
          <a:p>
            <a:r>
              <a:rPr lang="en-US" sz="2800" cap="none" dirty="0"/>
              <a:t>Pre-Request for </a:t>
            </a:r>
            <a:r>
              <a:rPr lang="en-US" sz="2800" dirty="0"/>
              <a:t>Proposal (R</a:t>
            </a:r>
            <a:r>
              <a:rPr lang="en-US" sz="2800" cap="none" dirty="0"/>
              <a:t>FP) Meeting: Information Technology (ITD) Division </a:t>
            </a:r>
            <a:br>
              <a:rPr lang="en-US" sz="2800" cap="none" dirty="0"/>
            </a:br>
            <a:br>
              <a:rPr lang="en-US" sz="2800" cap="none" dirty="0"/>
            </a:br>
            <a:endParaRPr lang="en-US" sz="2800" dirty="0">
              <a:ea typeface="Verdana Bold"/>
            </a:endParaRPr>
          </a:p>
        </p:txBody>
      </p:sp>
      <p:sp>
        <p:nvSpPr>
          <p:cNvPr id="3" name="Subtitle">
            <a:extLst>
              <a:ext uri="{FF2B5EF4-FFF2-40B4-BE49-F238E27FC236}">
                <a16:creationId xmlns:a16="http://schemas.microsoft.com/office/drawing/2014/main" id="{5BE37F18-99CA-8F2E-B588-7EE58DF02509}"/>
              </a:ext>
              <a:ext uri="{C183D7F6-B498-43B3-948B-1728B52AA6E4}">
                <adec:decorative xmlns:adec="http://schemas.microsoft.com/office/drawing/2017/decorative" val="0"/>
              </a:ext>
            </a:extLst>
          </p:cNvPr>
          <p:cNvSpPr>
            <a:spLocks noGrp="1"/>
          </p:cNvSpPr>
          <p:nvPr>
            <p:ph type="subTitle" idx="1"/>
          </p:nvPr>
        </p:nvSpPr>
        <p:spPr>
          <a:xfrm>
            <a:off x="215731" y="3843684"/>
            <a:ext cx="7863840" cy="685800"/>
          </a:xfrm>
        </p:spPr>
        <p:txBody>
          <a:bodyPr vert="horz" lIns="0" tIns="0" rIns="0" bIns="0" rtlCol="0" anchor="t">
            <a:noAutofit/>
          </a:bodyPr>
          <a:lstStyle/>
          <a:p>
            <a:pPr>
              <a:lnSpc>
                <a:spcPct val="120000"/>
              </a:lnSpc>
              <a:spcBef>
                <a:spcPts val="0"/>
              </a:spcBef>
              <a:spcAft>
                <a:spcPts val="0"/>
              </a:spcAft>
            </a:pPr>
            <a:r>
              <a:rPr lang="en-US" sz="1600" dirty="0"/>
              <a:t>Solicitation Number 601CT0000006394</a:t>
            </a:r>
          </a:p>
          <a:p>
            <a:pPr>
              <a:lnSpc>
                <a:spcPct val="120000"/>
              </a:lnSpc>
              <a:spcBef>
                <a:spcPts val="0"/>
              </a:spcBef>
              <a:spcAft>
                <a:spcPts val="0"/>
              </a:spcAft>
            </a:pPr>
            <a:r>
              <a:rPr lang="en-US" sz="1600" dirty="0"/>
              <a:t>RFP 59-6RFP5001</a:t>
            </a:r>
            <a:endParaRPr lang="en-US" sz="1600" dirty="0">
              <a:ea typeface="Verdana"/>
            </a:endParaRPr>
          </a:p>
          <a:p>
            <a:pPr>
              <a:lnSpc>
                <a:spcPct val="120000"/>
              </a:lnSpc>
              <a:spcBef>
                <a:spcPts val="0"/>
              </a:spcBef>
              <a:spcAft>
                <a:spcPts val="0"/>
              </a:spcAft>
            </a:pPr>
            <a:r>
              <a:rPr lang="en-US" sz="1600" dirty="0"/>
              <a:t>FY 2026 - Wave 2</a:t>
            </a:r>
          </a:p>
          <a:p>
            <a:pPr>
              <a:lnSpc>
                <a:spcPct val="120000"/>
              </a:lnSpc>
              <a:spcBef>
                <a:spcPts val="0"/>
              </a:spcBef>
              <a:spcAft>
                <a:spcPts val="0"/>
              </a:spcAft>
            </a:pPr>
            <a:r>
              <a:rPr lang="en-US" sz="1600" dirty="0">
                <a:ea typeface="Verdana"/>
              </a:rPr>
              <a:t>Jonathan Stowe, P.E.</a:t>
            </a:r>
          </a:p>
        </p:txBody>
      </p:sp>
      <p:sp>
        <p:nvSpPr>
          <p:cNvPr id="5" name="TextBox">
            <a:extLst>
              <a:ext uri="{FF2B5EF4-FFF2-40B4-BE49-F238E27FC236}">
                <a16:creationId xmlns:a16="http://schemas.microsoft.com/office/drawing/2014/main" id="{58E28180-3456-E9A9-0877-30B267F92248}"/>
              </a:ext>
              <a:ext uri="{C183D7F6-B498-43B3-948B-1728B52AA6E4}">
                <adec:decorative xmlns:adec="http://schemas.microsoft.com/office/drawing/2017/decorative" val="0"/>
              </a:ext>
            </a:extLst>
          </p:cNvPr>
          <p:cNvSpPr txBox="1"/>
          <p:nvPr/>
        </p:nvSpPr>
        <p:spPr>
          <a:xfrm>
            <a:off x="2544793" y="408379"/>
            <a:ext cx="3750076" cy="830997"/>
          </a:xfrm>
          <a:prstGeom prst="rect">
            <a:avLst/>
          </a:prstGeom>
          <a:noFill/>
          <a:ln w="38100">
            <a:solidFill>
              <a:schemeClr val="bg1"/>
            </a:solidFill>
          </a:ln>
        </p:spPr>
        <p:txBody>
          <a:bodyPr wrap="square">
            <a:spAutoFit/>
          </a:bodyPr>
          <a:lstStyle/>
          <a:p>
            <a:pPr algn="ctr"/>
            <a:r>
              <a:rPr lang="en-US" sz="1600" b="1" dirty="0">
                <a:solidFill>
                  <a:schemeClr val="bg1"/>
                </a:solidFill>
              </a:rPr>
              <a:t>Thank you for dialing in.</a:t>
            </a:r>
          </a:p>
          <a:p>
            <a:pPr algn="ctr"/>
            <a:r>
              <a:rPr lang="en-US" sz="1600" b="1" dirty="0">
                <a:solidFill>
                  <a:schemeClr val="bg1"/>
                </a:solidFill>
              </a:rPr>
              <a:t>Phones will be muted. </a:t>
            </a:r>
          </a:p>
          <a:p>
            <a:pPr algn="ctr"/>
            <a:r>
              <a:rPr lang="en-US" sz="1600" b="1" dirty="0">
                <a:solidFill>
                  <a:schemeClr val="bg1"/>
                </a:solidFill>
              </a:rPr>
              <a:t>We will begin shortly.</a:t>
            </a: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4E73408-0B5C-5FE3-3081-13C940D20C04}"/>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Project Manager Requirements	</a:t>
            </a:r>
          </a:p>
        </p:txBody>
      </p:sp>
      <p:graphicFrame>
        <p:nvGraphicFramePr>
          <p:cNvPr id="2" name="PM requirements" descr="The prime provider's project manager is required to be a registered professional engineer in Texas.">
            <a:extLst>
              <a:ext uri="{FF2B5EF4-FFF2-40B4-BE49-F238E27FC236}">
                <a16:creationId xmlns:a16="http://schemas.microsoft.com/office/drawing/2014/main" id="{943F3EF1-65DE-28A9-9742-D0537427FBA4}"/>
              </a:ext>
            </a:extLst>
          </p:cNvPr>
          <p:cNvGraphicFramePr/>
          <p:nvPr>
            <p:extLst>
              <p:ext uri="{D42A27DB-BD31-4B8C-83A1-F6EECF244321}">
                <p14:modId xmlns:p14="http://schemas.microsoft.com/office/powerpoint/2010/main" val="3199130517"/>
              </p:ext>
            </p:extLst>
          </p:nvPr>
        </p:nvGraphicFramePr>
        <p:xfrm>
          <a:off x="368186" y="660365"/>
          <a:ext cx="8261969" cy="314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8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0B4B2667-190F-10B0-4BBB-E74D748DB942}"/>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Federal without Interview with Historically Underutilized Business (HUB) goal (0%)  90 working days from kick-off to contract execution    Proposal Evaluation   Proposals are scored independently and used as a basis for selection   Selection   Top 2 providers are selected">
            <a:extLst>
              <a:ext uri="{FF2B5EF4-FFF2-40B4-BE49-F238E27FC236}">
                <a16:creationId xmlns:a16="http://schemas.microsoft.com/office/drawing/2014/main" id="{DC3952A9-7DF1-8208-70C7-7D26CE3CDA83}"/>
              </a:ext>
            </a:extLst>
          </p:cNvPr>
          <p:cNvGrpSpPr/>
          <p:nvPr/>
        </p:nvGrpSpPr>
        <p:grpSpPr>
          <a:xfrm>
            <a:off x="98367" y="1049474"/>
            <a:ext cx="8459036" cy="3916974"/>
            <a:chOff x="98367" y="1049474"/>
            <a:chExt cx="8372784" cy="3916974"/>
          </a:xfrm>
        </p:grpSpPr>
        <p:sp>
          <p:nvSpPr>
            <p:cNvPr id="4" name="Procurment type HUB 80 day">
              <a:extLst>
                <a:ext uri="{FF2B5EF4-FFF2-40B4-BE49-F238E27FC236}">
                  <a16:creationId xmlns:a16="http://schemas.microsoft.com/office/drawing/2014/main" id="{E36970C4-846A-A396-D14B-319258DC7220}"/>
                </a:ext>
              </a:extLst>
            </p:cNvPr>
            <p:cNvSpPr/>
            <p:nvPr/>
          </p:nvSpPr>
          <p:spPr>
            <a:xfrm>
              <a:off x="98367" y="1049474"/>
              <a:ext cx="7655554" cy="1206857"/>
            </a:xfrm>
            <a:custGeom>
              <a:avLst/>
              <a:gdLst>
                <a:gd name="connsiteX0" fmla="*/ 0 w 8312128"/>
                <a:gd name="connsiteY0" fmla="*/ 120686 h 1206857"/>
                <a:gd name="connsiteX1" fmla="*/ 120686 w 8312128"/>
                <a:gd name="connsiteY1" fmla="*/ 0 h 1206857"/>
                <a:gd name="connsiteX2" fmla="*/ 8191442 w 8312128"/>
                <a:gd name="connsiteY2" fmla="*/ 0 h 1206857"/>
                <a:gd name="connsiteX3" fmla="*/ 8312128 w 8312128"/>
                <a:gd name="connsiteY3" fmla="*/ 120686 h 1206857"/>
                <a:gd name="connsiteX4" fmla="*/ 8312128 w 8312128"/>
                <a:gd name="connsiteY4" fmla="*/ 1086171 h 1206857"/>
                <a:gd name="connsiteX5" fmla="*/ 8191442 w 8312128"/>
                <a:gd name="connsiteY5" fmla="*/ 1206857 h 1206857"/>
                <a:gd name="connsiteX6" fmla="*/ 120686 w 8312128"/>
                <a:gd name="connsiteY6" fmla="*/ 1206857 h 1206857"/>
                <a:gd name="connsiteX7" fmla="*/ 0 w 8312128"/>
                <a:gd name="connsiteY7" fmla="*/ 1086171 h 1206857"/>
                <a:gd name="connsiteX8" fmla="*/ 0 w 8312128"/>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128" h="1206857">
                  <a:moveTo>
                    <a:pt x="0" y="120686"/>
                  </a:moveTo>
                  <a:cubicBezTo>
                    <a:pt x="0" y="54033"/>
                    <a:pt x="54033" y="0"/>
                    <a:pt x="120686" y="0"/>
                  </a:cubicBezTo>
                  <a:lnTo>
                    <a:pt x="8191442" y="0"/>
                  </a:lnTo>
                  <a:cubicBezTo>
                    <a:pt x="8258095" y="0"/>
                    <a:pt x="8312128" y="54033"/>
                    <a:pt x="8312128" y="120686"/>
                  </a:cubicBezTo>
                  <a:lnTo>
                    <a:pt x="8312128" y="1086171"/>
                  </a:lnTo>
                  <a:cubicBezTo>
                    <a:pt x="8312128" y="1152824"/>
                    <a:pt x="8258095" y="1206857"/>
                    <a:pt x="8191442" y="1206857"/>
                  </a:cubicBezTo>
                  <a:lnTo>
                    <a:pt x="120686" y="1206857"/>
                  </a:lnTo>
                  <a:cubicBezTo>
                    <a:pt x="54033" y="1206857"/>
                    <a:pt x="0" y="1152824"/>
                    <a:pt x="0" y="1086171"/>
                  </a:cubicBezTo>
                  <a:lnTo>
                    <a:pt x="0" y="120686"/>
                  </a:lnTo>
                  <a:close/>
                </a:path>
              </a:pathLst>
            </a:cu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308" tIns="96308" rIns="1475266" bIns="96308" numCol="1" spcCol="1270" anchor="ctr" anchorCtr="0">
              <a:noAutofit/>
            </a:bodyPr>
            <a:lstStyle/>
            <a:p>
              <a:pPr marL="0" lvl="0" indent="0" algn="l" defTabSz="711200" rtl="0">
                <a:spcBef>
                  <a:spcPct val="0"/>
                </a:spcBef>
                <a:spcAft>
                  <a:spcPts val="600"/>
                </a:spcAft>
                <a:buNone/>
              </a:pPr>
              <a:r>
                <a:rPr lang="en-US" sz="2000" kern="1200" dirty="0"/>
                <a:t>Non-Federal without Interview with Historically Underutilized  Business (HUB) Goal (</a:t>
              </a:r>
              <a:r>
                <a:rPr lang="en-US" sz="2000" dirty="0"/>
                <a:t>TBD</a:t>
              </a:r>
              <a:r>
                <a:rPr lang="en-US" sz="2000" kern="1200" dirty="0"/>
                <a:t>)</a:t>
              </a:r>
            </a:p>
            <a:p>
              <a:pPr marL="0" lvl="0" indent="0" algn="l" defTabSz="711200" rtl="0">
                <a:lnSpc>
                  <a:spcPts val="1400"/>
                </a:lnSpc>
                <a:spcBef>
                  <a:spcPct val="0"/>
                </a:spcBef>
                <a:spcAft>
                  <a:spcPts val="600"/>
                </a:spcAft>
                <a:buNone/>
              </a:pPr>
              <a:endParaRPr lang="en-US" sz="1600" b="1" kern="1200" dirty="0"/>
            </a:p>
            <a:p>
              <a:pPr marL="0" lvl="0" indent="0" algn="l" defTabSz="711200">
                <a:lnSpc>
                  <a:spcPts val="1400"/>
                </a:lnSpc>
                <a:spcBef>
                  <a:spcPct val="0"/>
                </a:spcBef>
                <a:spcAft>
                  <a:spcPct val="35000"/>
                </a:spcAft>
                <a:buNone/>
              </a:pPr>
              <a:r>
                <a:rPr lang="en-US" sz="1600" kern="1200" dirty="0">
                  <a:sym typeface="Wingdings" panose="05000000000000000000" pitchFamily="2" charset="2"/>
                </a:rPr>
                <a:t> 80</a:t>
              </a:r>
              <a:r>
                <a:rPr lang="en-US" sz="1600" kern="1200" dirty="0"/>
                <a:t> working days from kick-off to contract execution</a:t>
              </a:r>
            </a:p>
          </p:txBody>
        </p:sp>
        <p:sp>
          <p:nvSpPr>
            <p:cNvPr id="7" name="Proposal evaluation">
              <a:extLst>
                <a:ext uri="{FF2B5EF4-FFF2-40B4-BE49-F238E27FC236}">
                  <a16:creationId xmlns:a16="http://schemas.microsoft.com/office/drawing/2014/main" id="{8A2353FF-2277-73C7-91B5-174346BDC0CF}"/>
                </a:ext>
              </a:extLst>
            </p:cNvPr>
            <p:cNvSpPr/>
            <p:nvPr/>
          </p:nvSpPr>
          <p:spPr>
            <a:xfrm>
              <a:off x="707349" y="2466102"/>
              <a:ext cx="7271323" cy="1206857"/>
            </a:xfrm>
            <a:custGeom>
              <a:avLst/>
              <a:gdLst>
                <a:gd name="connsiteX0" fmla="*/ 0 w 7729281"/>
                <a:gd name="connsiteY0" fmla="*/ 120686 h 1206857"/>
                <a:gd name="connsiteX1" fmla="*/ 120686 w 7729281"/>
                <a:gd name="connsiteY1" fmla="*/ 0 h 1206857"/>
                <a:gd name="connsiteX2" fmla="*/ 7608595 w 7729281"/>
                <a:gd name="connsiteY2" fmla="*/ 0 h 1206857"/>
                <a:gd name="connsiteX3" fmla="*/ 7729281 w 7729281"/>
                <a:gd name="connsiteY3" fmla="*/ 120686 h 1206857"/>
                <a:gd name="connsiteX4" fmla="*/ 7729281 w 7729281"/>
                <a:gd name="connsiteY4" fmla="*/ 1086171 h 1206857"/>
                <a:gd name="connsiteX5" fmla="*/ 7608595 w 7729281"/>
                <a:gd name="connsiteY5" fmla="*/ 1206857 h 1206857"/>
                <a:gd name="connsiteX6" fmla="*/ 120686 w 7729281"/>
                <a:gd name="connsiteY6" fmla="*/ 1206857 h 1206857"/>
                <a:gd name="connsiteX7" fmla="*/ 0 w 7729281"/>
                <a:gd name="connsiteY7" fmla="*/ 1086171 h 1206857"/>
                <a:gd name="connsiteX8" fmla="*/ 0 w 7729281"/>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9281" h="1206857">
                  <a:moveTo>
                    <a:pt x="0" y="120686"/>
                  </a:moveTo>
                  <a:cubicBezTo>
                    <a:pt x="0" y="54033"/>
                    <a:pt x="54033" y="0"/>
                    <a:pt x="120686" y="0"/>
                  </a:cubicBezTo>
                  <a:lnTo>
                    <a:pt x="7608595" y="0"/>
                  </a:lnTo>
                  <a:cubicBezTo>
                    <a:pt x="7675248" y="0"/>
                    <a:pt x="7729281" y="54033"/>
                    <a:pt x="7729281" y="120686"/>
                  </a:cubicBezTo>
                  <a:lnTo>
                    <a:pt x="7729281" y="1086171"/>
                  </a:lnTo>
                  <a:cubicBezTo>
                    <a:pt x="7729281" y="1152824"/>
                    <a:pt x="7675248" y="1206857"/>
                    <a:pt x="7608595" y="1206857"/>
                  </a:cubicBezTo>
                  <a:lnTo>
                    <a:pt x="120686" y="1206857"/>
                  </a:lnTo>
                  <a:cubicBezTo>
                    <a:pt x="54033" y="1206857"/>
                    <a:pt x="0" y="1152824"/>
                    <a:pt x="0" y="1086171"/>
                  </a:cubicBezTo>
                  <a:lnTo>
                    <a:pt x="0" y="120686"/>
                  </a:lnTo>
                  <a:close/>
                </a:path>
              </a:pathLst>
            </a:custGeom>
            <a:solidFill>
              <a:schemeClr val="accent2">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6308" tIns="96308" rIns="1625513" bIns="96308" numCol="1" spcCol="1270" anchor="ctr" anchorCtr="0">
              <a:noAutofit/>
            </a:bodyPr>
            <a:lstStyle/>
            <a:p>
              <a:pPr marL="0" marR="0" lvl="0" indent="0" algn="l" defTabSz="914400" eaLnBrk="1" fontAlgn="auto" latinLnBrk="0" hangingPunct="1">
                <a:lnSpc>
                  <a:spcPts val="1400"/>
                </a:lnSpc>
                <a:spcBef>
                  <a:spcPts val="0"/>
                </a:spcBef>
                <a:spcAft>
                  <a:spcPts val="600"/>
                </a:spcAft>
                <a:buClrTx/>
                <a:buSzTx/>
                <a:buFontTx/>
                <a:buNone/>
                <a:tabLst/>
                <a:defRPr/>
              </a:pPr>
              <a:r>
                <a:rPr lang="en-US" sz="2000" u="none" kern="1200" dirty="0">
                  <a:ln/>
                </a:rPr>
                <a:t>Proposal Evaluation </a:t>
              </a:r>
            </a:p>
            <a:p>
              <a:pPr marL="0" marR="0" lvl="0" indent="0" algn="l" defTabSz="914400" eaLnBrk="1" fontAlgn="auto" latinLnBrk="0" hangingPunct="1">
                <a:lnSpc>
                  <a:spcPts val="1400"/>
                </a:lnSpc>
                <a:spcBef>
                  <a:spcPts val="0"/>
                </a:spcBef>
                <a:spcAft>
                  <a:spcPts val="600"/>
                </a:spcAft>
                <a:buClrTx/>
                <a:buSzTx/>
                <a:buFontTx/>
                <a:buNone/>
                <a:tabLst/>
                <a:defRPr/>
              </a:pPr>
              <a:endParaRPr lang="en-US" sz="1600" b="1" u="none" kern="1200" dirty="0">
                <a:ln/>
              </a:endParaRPr>
            </a:p>
            <a:p>
              <a:pPr marL="0" marR="0" lvl="0" indent="0" algn="l" defTabSz="914400" eaLnBrk="1" fontAlgn="auto" latinLnBrk="0" hangingPunct="1">
                <a:lnSpc>
                  <a:spcPts val="1400"/>
                </a:lnSpc>
                <a:spcBef>
                  <a:spcPts val="0"/>
                </a:spcBef>
                <a:spcAft>
                  <a:spcPts val="600"/>
                </a:spcAft>
                <a:buClrTx/>
                <a:buSzTx/>
                <a:buFontTx/>
                <a:buNone/>
                <a:tabLst/>
                <a:defRPr/>
              </a:pPr>
              <a:r>
                <a:rPr lang="en-US" sz="1200" kern="1200" dirty="0">
                  <a:ln/>
                  <a:sym typeface="Wingdings" panose="05000000000000000000" pitchFamily="2" charset="2"/>
                </a:rPr>
                <a:t> </a:t>
              </a:r>
              <a:r>
                <a:rPr lang="en-US" sz="1600" kern="1200" dirty="0">
                  <a:ln/>
                  <a:sym typeface="Wingdings" panose="05000000000000000000" pitchFamily="2" charset="2"/>
                </a:rPr>
                <a:t>Proposals </a:t>
              </a:r>
              <a:r>
                <a:rPr lang="en-US" sz="1600" b="0" kern="1200" dirty="0">
                  <a:ln/>
                </a:rPr>
                <a:t>are scored independently and used as a basis for selection</a:t>
              </a:r>
              <a:endParaRPr lang="en-US" sz="1600" b="0" u="none" kern="1200" dirty="0">
                <a:ln/>
              </a:endParaRPr>
            </a:p>
          </p:txBody>
        </p:sp>
        <p:sp>
          <p:nvSpPr>
            <p:cNvPr id="9" name="Down Arrow">
              <a:extLst>
                <a:ext uri="{FF2B5EF4-FFF2-40B4-BE49-F238E27FC236}">
                  <a16:creationId xmlns:a16="http://schemas.microsoft.com/office/drawing/2014/main" id="{9C94EE31-2C9C-51F4-358B-DF8EAF5273D4}"/>
                </a:ext>
              </a:extLst>
            </p:cNvPr>
            <p:cNvSpPr/>
            <p:nvPr/>
          </p:nvSpPr>
          <p:spPr>
            <a:xfrm>
              <a:off x="6585234" y="2055833"/>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8" name="Text Box">
              <a:extLst>
                <a:ext uri="{FF2B5EF4-FFF2-40B4-BE49-F238E27FC236}">
                  <a16:creationId xmlns:a16="http://schemas.microsoft.com/office/drawing/2014/main" id="{E56132AB-5C32-565A-5A51-26BAB9F18055}"/>
                </a:ext>
              </a:extLst>
            </p:cNvPr>
            <p:cNvSpPr/>
            <p:nvPr/>
          </p:nvSpPr>
          <p:spPr>
            <a:xfrm>
              <a:off x="3646923" y="3759591"/>
              <a:ext cx="4824228" cy="1206857"/>
            </a:xfrm>
            <a:custGeom>
              <a:avLst/>
              <a:gdLst>
                <a:gd name="connsiteX0" fmla="*/ 0 w 4803610"/>
                <a:gd name="connsiteY0" fmla="*/ 120686 h 1206857"/>
                <a:gd name="connsiteX1" fmla="*/ 120686 w 4803610"/>
                <a:gd name="connsiteY1" fmla="*/ 0 h 1206857"/>
                <a:gd name="connsiteX2" fmla="*/ 4682924 w 4803610"/>
                <a:gd name="connsiteY2" fmla="*/ 0 h 1206857"/>
                <a:gd name="connsiteX3" fmla="*/ 4803610 w 4803610"/>
                <a:gd name="connsiteY3" fmla="*/ 120686 h 1206857"/>
                <a:gd name="connsiteX4" fmla="*/ 4803610 w 4803610"/>
                <a:gd name="connsiteY4" fmla="*/ 1086171 h 1206857"/>
                <a:gd name="connsiteX5" fmla="*/ 4682924 w 4803610"/>
                <a:gd name="connsiteY5" fmla="*/ 1206857 h 1206857"/>
                <a:gd name="connsiteX6" fmla="*/ 120686 w 4803610"/>
                <a:gd name="connsiteY6" fmla="*/ 1206857 h 1206857"/>
                <a:gd name="connsiteX7" fmla="*/ 0 w 4803610"/>
                <a:gd name="connsiteY7" fmla="*/ 1086171 h 1206857"/>
                <a:gd name="connsiteX8" fmla="*/ 0 w 4803610"/>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3610" h="1206857">
                  <a:moveTo>
                    <a:pt x="0" y="120686"/>
                  </a:moveTo>
                  <a:cubicBezTo>
                    <a:pt x="0" y="54033"/>
                    <a:pt x="54033" y="0"/>
                    <a:pt x="120686" y="0"/>
                  </a:cubicBezTo>
                  <a:lnTo>
                    <a:pt x="4682924" y="0"/>
                  </a:lnTo>
                  <a:cubicBezTo>
                    <a:pt x="4749577" y="0"/>
                    <a:pt x="4803610" y="54033"/>
                    <a:pt x="4803610" y="120686"/>
                  </a:cubicBezTo>
                  <a:lnTo>
                    <a:pt x="4803610" y="1086171"/>
                  </a:lnTo>
                  <a:cubicBezTo>
                    <a:pt x="4803610" y="1152824"/>
                    <a:pt x="4749577" y="1206857"/>
                    <a:pt x="4682924" y="1206857"/>
                  </a:cubicBezTo>
                  <a:lnTo>
                    <a:pt x="120686" y="1206857"/>
                  </a:lnTo>
                  <a:cubicBezTo>
                    <a:pt x="54033" y="1206857"/>
                    <a:pt x="0" y="1152824"/>
                    <a:pt x="0" y="1086171"/>
                  </a:cubicBezTo>
                  <a:lnTo>
                    <a:pt x="0" y="1206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6308" tIns="96308" rIns="1027739" bIns="96308" numCol="1" spcCol="1270" anchor="ctr" anchorCtr="0">
              <a:noAutofit/>
            </a:bodyPr>
            <a:lstStyle/>
            <a:p>
              <a:pPr marL="0" lvl="0" indent="0" algn="l" defTabSz="711200">
                <a:lnSpc>
                  <a:spcPct val="100000"/>
                </a:lnSpc>
                <a:spcBef>
                  <a:spcPct val="0"/>
                </a:spcBef>
                <a:spcAft>
                  <a:spcPct val="35000"/>
                </a:spcAft>
                <a:buNone/>
              </a:pPr>
              <a:r>
                <a:rPr lang="en-US" sz="2000" u="none" kern="1200" dirty="0"/>
                <a:t>Selection  </a:t>
              </a:r>
            </a:p>
            <a:p>
              <a:pPr marL="0" lvl="0" indent="0" algn="l" defTabSz="711200">
                <a:lnSpc>
                  <a:spcPct val="100000"/>
                </a:lnSpc>
                <a:spcBef>
                  <a:spcPct val="0"/>
                </a:spcBef>
                <a:spcAft>
                  <a:spcPct val="35000"/>
                </a:spcAft>
                <a:buNone/>
              </a:pPr>
              <a:r>
                <a:rPr lang="en-US" sz="1600" b="1" u="none" kern="1200" dirty="0"/>
                <a:t>                                                                              </a:t>
              </a:r>
              <a:r>
                <a:rPr lang="en-US" sz="1600" kern="1200" dirty="0">
                  <a:sym typeface="Wingdings" panose="05000000000000000000" pitchFamily="2" charset="2"/>
                </a:rPr>
                <a:t></a:t>
              </a:r>
              <a:r>
                <a:rPr lang="en-US" sz="1600" kern="1200" dirty="0"/>
                <a:t>Top provider is selected for contracts</a:t>
              </a:r>
            </a:p>
          </p:txBody>
        </p:sp>
        <p:sp>
          <p:nvSpPr>
            <p:cNvPr id="10" name="Down Arrow">
              <a:extLst>
                <a:ext uri="{FF2B5EF4-FFF2-40B4-BE49-F238E27FC236}">
                  <a16:creationId xmlns:a16="http://schemas.microsoft.com/office/drawing/2014/main" id="{8092EFEE-3F8F-0656-60AF-BB075081E359}"/>
                </a:ext>
              </a:extLst>
            </p:cNvPr>
            <p:cNvSpPr/>
            <p:nvPr/>
          </p:nvSpPr>
          <p:spPr>
            <a:xfrm>
              <a:off x="6585234" y="3454420"/>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Tree>
    <p:extLst>
      <p:ext uri="{BB962C8B-B14F-4D97-AF65-F5344CB8AC3E}">
        <p14:creationId xmlns:p14="http://schemas.microsoft.com/office/powerpoint/2010/main" val="208221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75781BF-B81E-CB27-2623-0CF6D25C0BEB}"/>
              </a:ext>
              <a:ext uri="{C183D7F6-B498-43B3-948B-1728B52AA6E4}">
                <adec:decorative xmlns:adec="http://schemas.microsoft.com/office/drawing/2017/decorative" val="0"/>
              </a:ext>
            </a:extLst>
          </p:cNvPr>
          <p:cNvSpPr txBox="1">
            <a:spLocks noGrp="1"/>
          </p:cNvSpPr>
          <p:nvPr>
            <p:ph type="title" idx="4294967295"/>
          </p:nvPr>
        </p:nvSpPr>
        <p:spPr>
          <a:xfrm>
            <a:off x="89607" y="680143"/>
            <a:ext cx="58798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Indefinite deliverable contracts with work authorizations.  2 contracts&#10;$5 million each&#10;5 years maximum contract term with Work Authorizations being issued only in the first 4 years&#10;The remaining 1 year of the contracts will be utilized to complete work issued previously.&#10;Managed by Maritime (MRD) Division">
            <a:extLst>
              <a:ext uri="{FF2B5EF4-FFF2-40B4-BE49-F238E27FC236}">
                <a16:creationId xmlns:a16="http://schemas.microsoft.com/office/drawing/2014/main" id="{831F0888-D76E-83D2-8238-DF01D46A5898}"/>
              </a:ext>
              <a:ext uri="{C183D7F6-B498-43B3-948B-1728B52AA6E4}">
                <adec:decorative xmlns:adec="http://schemas.microsoft.com/office/drawing/2017/decorative" val="0"/>
              </a:ext>
            </a:extLst>
          </p:cNvPr>
          <p:cNvGrpSpPr/>
          <p:nvPr/>
        </p:nvGrpSpPr>
        <p:grpSpPr>
          <a:xfrm>
            <a:off x="641648" y="1110122"/>
            <a:ext cx="7831008" cy="3883190"/>
            <a:chOff x="641648" y="1110122"/>
            <a:chExt cx="7831008" cy="3883190"/>
          </a:xfrm>
        </p:grpSpPr>
        <p:sp>
          <p:nvSpPr>
            <p:cNvPr id="5" name="Contract type" descr="Indefinite deliverable (ID) contracts with work authorizations">
              <a:extLst>
                <a:ext uri="{FF2B5EF4-FFF2-40B4-BE49-F238E27FC236}">
                  <a16:creationId xmlns:a16="http://schemas.microsoft.com/office/drawing/2014/main" id="{290CDA7D-924C-97E9-A14A-E5B64358B176}"/>
                </a:ext>
              </a:extLst>
            </p:cNvPr>
            <p:cNvSpPr/>
            <p:nvPr/>
          </p:nvSpPr>
          <p:spPr>
            <a:xfrm>
              <a:off x="641648" y="1110122"/>
              <a:ext cx="3199463" cy="3883190"/>
            </a:xfrm>
            <a:custGeom>
              <a:avLst/>
              <a:gdLst>
                <a:gd name="connsiteX0" fmla="*/ 0 w 3199463"/>
                <a:gd name="connsiteY0" fmla="*/ 533254 h 3883190"/>
                <a:gd name="connsiteX1" fmla="*/ 533254 w 3199463"/>
                <a:gd name="connsiteY1" fmla="*/ 0 h 3883190"/>
                <a:gd name="connsiteX2" fmla="*/ 2666209 w 3199463"/>
                <a:gd name="connsiteY2" fmla="*/ 0 h 3883190"/>
                <a:gd name="connsiteX3" fmla="*/ 3199463 w 3199463"/>
                <a:gd name="connsiteY3" fmla="*/ 533254 h 3883190"/>
                <a:gd name="connsiteX4" fmla="*/ 3199463 w 3199463"/>
                <a:gd name="connsiteY4" fmla="*/ 3349936 h 3883190"/>
                <a:gd name="connsiteX5" fmla="*/ 2666209 w 3199463"/>
                <a:gd name="connsiteY5" fmla="*/ 3883190 h 3883190"/>
                <a:gd name="connsiteX6" fmla="*/ 533254 w 3199463"/>
                <a:gd name="connsiteY6" fmla="*/ 3883190 h 3883190"/>
                <a:gd name="connsiteX7" fmla="*/ 0 w 3199463"/>
                <a:gd name="connsiteY7" fmla="*/ 3349936 h 3883190"/>
                <a:gd name="connsiteX8" fmla="*/ 0 w 3199463"/>
                <a:gd name="connsiteY8" fmla="*/ 533254 h 38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463" h="3883190">
                  <a:moveTo>
                    <a:pt x="0" y="533254"/>
                  </a:moveTo>
                  <a:cubicBezTo>
                    <a:pt x="0" y="238746"/>
                    <a:pt x="238746" y="0"/>
                    <a:pt x="533254" y="0"/>
                  </a:cubicBezTo>
                  <a:lnTo>
                    <a:pt x="2666209" y="0"/>
                  </a:lnTo>
                  <a:cubicBezTo>
                    <a:pt x="2960717" y="0"/>
                    <a:pt x="3199463" y="238746"/>
                    <a:pt x="3199463" y="533254"/>
                  </a:cubicBezTo>
                  <a:lnTo>
                    <a:pt x="3199463" y="3349936"/>
                  </a:lnTo>
                  <a:cubicBezTo>
                    <a:pt x="3199463" y="3644444"/>
                    <a:pt x="2960717" y="3883190"/>
                    <a:pt x="2666209" y="3883190"/>
                  </a:cubicBezTo>
                  <a:lnTo>
                    <a:pt x="533254" y="3883190"/>
                  </a:lnTo>
                  <a:cubicBezTo>
                    <a:pt x="238746" y="3883190"/>
                    <a:pt x="0" y="3644444"/>
                    <a:pt x="0" y="3349936"/>
                  </a:cubicBezTo>
                  <a:lnTo>
                    <a:pt x="0" y="533254"/>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7625" tIns="201905" rIns="247625" bIns="201905" numCol="1" spcCol="1270" anchor="ctr" anchorCtr="0">
              <a:noAutofit/>
            </a:bodyPr>
            <a:lstStyle/>
            <a:p>
              <a:pPr marL="0" lvl="0" indent="0" algn="ctr" defTabSz="1066800">
                <a:lnSpc>
                  <a:spcPct val="100000"/>
                </a:lnSpc>
                <a:spcBef>
                  <a:spcPct val="0"/>
                </a:spcBef>
                <a:spcAft>
                  <a:spcPts val="0"/>
                </a:spcAft>
                <a:buNone/>
              </a:pPr>
              <a:r>
                <a:rPr lang="en-US" sz="2400" kern="1200" dirty="0"/>
                <a:t>Indefinite </a:t>
              </a:r>
            </a:p>
            <a:p>
              <a:pPr marL="0" lvl="0" indent="0" algn="ctr" defTabSz="1066800">
                <a:lnSpc>
                  <a:spcPct val="100000"/>
                </a:lnSpc>
                <a:spcBef>
                  <a:spcPct val="0"/>
                </a:spcBef>
                <a:spcAft>
                  <a:spcPts val="0"/>
                </a:spcAft>
                <a:buNone/>
              </a:pPr>
              <a:r>
                <a:rPr lang="en-US" sz="2400" kern="1200" dirty="0"/>
                <a:t>Deliverable (ID) </a:t>
              </a:r>
            </a:p>
            <a:p>
              <a:pPr marL="0" lvl="0" indent="0" algn="ctr" defTabSz="1066800">
                <a:lnSpc>
                  <a:spcPct val="100000"/>
                </a:lnSpc>
                <a:spcBef>
                  <a:spcPct val="0"/>
                </a:spcBef>
                <a:spcAft>
                  <a:spcPts val="0"/>
                </a:spcAft>
                <a:buNone/>
              </a:pPr>
              <a:r>
                <a:rPr lang="en-US" sz="2400" kern="1200" dirty="0"/>
                <a:t>Contracts with </a:t>
              </a:r>
            </a:p>
            <a:p>
              <a:pPr marL="0" lvl="0" indent="0" algn="ctr" defTabSz="1066800">
                <a:lnSpc>
                  <a:spcPct val="90000"/>
                </a:lnSpc>
                <a:spcBef>
                  <a:spcPct val="0"/>
                </a:spcBef>
                <a:spcAft>
                  <a:spcPts val="0"/>
                </a:spcAft>
                <a:buNone/>
              </a:pPr>
              <a:r>
                <a:rPr lang="en-US" sz="2400" kern="1200" dirty="0"/>
                <a:t>Work Authorizations</a:t>
              </a:r>
            </a:p>
          </p:txBody>
        </p:sp>
        <p:sp>
          <p:nvSpPr>
            <p:cNvPr id="4" name="contract info" descr="Indefinite deliverable contracts with work authorizations.     2 contracts&#10;$5 million each&#10;5 years maximum contract term with Work Authorizations being issued only in the first 4 years&#10; The remaining 1 year of the contracts will be utilized to complete work issued previously.&#10; Managed by Bridge (BRG) Division">
              <a:extLst>
                <a:ext uri="{FF2B5EF4-FFF2-40B4-BE49-F238E27FC236}">
                  <a16:creationId xmlns:a16="http://schemas.microsoft.com/office/drawing/2014/main" id="{9823D093-CE1E-CEF3-A376-6B55CE56AA18}"/>
                </a:ext>
              </a:extLst>
            </p:cNvPr>
            <p:cNvSpPr/>
            <p:nvPr/>
          </p:nvSpPr>
          <p:spPr>
            <a:xfrm>
              <a:off x="3857138" y="1544205"/>
              <a:ext cx="4615518" cy="3005657"/>
            </a:xfrm>
            <a:custGeom>
              <a:avLst/>
              <a:gdLst>
                <a:gd name="connsiteX0" fmla="*/ 500953 w 3005656"/>
                <a:gd name="connsiteY0" fmla="*/ 0 h 4615517"/>
                <a:gd name="connsiteX1" fmla="*/ 2504703 w 3005656"/>
                <a:gd name="connsiteY1" fmla="*/ 0 h 4615517"/>
                <a:gd name="connsiteX2" fmla="*/ 3005656 w 3005656"/>
                <a:gd name="connsiteY2" fmla="*/ 500953 h 4615517"/>
                <a:gd name="connsiteX3" fmla="*/ 3005656 w 3005656"/>
                <a:gd name="connsiteY3" fmla="*/ 4615517 h 4615517"/>
                <a:gd name="connsiteX4" fmla="*/ 3005656 w 3005656"/>
                <a:gd name="connsiteY4" fmla="*/ 4615517 h 4615517"/>
                <a:gd name="connsiteX5" fmla="*/ 0 w 3005656"/>
                <a:gd name="connsiteY5" fmla="*/ 4615517 h 4615517"/>
                <a:gd name="connsiteX6" fmla="*/ 0 w 3005656"/>
                <a:gd name="connsiteY6" fmla="*/ 4615517 h 4615517"/>
                <a:gd name="connsiteX7" fmla="*/ 0 w 3005656"/>
                <a:gd name="connsiteY7" fmla="*/ 500953 h 4615517"/>
                <a:gd name="connsiteX8" fmla="*/ 500953 w 3005656"/>
                <a:gd name="connsiteY8" fmla="*/ 0 h 461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656" h="4615517">
                  <a:moveTo>
                    <a:pt x="3005656" y="769269"/>
                  </a:moveTo>
                  <a:lnTo>
                    <a:pt x="3005656" y="3846248"/>
                  </a:lnTo>
                  <a:cubicBezTo>
                    <a:pt x="3005656" y="4271103"/>
                    <a:pt x="2859600" y="4615516"/>
                    <a:pt x="2679432" y="4615516"/>
                  </a:cubicBezTo>
                  <a:lnTo>
                    <a:pt x="0" y="4615516"/>
                  </a:lnTo>
                  <a:lnTo>
                    <a:pt x="0" y="4615516"/>
                  </a:lnTo>
                  <a:lnTo>
                    <a:pt x="0" y="1"/>
                  </a:lnTo>
                  <a:lnTo>
                    <a:pt x="0" y="1"/>
                  </a:lnTo>
                  <a:lnTo>
                    <a:pt x="2679432" y="1"/>
                  </a:lnTo>
                  <a:cubicBezTo>
                    <a:pt x="2859600" y="1"/>
                    <a:pt x="3005656" y="344414"/>
                    <a:pt x="3005656" y="76926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238164" rIns="329604" bIns="238165" numCol="1" spcCol="1270" anchor="ctr" anchorCtr="0">
              <a:noAutofit/>
            </a:bodyPr>
            <a:lstStyle/>
            <a:p>
              <a:pPr marL="457200" lvl="1" indent="-338138" algn="l" defTabSz="800100">
                <a:lnSpc>
                  <a:spcPct val="100000"/>
                </a:lnSpc>
                <a:spcBef>
                  <a:spcPct val="0"/>
                </a:spcBef>
                <a:spcAft>
                  <a:spcPts val="500"/>
                </a:spcAft>
                <a:buFont typeface="Arial" panose="020B0604020202020204" pitchFamily="34" charset="0"/>
                <a:buChar char="•"/>
              </a:pPr>
              <a:r>
                <a:rPr lang="en-US" dirty="0">
                  <a:latin typeface="Franklin Gothic Book"/>
                </a:rPr>
                <a:t>1</a:t>
              </a:r>
              <a:r>
                <a:rPr lang="en-US" sz="1800" kern="1200" dirty="0">
                  <a:latin typeface="Franklin Gothic Book"/>
                  <a:ea typeface="+mn-ea"/>
                  <a:cs typeface="+mn-cs"/>
                </a:rPr>
                <a:t> contract</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$1 million </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5 years maximum contract term with Work Authorizations being issued only in the first 4 years</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The remaining 1 year of the contract will be utilized to complete work issued previously.</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Managed by Information Technology (ITD) Division</a:t>
              </a:r>
            </a:p>
          </p:txBody>
        </p:sp>
      </p:grpSp>
    </p:spTree>
    <p:extLst>
      <p:ext uri="{BB962C8B-B14F-4D97-AF65-F5344CB8AC3E}">
        <p14:creationId xmlns:p14="http://schemas.microsoft.com/office/powerpoint/2010/main" val="304296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BF43-DB03-5379-9D68-19EC58ADD785}"/>
            </a:ext>
          </a:extLst>
        </p:cNvPr>
        <p:cNvGrpSpPr/>
        <p:nvPr/>
      </p:nvGrpSpPr>
      <p:grpSpPr>
        <a:xfrm>
          <a:off x="0" y="0"/>
          <a:ext cx="0" cy="0"/>
          <a:chOff x="0" y="0"/>
          <a:chExt cx="0" cy="0"/>
        </a:xfrm>
      </p:grpSpPr>
      <p:sp>
        <p:nvSpPr>
          <p:cNvPr id="8" name="Rectangle: Rounded Corners 4" descr="Proposal Content">
            <a:extLst>
              <a:ext uri="{FF2B5EF4-FFF2-40B4-BE49-F238E27FC236}">
                <a16:creationId xmlns:a16="http://schemas.microsoft.com/office/drawing/2014/main" id="{095F00F1-A586-1D6C-52C1-D1A9981FBC4F}"/>
              </a:ext>
            </a:extLst>
          </p:cNvPr>
          <p:cNvSpPr txBox="1">
            <a:spLocks noGrp="1"/>
          </p:cNvSpPr>
          <p:nvPr>
            <p:ph type="title" idx="4294967295"/>
          </p:nvPr>
        </p:nvSpPr>
        <p:spPr>
          <a:xfrm>
            <a:off x="162319" y="588952"/>
            <a:ext cx="8854459" cy="269480"/>
          </a:xfrm>
          <a:prstGeom prst="rect">
            <a:avLst/>
          </a:prstGeom>
          <a:solidFill>
            <a:srgbClr val="0056A9"/>
          </a:solidFill>
          <a:ln>
            <a:noFill/>
            <a:prstDash/>
          </a:ln>
          <a:effectLst/>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7203" tIns="57203" rIns="57203" bIns="57203" numCol="1" spcCol="1270" rtlCol="0" fromWordArt="0" anchor="ctr" anchorCtr="0" forceAA="0" compatLnSpc="1">
            <a:prstTxWarp prst="textNoShape">
              <a:avLst/>
            </a:prstTxWarp>
            <a:noAutofit/>
          </a:bodyPr>
          <a:lstStyle/>
          <a:p>
            <a:pPr marL="0" marR="0" lvl="0" indent="0" algn="l" defTabSz="667372" rtl="0" eaLnBrk="1" fontAlgn="auto" latinLnBrk="0" hangingPunct="1">
              <a:lnSpc>
                <a:spcPct val="90000"/>
              </a:lnSpc>
              <a:spcBef>
                <a:spcPct val="0"/>
              </a:spcBef>
              <a:spcAft>
                <a:spcPct val="35000"/>
              </a:spcAft>
              <a:buClrTx/>
              <a:buSzTx/>
              <a:buFontTx/>
              <a:buNone/>
              <a:tabLst/>
              <a:defRPr/>
            </a:pPr>
            <a:r>
              <a:rPr kumimoji="0" lang="en-US" sz="1802" b="0" i="0" u="none" strike="noStrike" kern="1200" cap="none" spc="0" normalizeH="0" baseline="0" noProof="0" dirty="0">
                <a:ln>
                  <a:noFill/>
                </a:ln>
                <a:solidFill>
                  <a:schemeClr val="lt1"/>
                </a:solidFill>
                <a:effectLst/>
                <a:uLnTx/>
                <a:uFillTx/>
                <a:latin typeface="+mn-lt"/>
                <a:ea typeface="+mn-ea"/>
                <a:cs typeface="+mn-cs"/>
              </a:rPr>
              <a:t>Proposal </a:t>
            </a:r>
            <a:r>
              <a:rPr kumimoji="0" lang="en-US" sz="1700" b="0" i="0" u="none" strike="noStrike" kern="1200" cap="none" spc="0" normalizeH="0" baseline="0" noProof="0" dirty="0">
                <a:ln>
                  <a:noFill/>
                </a:ln>
                <a:solidFill>
                  <a:schemeClr val="lt1"/>
                </a:solidFill>
                <a:effectLst/>
                <a:uLnTx/>
                <a:uFillTx/>
                <a:latin typeface="+mn-lt"/>
                <a:ea typeface="+mn-ea"/>
                <a:cs typeface="+mn-cs"/>
              </a:rPr>
              <a:t>Content</a:t>
            </a:r>
            <a:r>
              <a:rPr kumimoji="0" lang="en-US" sz="1802" b="0" i="0" u="none" strike="noStrike" kern="1200" cap="none" spc="0" normalizeH="0" baseline="0" noProof="0" dirty="0">
                <a:ln>
                  <a:noFill/>
                </a:ln>
                <a:solidFill>
                  <a:schemeClr val="lt1"/>
                </a:solidFill>
                <a:effectLst/>
                <a:uLnTx/>
                <a:uFillTx/>
                <a:latin typeface="+mn-lt"/>
                <a:ea typeface="+mn-ea"/>
                <a:cs typeface="+mn-cs"/>
              </a:rPr>
              <a:t> </a:t>
            </a:r>
          </a:p>
        </p:txBody>
      </p:sp>
      <p:grpSp>
        <p:nvGrpSpPr>
          <p:cNvPr id="9" name="Group 8" descr="The proposal will cover “proposal content” in a written format&#10;CST determines weightings for evaluation criteria and the number of pages allowed for the proposal.">
            <a:extLst>
              <a:ext uri="{FF2B5EF4-FFF2-40B4-BE49-F238E27FC236}">
                <a16:creationId xmlns:a16="http://schemas.microsoft.com/office/drawing/2014/main" id="{DB01624B-4D85-BCAF-575D-AC3AA29CD625}"/>
              </a:ext>
            </a:extLst>
          </p:cNvPr>
          <p:cNvGrpSpPr/>
          <p:nvPr/>
        </p:nvGrpSpPr>
        <p:grpSpPr>
          <a:xfrm>
            <a:off x="-100628" y="897651"/>
            <a:ext cx="9008828" cy="840095"/>
            <a:chOff x="0" y="531449"/>
            <a:chExt cx="8353425" cy="1119091"/>
          </a:xfrm>
        </p:grpSpPr>
        <p:sp>
          <p:nvSpPr>
            <p:cNvPr id="10" name="Propsal content info">
              <a:extLst>
                <a:ext uri="{FF2B5EF4-FFF2-40B4-BE49-F238E27FC236}">
                  <a16:creationId xmlns:a16="http://schemas.microsoft.com/office/drawing/2014/main" id="{E1323D39-9C74-F159-457A-BAD95CE3CE18}"/>
                </a:ext>
              </a:extLst>
            </p:cNvPr>
            <p:cNvSpPr/>
            <p:nvPr/>
          </p:nvSpPr>
          <p:spPr>
            <a:xfrm>
              <a:off x="0" y="590700"/>
              <a:ext cx="8353425" cy="10598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1" dirty="0"/>
            </a:p>
          </p:txBody>
        </p:sp>
        <p:sp>
          <p:nvSpPr>
            <p:cNvPr id="11" name="Propsal content info">
              <a:extLst>
                <a:ext uri="{FF2B5EF4-FFF2-40B4-BE49-F238E27FC236}">
                  <a16:creationId xmlns:a16="http://schemas.microsoft.com/office/drawing/2014/main" id="{71CAE25A-A052-086E-8D56-100662ED52EC}"/>
                </a:ext>
              </a:extLst>
            </p:cNvPr>
            <p:cNvSpPr txBox="1"/>
            <p:nvPr/>
          </p:nvSpPr>
          <p:spPr>
            <a:xfrm>
              <a:off x="0" y="531449"/>
              <a:ext cx="8353425" cy="3654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00" tIns="15254" rIns="85423" bIns="15254" numCol="1" spcCol="1270" anchor="t" anchorCtr="0">
              <a:noAutofit/>
            </a:bodyPr>
            <a:lstStyle/>
            <a:p>
              <a:pPr marL="0" lvl="1" indent="-214513" algn="just" defTabSz="533898">
                <a:lnSpc>
                  <a:spcPct val="90000"/>
                </a:lnSpc>
                <a:spcBef>
                  <a:spcPct val="0"/>
                </a:spcBef>
                <a:buFont typeface="Arial" panose="020B0604020202020204" pitchFamily="34" charset="0"/>
                <a:buChar char="•"/>
              </a:pPr>
              <a:r>
                <a:rPr lang="en-US" sz="1600" dirty="0"/>
                <a:t>The proposal will cover “proposal content” in a written format</a:t>
              </a:r>
            </a:p>
            <a:p>
              <a:pPr marL="0" lvl="1" indent="-214513" algn="just" defTabSz="533898">
                <a:lnSpc>
                  <a:spcPct val="90000"/>
                </a:lnSpc>
                <a:spcBef>
                  <a:spcPct val="0"/>
                </a:spcBef>
                <a:buFont typeface="Arial" panose="020B0604020202020204" pitchFamily="34" charset="0"/>
                <a:buChar char="•"/>
              </a:pPr>
              <a:r>
                <a:rPr lang="en-US" sz="1600" dirty="0"/>
                <a:t>CST determines weightings and number of pages allowed for the proposal</a:t>
              </a:r>
            </a:p>
          </p:txBody>
        </p:sp>
      </p:grpSp>
      <p:sp>
        <p:nvSpPr>
          <p:cNvPr id="14" name="Table 3 title">
            <a:extLst>
              <a:ext uri="{FF2B5EF4-FFF2-40B4-BE49-F238E27FC236}">
                <a16:creationId xmlns:a16="http://schemas.microsoft.com/office/drawing/2014/main" id="{8E9B8DB7-F33A-AC73-C83D-F829A4B68828}"/>
              </a:ext>
            </a:extLst>
          </p:cNvPr>
          <p:cNvSpPr txBox="1"/>
          <p:nvPr/>
        </p:nvSpPr>
        <p:spPr>
          <a:xfrm>
            <a:off x="67586" y="1339938"/>
            <a:ext cx="4031360" cy="307777"/>
          </a:xfrm>
          <a:prstGeom prst="rect">
            <a:avLst/>
          </a:prstGeom>
          <a:noFill/>
        </p:spPr>
        <p:txBody>
          <a:bodyPr wrap="none" rtlCol="0">
            <a:spAutoFit/>
          </a:bodyPr>
          <a:lstStyle/>
          <a:p>
            <a:r>
              <a:rPr lang="en-US" sz="1400" dirty="0"/>
              <a:t>Table 3: Evaluation criteria and weightings</a:t>
            </a:r>
          </a:p>
        </p:txBody>
      </p:sp>
      <p:graphicFrame>
        <p:nvGraphicFramePr>
          <p:cNvPr id="5" name="Table 3" descr="Evaluation criteria, descriptions, and weights&#10;Technical Approach Project understanding, innovative concepts or alternatives XX&#10;Project Manager's Relevant Experience Similar or related projects, project management experience XX&#10;Key Staff's Relevant Experience  Experience with similar projects XX&#10;Past performance score 5 to 15&#10;&#10;&#10;">
            <a:extLst>
              <a:ext uri="{FF2B5EF4-FFF2-40B4-BE49-F238E27FC236}">
                <a16:creationId xmlns:a16="http://schemas.microsoft.com/office/drawing/2014/main" id="{8C70C88B-7833-BF76-3923-CB8A6A18FFCD}"/>
              </a:ext>
            </a:extLst>
          </p:cNvPr>
          <p:cNvGraphicFramePr>
            <a:graphicFrameLocks noGrp="1"/>
          </p:cNvGraphicFramePr>
          <p:nvPr>
            <p:extLst>
              <p:ext uri="{D42A27DB-BD31-4B8C-83A1-F6EECF244321}">
                <p14:modId xmlns:p14="http://schemas.microsoft.com/office/powerpoint/2010/main" val="3816568935"/>
              </p:ext>
            </p:extLst>
          </p:nvPr>
        </p:nvGraphicFramePr>
        <p:xfrm>
          <a:off x="67586" y="1644948"/>
          <a:ext cx="9008828" cy="3535680"/>
        </p:xfrm>
        <a:graphic>
          <a:graphicData uri="http://schemas.openxmlformats.org/drawingml/2006/table">
            <a:tbl>
              <a:tblPr firstRow="1" bandRow="1">
                <a:tableStyleId>{69012ECD-51FC-41F1-AA8D-1B2483CD663E}</a:tableStyleId>
              </a:tblPr>
              <a:tblGrid>
                <a:gridCol w="2416979">
                  <a:extLst>
                    <a:ext uri="{9D8B030D-6E8A-4147-A177-3AD203B41FA5}">
                      <a16:colId xmlns:a16="http://schemas.microsoft.com/office/drawing/2014/main" val="3745092016"/>
                    </a:ext>
                  </a:extLst>
                </a:gridCol>
                <a:gridCol w="5659752">
                  <a:extLst>
                    <a:ext uri="{9D8B030D-6E8A-4147-A177-3AD203B41FA5}">
                      <a16:colId xmlns:a16="http://schemas.microsoft.com/office/drawing/2014/main" val="3466125052"/>
                    </a:ext>
                  </a:extLst>
                </a:gridCol>
                <a:gridCol w="932097">
                  <a:extLst>
                    <a:ext uri="{9D8B030D-6E8A-4147-A177-3AD203B41FA5}">
                      <a16:colId xmlns:a16="http://schemas.microsoft.com/office/drawing/2014/main" val="1304879397"/>
                    </a:ext>
                  </a:extLst>
                </a:gridCol>
              </a:tblGrid>
              <a:tr h="274320">
                <a:tc>
                  <a:txBody>
                    <a:bodyPr/>
                    <a:lstStyle/>
                    <a:p>
                      <a:pPr algn="l"/>
                      <a:r>
                        <a:rPr lang="en-US" sz="1400" dirty="0"/>
                        <a:t>Evaluation Criteria </a:t>
                      </a:r>
                    </a:p>
                  </a:txBody>
                  <a:tcPr/>
                </a:tc>
                <a:tc>
                  <a:txBody>
                    <a:bodyPr/>
                    <a:lstStyle/>
                    <a:p>
                      <a:r>
                        <a:rPr lang="en-US" sz="1400" dirty="0"/>
                        <a:t>Description</a:t>
                      </a:r>
                    </a:p>
                  </a:txBody>
                  <a:tcPr/>
                </a:tc>
                <a:tc>
                  <a:txBody>
                    <a:bodyPr/>
                    <a:lstStyle/>
                    <a:p>
                      <a:r>
                        <a:rPr lang="en-US" sz="1400" dirty="0"/>
                        <a:t>Weight</a:t>
                      </a:r>
                    </a:p>
                  </a:txBody>
                  <a:tcPr/>
                </a:tc>
                <a:extLst>
                  <a:ext uri="{0D108BD9-81ED-4DB2-BD59-A6C34878D82A}">
                    <a16:rowId xmlns:a16="http://schemas.microsoft.com/office/drawing/2014/main" val="3976875879"/>
                  </a:ext>
                </a:extLst>
              </a:tr>
              <a:tr h="1968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Technical Approach  </a:t>
                      </a:r>
                    </a:p>
                  </a:txBody>
                  <a:tcPr>
                    <a:lnR w="12700" cap="flat" cmpd="sng" algn="ctr">
                      <a:solidFill>
                        <a:srgbClr val="0058B0"/>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understanding, innovative concepts or alternatives</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89476926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Manager’s Relevant Experience </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Similar or related projects, project management experience</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5023826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Planning &amp; Management  </a:t>
                      </a:r>
                    </a:p>
                    <a:p>
                      <a:endParaRPr lang="en-US" sz="1400" dirty="0"/>
                    </a:p>
                  </a:txBody>
                  <a:tcPr>
                    <a:lnR w="12700" cap="flat" cmpd="sng" algn="ctr">
                      <a:solidFill>
                        <a:srgbClr val="0058B0"/>
                      </a:solidFill>
                      <a:prstDash val="solid"/>
                      <a:round/>
                      <a:headEnd type="none" w="med" len="med"/>
                      <a:tailEnd type="none" w="med" len="med"/>
                    </a:lnR>
                  </a:tcPr>
                </a:tc>
                <a:tc>
                  <a:txBody>
                    <a:bodyPr/>
                    <a:lstStyle/>
                    <a:p>
                      <a:r>
                        <a:rPr lang="en-US" sz="1400" dirty="0"/>
                        <a:t>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00825819"/>
                  </a:ext>
                </a:extLst>
              </a:tr>
              <a:tr h="370840">
                <a:tc>
                  <a:txBody>
                    <a:bodyPr/>
                    <a:lstStyle/>
                    <a:p>
                      <a:r>
                        <a:rPr lang="en-US" sz="1400" dirty="0"/>
                        <a:t>Key Staff’s Relevant Experience</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Experience with similar projects </a:t>
                      </a:r>
                    </a:p>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18728246"/>
                  </a:ext>
                </a:extLst>
              </a:tr>
              <a:tr h="182993">
                <a:tc>
                  <a:txBody>
                    <a:bodyPr/>
                    <a:lstStyle/>
                    <a:p>
                      <a:r>
                        <a:rPr lang="en-US" sz="1400" dirty="0"/>
                        <a:t>Past Performance Score</a:t>
                      </a:r>
                    </a:p>
                  </a:txBody>
                  <a:tcPr>
                    <a:lnR w="12700" cap="flat" cmpd="sng" algn="ctr">
                      <a:solidFill>
                        <a:srgbClr val="0058B0"/>
                      </a:solidFill>
                      <a:prstDash val="solid"/>
                      <a:round/>
                      <a:headEnd type="none" w="med" len="med"/>
                      <a:tailEnd type="none" w="med" len="med"/>
                    </a:lnR>
                  </a:tcPr>
                </a:tc>
                <a:tc>
                  <a:txBody>
                    <a:bodyPr/>
                    <a:lstStyle/>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5 to 15</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227490033"/>
                  </a:ext>
                </a:extLst>
              </a:tr>
            </a:tbl>
          </a:graphicData>
        </a:graphic>
      </p:graphicFrame>
    </p:spTree>
    <p:extLst>
      <p:ext uri="{BB962C8B-B14F-4D97-AF65-F5344CB8AC3E}">
        <p14:creationId xmlns:p14="http://schemas.microsoft.com/office/powerpoint/2010/main" val="359515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884B687-61C0-1C5E-8F1F-92C5D423AB8B}"/>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sp>
        <p:nvSpPr>
          <p:cNvPr id="3" name="disqualification tips">
            <a:extLst>
              <a:ext uri="{FF2B5EF4-FFF2-40B4-BE49-F238E27FC236}">
                <a16:creationId xmlns:a16="http://schemas.microsoft.com/office/drawing/2014/main" id="{AD7CE85C-1340-2ED2-2181-5ADE93C197EE}"/>
              </a:ext>
            </a:extLst>
          </p:cNvPr>
          <p:cNvSpPr txBox="1"/>
          <p:nvPr/>
        </p:nvSpPr>
        <p:spPr>
          <a:xfrm>
            <a:off x="0" y="1202778"/>
            <a:ext cx="9165567" cy="2031325"/>
          </a:xfrm>
          <a:prstGeom prst="rect">
            <a:avLst/>
          </a:prstGeom>
          <a:noFill/>
        </p:spPr>
        <p:txBody>
          <a:bodyPr wrap="square">
            <a:spAutoFit/>
          </a:bodyPr>
          <a:lstStyle/>
          <a:p>
            <a:pPr marL="285750" indent="-285750">
              <a:buFont typeface="Arial" panose="020B0604020202020204" pitchFamily="34" charset="0"/>
              <a:buChar char="•"/>
            </a:pPr>
            <a:r>
              <a:rPr lang="en-US" dirty="0"/>
              <a:t>Include all mandatory attachments in your package</a:t>
            </a:r>
          </a:p>
          <a:p>
            <a:pPr marL="285750" indent="-285750">
              <a:buFont typeface="Arial" panose="020B0604020202020204" pitchFamily="34" charset="0"/>
              <a:buChar char="•"/>
            </a:pPr>
            <a:r>
              <a:rPr lang="en-US" dirty="0"/>
              <a:t>PEPS Fireside Chat – New process and updated Project Team Composition (PTC) Form - Link Below</a:t>
            </a:r>
          </a:p>
          <a:p>
            <a:pPr marL="285750" indent="-285750">
              <a:buFont typeface="Arial" panose="020B0604020202020204" pitchFamily="34" charset="0"/>
              <a:buChar char="•"/>
            </a:pPr>
            <a:r>
              <a:rPr lang="en-US" dirty="0"/>
              <a:t>Check Task Leaders’ precertifications in standard work categories</a:t>
            </a:r>
          </a:p>
          <a:p>
            <a:pPr marL="285750" indent="-285750">
              <a:buFont typeface="Arial" panose="020B0604020202020204" pitchFamily="34" charset="0"/>
              <a:buChar char="•"/>
            </a:pPr>
            <a:r>
              <a:rPr lang="en-US" dirty="0"/>
              <a:t>Task Leader in the PTC form must match the Task Leader mentioned in the proposal</a:t>
            </a:r>
          </a:p>
          <a:p>
            <a:pPr marL="285750" indent="-285750">
              <a:buFont typeface="Arial" panose="020B0604020202020204" pitchFamily="34" charset="0"/>
              <a:buChar char="•"/>
            </a:pPr>
            <a:r>
              <a:rPr lang="en-US" dirty="0"/>
              <a:t>PM must meet RFP requirements</a:t>
            </a:r>
          </a:p>
        </p:txBody>
      </p:sp>
      <p:sp>
        <p:nvSpPr>
          <p:cNvPr id="5" name="link">
            <a:extLst>
              <a:ext uri="{FF2B5EF4-FFF2-40B4-BE49-F238E27FC236}">
                <a16:creationId xmlns:a16="http://schemas.microsoft.com/office/drawing/2014/main" id="{0E66977F-5372-0DC8-BF16-B90FC1147A23}"/>
              </a:ext>
            </a:extLst>
          </p:cNvPr>
          <p:cNvSpPr txBox="1"/>
          <p:nvPr/>
        </p:nvSpPr>
        <p:spPr>
          <a:xfrm>
            <a:off x="89608" y="4606171"/>
            <a:ext cx="8421624" cy="338554"/>
          </a:xfrm>
          <a:prstGeom prst="rect">
            <a:avLst/>
          </a:prstGeom>
          <a:noFill/>
        </p:spPr>
        <p:txBody>
          <a:bodyPr wrap="square">
            <a:spAutoFit/>
          </a:bodyPr>
          <a:lstStyle/>
          <a:p>
            <a:r>
              <a:rPr lang="en-US" sz="1600" dirty="0">
                <a:solidFill>
                  <a:srgbClr val="0056A9"/>
                </a:solidFill>
                <a:hlinkClick r:id="rId3"/>
              </a:rPr>
              <a:t>Link to PEPS Fireside Chat</a:t>
            </a:r>
            <a:endParaRPr lang="en-US" sz="1600" dirty="0"/>
          </a:p>
        </p:txBody>
      </p:sp>
    </p:spTree>
    <p:extLst>
      <p:ext uri="{BB962C8B-B14F-4D97-AF65-F5344CB8AC3E}">
        <p14:creationId xmlns:p14="http://schemas.microsoft.com/office/powerpoint/2010/main" val="179528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27F76CA6-02D8-BE87-AD61-C710CAE06E47}"/>
              </a:ext>
              <a:ext uri="{C183D7F6-B498-43B3-948B-1728B52AA6E4}">
                <adec:decorative xmlns:adec="http://schemas.microsoft.com/office/drawing/2017/decorative" val="0"/>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a:extLst>
              <a:ext uri="{FF2B5EF4-FFF2-40B4-BE49-F238E27FC236}">
                <a16:creationId xmlns:a16="http://schemas.microsoft.com/office/drawing/2014/main" id="{F72DE6CC-43BD-B573-51C0-4F88570FB741}"/>
              </a:ext>
              <a:ext uri="{C183D7F6-B498-43B3-948B-1728B52AA6E4}">
                <adec:decorative xmlns:adec="http://schemas.microsoft.com/office/drawing/2017/decorative" val="1"/>
              </a:ext>
            </a:extLst>
          </p:cNvPr>
          <p:cNvGrpSpPr/>
          <p:nvPr/>
        </p:nvGrpSpPr>
        <p:grpSpPr>
          <a:xfrm>
            <a:off x="89607" y="1000955"/>
            <a:ext cx="8717962" cy="4011240"/>
            <a:chOff x="89607" y="1000955"/>
            <a:chExt cx="8717962" cy="4011240"/>
          </a:xfrm>
        </p:grpSpPr>
        <p:sp>
          <p:nvSpPr>
            <p:cNvPr id="5" name="qr an hyperlinks">
              <a:extLst>
                <a:ext uri="{FF2B5EF4-FFF2-40B4-BE49-F238E27FC236}">
                  <a16:creationId xmlns:a16="http://schemas.microsoft.com/office/drawing/2014/main" id="{B8E8973C-4DA5-A68B-129E-B645113C1847}"/>
                </a:ext>
                <a:ext uri="{C183D7F6-B498-43B3-948B-1728B52AA6E4}">
                  <adec:decorative xmlns:adec="http://schemas.microsoft.com/office/drawing/2017/decorative" val="1"/>
                </a:ext>
              </a:extLst>
            </p:cNvPr>
            <p:cNvSpPr/>
            <p:nvPr/>
          </p:nvSpPr>
          <p:spPr>
            <a:xfrm>
              <a:off x="89607" y="1000955"/>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QR Codes and Hyperlinks</a:t>
              </a:r>
            </a:p>
          </p:txBody>
        </p:sp>
        <p:sp>
          <p:nvSpPr>
            <p:cNvPr id="4" name="qr info" descr="QR codes and hyperlinks are considered additional information. Do not include in your proposal.&#10;">
              <a:extLst>
                <a:ext uri="{FF2B5EF4-FFF2-40B4-BE49-F238E27FC236}">
                  <a16:creationId xmlns:a16="http://schemas.microsoft.com/office/drawing/2014/main" id="{7F2FD4C4-AB3C-A535-9368-C71C5F8A7170}"/>
                </a:ext>
              </a:extLst>
            </p:cNvPr>
            <p:cNvSpPr/>
            <p:nvPr/>
          </p:nvSpPr>
          <p:spPr>
            <a:xfrm>
              <a:off x="3228073" y="1064596"/>
              <a:ext cx="5579496" cy="639076"/>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a:solidFill>
              <a:schemeClr val="accent2">
                <a:lumMod val="40000"/>
                <a:lumOff val="6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QR </a:t>
              </a:r>
              <a:r>
                <a:rPr lang="en-US" sz="1600" dirty="0"/>
                <a:t>codes and hyperlinks are </a:t>
              </a:r>
              <a:r>
                <a:rPr lang="en-US" sz="1600" kern="1200" dirty="0"/>
                <a:t>considered additional information. Do not include in your proposal.</a:t>
              </a:r>
            </a:p>
          </p:txBody>
        </p:sp>
        <p:sp>
          <p:nvSpPr>
            <p:cNvPr id="8" name="AQ">
              <a:extLst>
                <a:ext uri="{FF2B5EF4-FFF2-40B4-BE49-F238E27FC236}">
                  <a16:creationId xmlns:a16="http://schemas.microsoft.com/office/drawing/2014/main" id="{6223D04E-C6FF-BC19-F001-4E18F7C96F0E}"/>
                </a:ext>
                <a:ext uri="{C183D7F6-B498-43B3-948B-1728B52AA6E4}">
                  <adec:decorative xmlns:adec="http://schemas.microsoft.com/office/drawing/2017/decorative" val="1"/>
                </a:ext>
              </a:extLst>
            </p:cNvPr>
            <p:cNvSpPr/>
            <p:nvPr/>
          </p:nvSpPr>
          <p:spPr>
            <a:xfrm>
              <a:off x="89607" y="168430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Administrative Qualifications</a:t>
              </a:r>
              <a:endParaRPr lang="en-US" sz="1600" kern="1200" dirty="0"/>
            </a:p>
          </p:txBody>
        </p:sp>
        <p:sp>
          <p:nvSpPr>
            <p:cNvPr id="7" name="e&amp;d subs are AQ" descr="Ensure subs for Engineering and Design (E&amp;D) related services are administratively qualified&#10;">
              <a:extLst>
                <a:ext uri="{FF2B5EF4-FFF2-40B4-BE49-F238E27FC236}">
                  <a16:creationId xmlns:a16="http://schemas.microsoft.com/office/drawing/2014/main" id="{FEC63342-7957-F6BE-FF84-3D69BA3A37BF}"/>
                </a:ext>
              </a:extLst>
            </p:cNvPr>
            <p:cNvSpPr/>
            <p:nvPr/>
          </p:nvSpPr>
          <p:spPr>
            <a:xfrm>
              <a:off x="3228073" y="1782435"/>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subs for Engineering and Design (E&amp;D) related services are administratively qualified.</a:t>
              </a:r>
            </a:p>
          </p:txBody>
        </p:sp>
        <p:sp>
          <p:nvSpPr>
            <p:cNvPr id="10" name="task leads">
              <a:extLst>
                <a:ext uri="{FF2B5EF4-FFF2-40B4-BE49-F238E27FC236}">
                  <a16:creationId xmlns:a16="http://schemas.microsoft.com/office/drawing/2014/main" id="{079E9B1C-41BA-4D34-ECCB-368A1E928ACC}"/>
                </a:ext>
                <a:ext uri="{C183D7F6-B498-43B3-948B-1728B52AA6E4}">
                  <adec:decorative xmlns:adec="http://schemas.microsoft.com/office/drawing/2017/decorative" val="1"/>
                </a:ext>
              </a:extLst>
            </p:cNvPr>
            <p:cNvSpPr/>
            <p:nvPr/>
          </p:nvSpPr>
          <p:spPr>
            <a:xfrm>
              <a:off x="89607" y="234708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Task Leads</a:t>
              </a:r>
              <a:endParaRPr lang="en-US" sz="1600" kern="1200" dirty="0"/>
            </a:p>
          </p:txBody>
        </p:sp>
        <p:sp>
          <p:nvSpPr>
            <p:cNvPr id="9" name="text box" descr="Ensure Task Leads match on PTC and Proposal&#10;">
              <a:extLst>
                <a:ext uri="{FF2B5EF4-FFF2-40B4-BE49-F238E27FC236}">
                  <a16:creationId xmlns:a16="http://schemas.microsoft.com/office/drawing/2014/main" id="{E83D6056-ECB0-3BB0-E97B-A316C2AEE1B4}"/>
                </a:ext>
              </a:extLst>
            </p:cNvPr>
            <p:cNvSpPr/>
            <p:nvPr/>
          </p:nvSpPr>
          <p:spPr>
            <a:xfrm>
              <a:off x="3228073" y="2450662"/>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Task Leads match on PTC and Proposal.</a:t>
              </a:r>
            </a:p>
          </p:txBody>
        </p:sp>
        <p:sp>
          <p:nvSpPr>
            <p:cNvPr id="12" name="text box">
              <a:extLst>
                <a:ext uri="{FF2B5EF4-FFF2-40B4-BE49-F238E27FC236}">
                  <a16:creationId xmlns:a16="http://schemas.microsoft.com/office/drawing/2014/main" id="{E1EFC697-7A81-3611-17C9-E05F8966718C}"/>
                </a:ext>
                <a:ext uri="{C183D7F6-B498-43B3-948B-1728B52AA6E4}">
                  <adec:decorative xmlns:adec="http://schemas.microsoft.com/office/drawing/2017/decorative" val="1"/>
                </a:ext>
              </a:extLst>
            </p:cNvPr>
            <p:cNvSpPr/>
            <p:nvPr/>
          </p:nvSpPr>
          <p:spPr>
            <a:xfrm>
              <a:off x="89607" y="303154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Proposal Cover Sheets</a:t>
              </a:r>
              <a:endParaRPr lang="en-US" sz="1600" kern="1200" dirty="0"/>
            </a:p>
          </p:txBody>
        </p:sp>
        <p:sp>
          <p:nvSpPr>
            <p:cNvPr id="11" name="text box" descr="Do not include extra sheets, such as a cover sheet, in your proposal.">
              <a:extLst>
                <a:ext uri="{FF2B5EF4-FFF2-40B4-BE49-F238E27FC236}">
                  <a16:creationId xmlns:a16="http://schemas.microsoft.com/office/drawing/2014/main" id="{A862541B-4015-C7D2-47E2-54A77FA0DD1F}"/>
                </a:ext>
              </a:extLst>
            </p:cNvPr>
            <p:cNvSpPr/>
            <p:nvPr/>
          </p:nvSpPr>
          <p:spPr>
            <a:xfrm>
              <a:off x="3228073" y="3118888"/>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 </a:t>
              </a:r>
              <a:r>
                <a:rPr lang="en-US" sz="1600" kern="1200" dirty="0"/>
                <a:t>Do not include extra sheets, such as a cover sheet, in your proposal.</a:t>
              </a:r>
            </a:p>
          </p:txBody>
        </p:sp>
        <p:sp>
          <p:nvSpPr>
            <p:cNvPr id="14" name="text box">
              <a:extLst>
                <a:ext uri="{FF2B5EF4-FFF2-40B4-BE49-F238E27FC236}">
                  <a16:creationId xmlns:a16="http://schemas.microsoft.com/office/drawing/2014/main" id="{F72D7D50-8FD2-62D9-6C5B-C2361F41F1CE}"/>
                </a:ext>
                <a:ext uri="{C183D7F6-B498-43B3-948B-1728B52AA6E4}">
                  <adec:decorative xmlns:adec="http://schemas.microsoft.com/office/drawing/2017/decorative" val="1"/>
                </a:ext>
              </a:extLst>
            </p:cNvPr>
            <p:cNvSpPr/>
            <p:nvPr/>
          </p:nvSpPr>
          <p:spPr>
            <a:xfrm>
              <a:off x="89607" y="370756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Legal Firm Name</a:t>
              </a:r>
            </a:p>
          </p:txBody>
        </p:sp>
        <p:sp>
          <p:nvSpPr>
            <p:cNvPr id="13" name="text box" descr="Use legal firm name and ensure that it matches across all proposal documents.&#10;">
              <a:extLst>
                <a:ext uri="{FF2B5EF4-FFF2-40B4-BE49-F238E27FC236}">
                  <a16:creationId xmlns:a16="http://schemas.microsoft.com/office/drawing/2014/main" id="{21E05B2B-F065-A3A2-0F5A-C8DCD7F78BA6}"/>
                </a:ext>
              </a:extLst>
            </p:cNvPr>
            <p:cNvSpPr/>
            <p:nvPr/>
          </p:nvSpPr>
          <p:spPr>
            <a:xfrm>
              <a:off x="3228073" y="3787114"/>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legal firm name and ensure that it matches across all proposal documents.</a:t>
              </a:r>
            </a:p>
          </p:txBody>
        </p:sp>
        <p:sp>
          <p:nvSpPr>
            <p:cNvPr id="16" name="text box">
              <a:extLst>
                <a:ext uri="{FF2B5EF4-FFF2-40B4-BE49-F238E27FC236}">
                  <a16:creationId xmlns:a16="http://schemas.microsoft.com/office/drawing/2014/main" id="{5D510792-33ED-3B1D-E0F3-E70C11F976B7}"/>
                </a:ext>
                <a:ext uri="{C183D7F6-B498-43B3-948B-1728B52AA6E4}">
                  <adec:decorative xmlns:adec="http://schemas.microsoft.com/office/drawing/2017/decorative" val="1"/>
                </a:ext>
              </a:extLst>
            </p:cNvPr>
            <p:cNvSpPr/>
            <p:nvPr/>
          </p:nvSpPr>
          <p:spPr>
            <a:xfrm>
              <a:off x="89607" y="4375789"/>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a:solidFill>
              <a:schemeClr val="tx1">
                <a:lumMod val="85000"/>
                <a:lumOff val="1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Read the Cover Page Questionnaire</a:t>
              </a:r>
              <a:endParaRPr lang="en-US" sz="1600" kern="1200" dirty="0"/>
            </a:p>
          </p:txBody>
        </p:sp>
        <p:sp>
          <p:nvSpPr>
            <p:cNvPr id="15" name="text box" descr="Ensure that you are answering the questions in the Cover Page questionnaire truthfully.&#10;">
              <a:extLst>
                <a:ext uri="{FF2B5EF4-FFF2-40B4-BE49-F238E27FC236}">
                  <a16:creationId xmlns:a16="http://schemas.microsoft.com/office/drawing/2014/main" id="{A05A949D-1E45-651E-ED4D-05C54DD4C422}"/>
                </a:ext>
              </a:extLst>
            </p:cNvPr>
            <p:cNvSpPr/>
            <p:nvPr/>
          </p:nvSpPr>
          <p:spPr>
            <a:xfrm>
              <a:off x="3228073" y="4455340"/>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that you are answering the questions in the Cover Page questionnaire truthfully.</a:t>
              </a:r>
            </a:p>
          </p:txBody>
        </p:sp>
      </p:grpSp>
    </p:spTree>
    <p:extLst>
      <p:ext uri="{BB962C8B-B14F-4D97-AF65-F5344CB8AC3E}">
        <p14:creationId xmlns:p14="http://schemas.microsoft.com/office/powerpoint/2010/main" val="417422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0BC1692-FD33-DB8E-24FB-EDBFF7624E5B}"/>
              </a:ext>
            </a:extLst>
          </p:cNvPr>
          <p:cNvSpPr txBox="1">
            <a:spLocks noGrp="1"/>
          </p:cNvSpPr>
          <p:nvPr>
            <p:ph type="title" idx="4294967295"/>
          </p:nvPr>
        </p:nvSpPr>
        <p:spPr>
          <a:xfrm>
            <a:off x="72355" y="598554"/>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Negotiations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5" name="Group 4" descr="negotiation process.  Contract Award  Job Classification Negotiation with Procurement Engineer (~3 days duration)&#10;Include firm representative negotiating rates&#10;Include Subs in the process&#10;Provide reasoning for additional classification requests&#10;Provide concurrence with final classifications from prime and subs&#10;Indicate if classification is in your rate portfolio  Rate Negotiation with PEPS Negotiations Engineer">
            <a:extLst>
              <a:ext uri="{FF2B5EF4-FFF2-40B4-BE49-F238E27FC236}">
                <a16:creationId xmlns:a16="http://schemas.microsoft.com/office/drawing/2014/main" id="{863A377A-49EA-4A0D-07CA-FF4B5DD6F474}"/>
              </a:ext>
            </a:extLst>
          </p:cNvPr>
          <p:cNvGrpSpPr/>
          <p:nvPr/>
        </p:nvGrpSpPr>
        <p:grpSpPr>
          <a:xfrm>
            <a:off x="441900" y="957323"/>
            <a:ext cx="8132297" cy="3502084"/>
            <a:chOff x="407394" y="1049242"/>
            <a:chExt cx="8132297" cy="3502084"/>
          </a:xfrm>
        </p:grpSpPr>
        <p:sp>
          <p:nvSpPr>
            <p:cNvPr id="6" name="text box">
              <a:extLst>
                <a:ext uri="{FF2B5EF4-FFF2-40B4-BE49-F238E27FC236}">
                  <a16:creationId xmlns:a16="http://schemas.microsoft.com/office/drawing/2014/main" id="{ADE0C9A7-A090-A87C-7A6E-AEE89305B18B}"/>
                </a:ext>
              </a:extLst>
            </p:cNvPr>
            <p:cNvSpPr/>
            <p:nvPr/>
          </p:nvSpPr>
          <p:spPr>
            <a:xfrm>
              <a:off x="407394" y="1049242"/>
              <a:ext cx="6665104" cy="439364"/>
            </a:xfrm>
            <a:custGeom>
              <a:avLst/>
              <a:gdLst>
                <a:gd name="connsiteX0" fmla="*/ 0 w 6665104"/>
                <a:gd name="connsiteY0" fmla="*/ 43936 h 439364"/>
                <a:gd name="connsiteX1" fmla="*/ 43936 w 6665104"/>
                <a:gd name="connsiteY1" fmla="*/ 0 h 439364"/>
                <a:gd name="connsiteX2" fmla="*/ 6621168 w 6665104"/>
                <a:gd name="connsiteY2" fmla="*/ 0 h 439364"/>
                <a:gd name="connsiteX3" fmla="*/ 6665104 w 6665104"/>
                <a:gd name="connsiteY3" fmla="*/ 43936 h 439364"/>
                <a:gd name="connsiteX4" fmla="*/ 6665104 w 6665104"/>
                <a:gd name="connsiteY4" fmla="*/ 395428 h 439364"/>
                <a:gd name="connsiteX5" fmla="*/ 6621168 w 6665104"/>
                <a:gd name="connsiteY5" fmla="*/ 439364 h 439364"/>
                <a:gd name="connsiteX6" fmla="*/ 43936 w 6665104"/>
                <a:gd name="connsiteY6" fmla="*/ 439364 h 439364"/>
                <a:gd name="connsiteX7" fmla="*/ 0 w 6665104"/>
                <a:gd name="connsiteY7" fmla="*/ 395428 h 439364"/>
                <a:gd name="connsiteX8" fmla="*/ 0 w 6665104"/>
                <a:gd name="connsiteY8" fmla="*/ 43936 h 4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104" h="439364">
                  <a:moveTo>
                    <a:pt x="0" y="43936"/>
                  </a:moveTo>
                  <a:cubicBezTo>
                    <a:pt x="0" y="19671"/>
                    <a:pt x="19671" y="0"/>
                    <a:pt x="43936" y="0"/>
                  </a:cubicBezTo>
                  <a:lnTo>
                    <a:pt x="6621168" y="0"/>
                  </a:lnTo>
                  <a:cubicBezTo>
                    <a:pt x="6645433" y="0"/>
                    <a:pt x="6665104" y="19671"/>
                    <a:pt x="6665104" y="43936"/>
                  </a:cubicBezTo>
                  <a:lnTo>
                    <a:pt x="6665104" y="395428"/>
                  </a:lnTo>
                  <a:cubicBezTo>
                    <a:pt x="6665104" y="419693"/>
                    <a:pt x="6645433" y="439364"/>
                    <a:pt x="6621168" y="439364"/>
                  </a:cubicBezTo>
                  <a:lnTo>
                    <a:pt x="43936" y="439364"/>
                  </a:lnTo>
                  <a:cubicBezTo>
                    <a:pt x="19671" y="439364"/>
                    <a:pt x="0" y="419693"/>
                    <a:pt x="0" y="395428"/>
                  </a:cubicBezTo>
                  <a:lnTo>
                    <a:pt x="0" y="439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309" tIns="104309" rIns="1357998" bIns="104309" numCol="1" spcCol="1270" anchor="ctr" anchorCtr="0">
              <a:noAutofit/>
            </a:bodyPr>
            <a:lstStyle/>
            <a:p>
              <a:pPr marL="0" lvl="0" indent="0" algn="l" defTabSz="711200">
                <a:lnSpc>
                  <a:spcPct val="100000"/>
                </a:lnSpc>
                <a:spcBef>
                  <a:spcPts val="0"/>
                </a:spcBef>
                <a:spcAft>
                  <a:spcPts val="600"/>
                </a:spcAft>
                <a:buNone/>
              </a:pPr>
              <a:r>
                <a:rPr lang="en-US" sz="1600" b="1" kern="1200" dirty="0"/>
                <a:t>Contract Award</a:t>
              </a:r>
              <a:endParaRPr lang="en-US" sz="1400" kern="1200" dirty="0"/>
            </a:p>
          </p:txBody>
        </p:sp>
        <p:sp>
          <p:nvSpPr>
            <p:cNvPr id="7"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68D25A97-EE40-99B3-C058-0B8F86BFBBB3}"/>
                </a:ext>
              </a:extLst>
            </p:cNvPr>
            <p:cNvSpPr/>
            <p:nvPr/>
          </p:nvSpPr>
          <p:spPr>
            <a:xfrm>
              <a:off x="631409" y="1528284"/>
              <a:ext cx="7590153" cy="2326565"/>
            </a:xfrm>
            <a:custGeom>
              <a:avLst/>
              <a:gdLst>
                <a:gd name="connsiteX0" fmla="*/ 0 w 7590153"/>
                <a:gd name="connsiteY0" fmla="*/ 232657 h 2326565"/>
                <a:gd name="connsiteX1" fmla="*/ 232657 w 7590153"/>
                <a:gd name="connsiteY1" fmla="*/ 0 h 2326565"/>
                <a:gd name="connsiteX2" fmla="*/ 7357497 w 7590153"/>
                <a:gd name="connsiteY2" fmla="*/ 0 h 2326565"/>
                <a:gd name="connsiteX3" fmla="*/ 7590154 w 7590153"/>
                <a:gd name="connsiteY3" fmla="*/ 232657 h 2326565"/>
                <a:gd name="connsiteX4" fmla="*/ 7590153 w 7590153"/>
                <a:gd name="connsiteY4" fmla="*/ 2093909 h 2326565"/>
                <a:gd name="connsiteX5" fmla="*/ 7357496 w 7590153"/>
                <a:gd name="connsiteY5" fmla="*/ 2326566 h 2326565"/>
                <a:gd name="connsiteX6" fmla="*/ 232657 w 7590153"/>
                <a:gd name="connsiteY6" fmla="*/ 2326565 h 2326565"/>
                <a:gd name="connsiteX7" fmla="*/ 0 w 7590153"/>
                <a:gd name="connsiteY7" fmla="*/ 2093908 h 2326565"/>
                <a:gd name="connsiteX8" fmla="*/ 0 w 7590153"/>
                <a:gd name="connsiteY8" fmla="*/ 232657 h 23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153" h="2326565">
                  <a:moveTo>
                    <a:pt x="0" y="232657"/>
                  </a:moveTo>
                  <a:cubicBezTo>
                    <a:pt x="0" y="104164"/>
                    <a:pt x="104164" y="0"/>
                    <a:pt x="232657" y="0"/>
                  </a:cubicBezTo>
                  <a:lnTo>
                    <a:pt x="7357497" y="0"/>
                  </a:lnTo>
                  <a:cubicBezTo>
                    <a:pt x="7485990" y="0"/>
                    <a:pt x="7590154" y="104164"/>
                    <a:pt x="7590154" y="232657"/>
                  </a:cubicBezTo>
                  <a:cubicBezTo>
                    <a:pt x="7590154" y="853074"/>
                    <a:pt x="7590153" y="1473492"/>
                    <a:pt x="7590153" y="2093909"/>
                  </a:cubicBezTo>
                  <a:cubicBezTo>
                    <a:pt x="7590153" y="2222402"/>
                    <a:pt x="7485989" y="2326566"/>
                    <a:pt x="7357496" y="2326566"/>
                  </a:cubicBezTo>
                  <a:lnTo>
                    <a:pt x="232657" y="2326565"/>
                  </a:lnTo>
                  <a:cubicBezTo>
                    <a:pt x="104164" y="2326565"/>
                    <a:pt x="0" y="2222401"/>
                    <a:pt x="0" y="2093908"/>
                  </a:cubicBezTo>
                  <a:lnTo>
                    <a:pt x="0" y="23265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583" tIns="159583" rIns="1713543" bIns="159583" numCol="1" spcCol="1270" anchor="ctr" anchorCtr="0">
              <a:noAutofit/>
            </a:bodyPr>
            <a:lstStyle/>
            <a:p>
              <a:pPr marL="0" lvl="0" indent="0" algn="l" defTabSz="711200">
                <a:lnSpc>
                  <a:spcPct val="100000"/>
                </a:lnSpc>
                <a:spcBef>
                  <a:spcPts val="0"/>
                </a:spcBef>
                <a:spcAft>
                  <a:spcPts val="600"/>
                </a:spcAft>
                <a:buNone/>
              </a:pPr>
              <a:endParaRPr lang="en-US" sz="1600" b="1" kern="1200" dirty="0"/>
            </a:p>
            <a:p>
              <a:pPr marL="0" lvl="0" indent="0" algn="l" defTabSz="711200">
                <a:lnSpc>
                  <a:spcPct val="100000"/>
                </a:lnSpc>
                <a:spcBef>
                  <a:spcPts val="0"/>
                </a:spcBef>
                <a:spcAft>
                  <a:spcPts val="600"/>
                </a:spcAft>
                <a:buNone/>
              </a:pPr>
              <a:r>
                <a:rPr lang="en-US" sz="1600" b="1" kern="1200" dirty="0"/>
                <a:t>Job Classification Negotiation with Procurement Engineer (~3 days duration)</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firm representative negotiating rates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Subs in the process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reasoning for additional classification requests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concurrence with final classifications from prime and subs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Indicate if classification is in your rate portfolio</a:t>
              </a:r>
            </a:p>
            <a:p>
              <a:pPr marL="114300" lvl="1" indent="-114300" algn="l" defTabSz="622300">
                <a:lnSpc>
                  <a:spcPct val="100000"/>
                </a:lnSpc>
                <a:spcBef>
                  <a:spcPts val="0"/>
                </a:spcBef>
                <a:spcAft>
                  <a:spcPts val="600"/>
                </a:spcAft>
                <a:buNone/>
              </a:pPr>
              <a:endParaRPr lang="en-US" sz="1600" b="1" kern="1200" dirty="0"/>
            </a:p>
          </p:txBody>
        </p:sp>
        <p:sp>
          <p:nvSpPr>
            <p:cNvPr id="8"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1D7F01F9-FF31-7A2D-25A5-A6E0F1099B2F}"/>
                </a:ext>
              </a:extLst>
            </p:cNvPr>
            <p:cNvSpPr/>
            <p:nvPr/>
          </p:nvSpPr>
          <p:spPr>
            <a:xfrm>
              <a:off x="1292590" y="3936205"/>
              <a:ext cx="7247101" cy="615121"/>
            </a:xfrm>
            <a:custGeom>
              <a:avLst/>
              <a:gdLst>
                <a:gd name="connsiteX0" fmla="*/ 0 w 7247101"/>
                <a:gd name="connsiteY0" fmla="*/ 61512 h 615121"/>
                <a:gd name="connsiteX1" fmla="*/ 61512 w 7247101"/>
                <a:gd name="connsiteY1" fmla="*/ 0 h 615121"/>
                <a:gd name="connsiteX2" fmla="*/ 7185589 w 7247101"/>
                <a:gd name="connsiteY2" fmla="*/ 0 h 615121"/>
                <a:gd name="connsiteX3" fmla="*/ 7247101 w 7247101"/>
                <a:gd name="connsiteY3" fmla="*/ 61512 h 615121"/>
                <a:gd name="connsiteX4" fmla="*/ 7247101 w 7247101"/>
                <a:gd name="connsiteY4" fmla="*/ 553609 h 615121"/>
                <a:gd name="connsiteX5" fmla="*/ 7185589 w 7247101"/>
                <a:gd name="connsiteY5" fmla="*/ 615121 h 615121"/>
                <a:gd name="connsiteX6" fmla="*/ 61512 w 7247101"/>
                <a:gd name="connsiteY6" fmla="*/ 615121 h 615121"/>
                <a:gd name="connsiteX7" fmla="*/ 0 w 7247101"/>
                <a:gd name="connsiteY7" fmla="*/ 553609 h 615121"/>
                <a:gd name="connsiteX8" fmla="*/ 0 w 7247101"/>
                <a:gd name="connsiteY8" fmla="*/ 61512 h 6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1" h="615121">
                  <a:moveTo>
                    <a:pt x="0" y="61512"/>
                  </a:moveTo>
                  <a:cubicBezTo>
                    <a:pt x="0" y="27540"/>
                    <a:pt x="27540" y="0"/>
                    <a:pt x="61512" y="0"/>
                  </a:cubicBezTo>
                  <a:lnTo>
                    <a:pt x="7185589" y="0"/>
                  </a:lnTo>
                  <a:cubicBezTo>
                    <a:pt x="7219561" y="0"/>
                    <a:pt x="7247101" y="27540"/>
                    <a:pt x="7247101" y="61512"/>
                  </a:cubicBezTo>
                  <a:lnTo>
                    <a:pt x="7247101" y="553609"/>
                  </a:lnTo>
                  <a:cubicBezTo>
                    <a:pt x="7247101" y="587581"/>
                    <a:pt x="7219561" y="615121"/>
                    <a:pt x="7185589" y="615121"/>
                  </a:cubicBezTo>
                  <a:lnTo>
                    <a:pt x="61512" y="615121"/>
                  </a:lnTo>
                  <a:cubicBezTo>
                    <a:pt x="27540" y="615121"/>
                    <a:pt x="0" y="587581"/>
                    <a:pt x="0" y="553609"/>
                  </a:cubicBezTo>
                  <a:lnTo>
                    <a:pt x="0" y="615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456" tIns="109456" rIns="1589050" bIns="78976" numCol="1" spcCol="1270" anchor="ctr" anchorCtr="0">
              <a:no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lang="en-US" sz="1600" b="1" u="none" kern="1200" dirty="0">
                  <a:ln/>
                </a:rPr>
                <a:t>Rate Negotiation with PEPS Negotiations Engineer</a:t>
              </a:r>
              <a:endParaRPr lang="en-US" sz="1600" u="none" kern="1200" dirty="0">
                <a:ln/>
              </a:endParaRPr>
            </a:p>
          </p:txBody>
        </p:sp>
        <p:sp>
          <p:nvSpPr>
            <p:cNvPr id="9" name="Down arrow">
              <a:extLst>
                <a:ext uri="{FF2B5EF4-FFF2-40B4-BE49-F238E27FC236}">
                  <a16:creationId xmlns:a16="http://schemas.microsoft.com/office/drawing/2014/main" id="{C15CCAFC-4FE9-8706-6C91-06A9F8722F23}"/>
                </a:ext>
              </a:extLst>
            </p:cNvPr>
            <p:cNvSpPr/>
            <p:nvPr/>
          </p:nvSpPr>
          <p:spPr>
            <a:xfrm>
              <a:off x="6336986" y="1106832"/>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10" name="Down Arrow">
              <a:extLst>
                <a:ext uri="{FF2B5EF4-FFF2-40B4-BE49-F238E27FC236}">
                  <a16:creationId xmlns:a16="http://schemas.microsoft.com/office/drawing/2014/main" id="{8BF3E711-637C-18FC-616B-1179BDCDC51C}"/>
                </a:ext>
              </a:extLst>
            </p:cNvPr>
            <p:cNvSpPr/>
            <p:nvPr/>
          </p:nvSpPr>
          <p:spPr>
            <a:xfrm>
              <a:off x="7226898" y="3562228"/>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2" name="TextBox 1">
            <a:extLst>
              <a:ext uri="{FF2B5EF4-FFF2-40B4-BE49-F238E27FC236}">
                <a16:creationId xmlns:a16="http://schemas.microsoft.com/office/drawing/2014/main" id="{E1097E82-6210-5675-64DE-EEF7ED8978BE}"/>
              </a:ext>
            </a:extLst>
          </p:cNvPr>
          <p:cNvSpPr txBox="1"/>
          <p:nvPr/>
        </p:nvSpPr>
        <p:spPr>
          <a:xfrm>
            <a:off x="0" y="4509104"/>
            <a:ext cx="850082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t>*If there are issues with legal firm names, Secretary of State, or Comptroller registration for any firm on the contract, negotiations will be delayed</a:t>
            </a:r>
          </a:p>
          <a:p>
            <a:endParaRPr lang="en-US" sz="1600" dirty="0"/>
          </a:p>
        </p:txBody>
      </p:sp>
    </p:spTree>
    <p:extLst>
      <p:ext uri="{BB962C8B-B14F-4D97-AF65-F5344CB8AC3E}">
        <p14:creationId xmlns:p14="http://schemas.microsoft.com/office/powerpoint/2010/main" val="198712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FE126FB-EA79-9C1F-77F5-FA9673734483}"/>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Information Technology Security Requirements</a:t>
            </a:r>
          </a:p>
        </p:txBody>
      </p:sp>
      <p:grpSp>
        <p:nvGrpSpPr>
          <p:cNvPr id="4" name="Group 3" descr="Understand Information Technology Security Requirements for this contract.">
            <a:extLst>
              <a:ext uri="{FF2B5EF4-FFF2-40B4-BE49-F238E27FC236}">
                <a16:creationId xmlns:a16="http://schemas.microsoft.com/office/drawing/2014/main" id="{25F474CA-C650-74EB-0524-7BF76254B32E}"/>
              </a:ext>
            </a:extLst>
          </p:cNvPr>
          <p:cNvGrpSpPr/>
          <p:nvPr/>
        </p:nvGrpSpPr>
        <p:grpSpPr>
          <a:xfrm>
            <a:off x="178747" y="737052"/>
            <a:ext cx="8680581" cy="4051193"/>
            <a:chOff x="318976" y="595424"/>
            <a:chExt cx="8506047" cy="4082902"/>
          </a:xfrm>
        </p:grpSpPr>
        <p:sp>
          <p:nvSpPr>
            <p:cNvPr id="5" name="freeform shape">
              <a:extLst>
                <a:ext uri="{FF2B5EF4-FFF2-40B4-BE49-F238E27FC236}">
                  <a16:creationId xmlns:a16="http://schemas.microsoft.com/office/drawing/2014/main" id="{97C19DF8-39E7-422E-7649-BF9E4FDA6EF3}"/>
                </a:ext>
              </a:extLst>
            </p:cNvPr>
            <p:cNvSpPr/>
            <p:nvPr/>
          </p:nvSpPr>
          <p:spPr>
            <a:xfrm>
              <a:off x="318976" y="831443"/>
              <a:ext cx="8506047" cy="3846883"/>
            </a:xfrm>
            <a:custGeom>
              <a:avLst/>
              <a:gdLst>
                <a:gd name="connsiteX0" fmla="*/ 0 w 8506047"/>
                <a:gd name="connsiteY0" fmla="*/ 0 h 4293450"/>
                <a:gd name="connsiteX1" fmla="*/ 8506047 w 8506047"/>
                <a:gd name="connsiteY1" fmla="*/ 0 h 4293450"/>
                <a:gd name="connsiteX2" fmla="*/ 8506047 w 8506047"/>
                <a:gd name="connsiteY2" fmla="*/ 4293450 h 4293450"/>
                <a:gd name="connsiteX3" fmla="*/ 0 w 8506047"/>
                <a:gd name="connsiteY3" fmla="*/ 4293450 h 4293450"/>
                <a:gd name="connsiteX4" fmla="*/ 0 w 8506047"/>
                <a:gd name="connsiteY4" fmla="*/ 0 h 429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7" h="4293450">
                  <a:moveTo>
                    <a:pt x="0" y="0"/>
                  </a:moveTo>
                  <a:lnTo>
                    <a:pt x="8506047" y="0"/>
                  </a:lnTo>
                  <a:lnTo>
                    <a:pt x="8506047" y="4293450"/>
                  </a:lnTo>
                  <a:lnTo>
                    <a:pt x="0" y="4293450"/>
                  </a:lnTo>
                  <a:lnTo>
                    <a:pt x="0" y="0"/>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0164" tIns="1208024" rIns="660164" bIns="99568" numCol="1" spcCol="1270" anchor="t" anchorCtr="0">
              <a:noAutofit/>
            </a:bodyPr>
            <a:lstStyle/>
            <a:p>
              <a:pPr marL="0" lvl="1" algn="l" defTabSz="622300">
                <a:lnSpc>
                  <a:spcPct val="100000"/>
                </a:lnSpc>
                <a:spcBef>
                  <a:spcPct val="0"/>
                </a:spcBef>
                <a:spcAft>
                  <a:spcPts val="600"/>
                </a:spcAft>
              </a:pPr>
              <a:endParaRPr lang="en-US" sz="1400" kern="1200" dirty="0"/>
            </a:p>
          </p:txBody>
        </p:sp>
        <p:sp>
          <p:nvSpPr>
            <p:cNvPr id="7" name="text box">
              <a:extLst>
                <a:ext uri="{FF2B5EF4-FFF2-40B4-BE49-F238E27FC236}">
                  <a16:creationId xmlns:a16="http://schemas.microsoft.com/office/drawing/2014/main" id="{F71E3F9C-2A3C-416E-39B7-C94AAC9A401A}"/>
                </a:ext>
              </a:extLst>
            </p:cNvPr>
            <p:cNvSpPr/>
            <p:nvPr/>
          </p:nvSpPr>
          <p:spPr>
            <a:xfrm>
              <a:off x="751368" y="595424"/>
              <a:ext cx="6894564" cy="653736"/>
            </a:xfrm>
            <a:custGeom>
              <a:avLst/>
              <a:gdLst>
                <a:gd name="connsiteX0" fmla="*/ 0 w 5954232"/>
                <a:gd name="connsiteY0" fmla="*/ 108958 h 653736"/>
                <a:gd name="connsiteX1" fmla="*/ 108958 w 5954232"/>
                <a:gd name="connsiteY1" fmla="*/ 0 h 653736"/>
                <a:gd name="connsiteX2" fmla="*/ 5845274 w 5954232"/>
                <a:gd name="connsiteY2" fmla="*/ 0 h 653736"/>
                <a:gd name="connsiteX3" fmla="*/ 5954232 w 5954232"/>
                <a:gd name="connsiteY3" fmla="*/ 108958 h 653736"/>
                <a:gd name="connsiteX4" fmla="*/ 5954232 w 5954232"/>
                <a:gd name="connsiteY4" fmla="*/ 544778 h 653736"/>
                <a:gd name="connsiteX5" fmla="*/ 5845274 w 5954232"/>
                <a:gd name="connsiteY5" fmla="*/ 653736 h 653736"/>
                <a:gd name="connsiteX6" fmla="*/ 108958 w 5954232"/>
                <a:gd name="connsiteY6" fmla="*/ 653736 h 653736"/>
                <a:gd name="connsiteX7" fmla="*/ 0 w 5954232"/>
                <a:gd name="connsiteY7" fmla="*/ 544778 h 653736"/>
                <a:gd name="connsiteX8" fmla="*/ 0 w 5954232"/>
                <a:gd name="connsiteY8" fmla="*/ 108958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232" h="653736">
                  <a:moveTo>
                    <a:pt x="0" y="108958"/>
                  </a:moveTo>
                  <a:cubicBezTo>
                    <a:pt x="0" y="48782"/>
                    <a:pt x="48782" y="0"/>
                    <a:pt x="108958" y="0"/>
                  </a:cubicBezTo>
                  <a:lnTo>
                    <a:pt x="5845274" y="0"/>
                  </a:lnTo>
                  <a:cubicBezTo>
                    <a:pt x="5905450" y="0"/>
                    <a:pt x="5954232" y="48782"/>
                    <a:pt x="5954232" y="108958"/>
                  </a:cubicBezTo>
                  <a:lnTo>
                    <a:pt x="5954232" y="544778"/>
                  </a:lnTo>
                  <a:cubicBezTo>
                    <a:pt x="5954232" y="604954"/>
                    <a:pt x="5905450" y="653736"/>
                    <a:pt x="5845274" y="653736"/>
                  </a:cubicBezTo>
                  <a:lnTo>
                    <a:pt x="108958" y="653736"/>
                  </a:lnTo>
                  <a:cubicBezTo>
                    <a:pt x="48782" y="653736"/>
                    <a:pt x="0" y="604954"/>
                    <a:pt x="0" y="544778"/>
                  </a:cubicBezTo>
                  <a:lnTo>
                    <a:pt x="0" y="10895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6969" tIns="31913" rIns="256969" bIns="31913" numCol="1" spcCol="1270" anchor="ctr" anchorCtr="0">
              <a:noAutofit/>
            </a:bodyPr>
            <a:lstStyle/>
            <a:p>
              <a:pPr marL="0" lvl="0" indent="0" algn="ctr" defTabSz="622300">
                <a:lnSpc>
                  <a:spcPct val="90000"/>
                </a:lnSpc>
                <a:spcBef>
                  <a:spcPct val="0"/>
                </a:spcBef>
                <a:spcAft>
                  <a:spcPct val="35000"/>
                </a:spcAft>
                <a:buNone/>
              </a:pPr>
              <a:r>
                <a:rPr lang="en-US" sz="1600" b="1" kern="1200" dirty="0"/>
                <a:t>Understand IT Security Requirements for this Contract</a:t>
              </a:r>
              <a:endParaRPr lang="en-US" sz="1600" kern="1200" dirty="0"/>
            </a:p>
          </p:txBody>
        </p:sp>
      </p:grpSp>
      <p:sp>
        <p:nvSpPr>
          <p:cNvPr id="8" name="TextBox" descr="Review Draft Attachment C, Section 1.7, Draft Contract Template, Attachment I, and TxDOT Security Questionnaire (TSQ)&#10;Review and understand Cybersecurity Requirements associated with the Contract&#10;TxDOT Cybersecurity Resources Webpage: TxDOT Cybersecurity Resources&#10;TxDOT Data Classification Policy: TxDOT Data Classification Policy&#10;TxDOT Security Questionnaire: TxDOT Security Questionnaire&#10;Utilize the question-and-answer period&#10;">
            <a:extLst>
              <a:ext uri="{FF2B5EF4-FFF2-40B4-BE49-F238E27FC236}">
                <a16:creationId xmlns:a16="http://schemas.microsoft.com/office/drawing/2014/main" id="{39FA0371-0B3D-5362-F1C7-2A3431613535}"/>
              </a:ext>
            </a:extLst>
          </p:cNvPr>
          <p:cNvSpPr txBox="1"/>
          <p:nvPr/>
        </p:nvSpPr>
        <p:spPr>
          <a:xfrm>
            <a:off x="284672" y="1619897"/>
            <a:ext cx="8574656" cy="2769989"/>
          </a:xfrm>
          <a:prstGeom prst="rect">
            <a:avLst/>
          </a:prstGeom>
          <a:noFill/>
        </p:spPr>
        <p:txBody>
          <a:bodyPr wrap="square" rtlCol="0">
            <a:spAutoFit/>
          </a:bodyPr>
          <a:lstStyle/>
          <a:p>
            <a:pPr marL="114300" lvl="1" indent="-114300" defTabSz="622300">
              <a:lnSpc>
                <a:spcPct val="100000"/>
              </a:lnSpc>
              <a:spcBef>
                <a:spcPct val="0"/>
              </a:spcBef>
              <a:spcAft>
                <a:spcPts val="600"/>
              </a:spcAft>
              <a:buChar char="•"/>
            </a:pPr>
            <a:r>
              <a:rPr lang="en-US" sz="1600" b="0" kern="1200" dirty="0"/>
              <a:t>Review Draft Attachment C, Section 1.7, Draft Contract Template, Attachment I, and TxDOT Security Questionnaire (TSQ)</a:t>
            </a:r>
          </a:p>
          <a:p>
            <a:pPr marL="114300" lvl="1" indent="-114300" algn="l" defTabSz="622300">
              <a:lnSpc>
                <a:spcPct val="100000"/>
              </a:lnSpc>
              <a:spcBef>
                <a:spcPct val="0"/>
              </a:spcBef>
              <a:spcAft>
                <a:spcPts val="600"/>
              </a:spcAft>
              <a:buChar char="•"/>
            </a:pPr>
            <a:r>
              <a:rPr lang="en-US" sz="1600" kern="1200" dirty="0"/>
              <a:t>Review and understand Cybersecurity Requirements associated with the Contract</a:t>
            </a:r>
          </a:p>
          <a:p>
            <a:pPr marL="228600" lvl="2" indent="-114300" algn="l" defTabSz="622300">
              <a:lnSpc>
                <a:spcPct val="100000"/>
              </a:lnSpc>
              <a:spcBef>
                <a:spcPct val="0"/>
              </a:spcBef>
              <a:spcAft>
                <a:spcPts val="600"/>
              </a:spcAft>
              <a:buChar char="•"/>
            </a:pPr>
            <a:r>
              <a:rPr lang="en-US" sz="1600" u="none" kern="1200" dirty="0">
                <a:solidFill>
                  <a:schemeClr val="tx1"/>
                </a:solidFill>
              </a:rPr>
              <a:t>TxDOT Cybersecurity Resources Webpage: </a:t>
            </a:r>
            <a:r>
              <a:rPr lang="en-US" sz="1600" kern="1200" dirty="0">
                <a:hlinkClick r:id="rId3"/>
              </a:rPr>
              <a:t>TxDOT Cybersecurity Resources</a:t>
            </a:r>
            <a:endParaRPr lang="en-US" sz="1600" kern="1200" dirty="0"/>
          </a:p>
          <a:p>
            <a:pPr marL="228600" lvl="2" indent="-114300" algn="l" defTabSz="622300">
              <a:lnSpc>
                <a:spcPct val="100000"/>
              </a:lnSpc>
              <a:spcBef>
                <a:spcPct val="0"/>
              </a:spcBef>
              <a:spcAft>
                <a:spcPts val="600"/>
              </a:spcAft>
              <a:buChar char="•"/>
            </a:pPr>
            <a:r>
              <a:rPr lang="en-US" sz="1600" kern="1200" dirty="0"/>
              <a:t>TxDOT Data Classification Policy: </a:t>
            </a:r>
            <a:r>
              <a:rPr lang="en-US" sz="1600" kern="1200" dirty="0">
                <a:hlinkClick r:id="rId3"/>
              </a:rPr>
              <a:t>TxDOT Data Classification Policy</a:t>
            </a:r>
            <a:endParaRPr lang="en-US" sz="1600" kern="1200" dirty="0"/>
          </a:p>
          <a:p>
            <a:pPr marL="228600" lvl="2" indent="-114300" algn="l" defTabSz="622300">
              <a:lnSpc>
                <a:spcPct val="100000"/>
              </a:lnSpc>
              <a:spcBef>
                <a:spcPct val="0"/>
              </a:spcBef>
              <a:spcAft>
                <a:spcPts val="600"/>
              </a:spcAft>
              <a:buChar char="•"/>
            </a:pPr>
            <a:r>
              <a:rPr lang="en-US" sz="1600" kern="1200" dirty="0"/>
              <a:t>TxDOT Security Questionnaire: </a:t>
            </a:r>
            <a:r>
              <a:rPr lang="en-US" sz="1600" kern="1200" dirty="0">
                <a:hlinkClick r:id="rId4"/>
              </a:rPr>
              <a:t>TxDOT Security Questionnaire</a:t>
            </a:r>
            <a:endParaRPr lang="en-US" sz="1600" kern="1200" dirty="0"/>
          </a:p>
          <a:p>
            <a:pPr marL="114300" lvl="1" indent="-114300" algn="l" defTabSz="622300">
              <a:lnSpc>
                <a:spcPct val="100000"/>
              </a:lnSpc>
              <a:spcBef>
                <a:spcPct val="0"/>
              </a:spcBef>
              <a:spcAft>
                <a:spcPts val="600"/>
              </a:spcAft>
              <a:buChar char="•"/>
            </a:pPr>
            <a:r>
              <a:rPr lang="en-US" sz="1600" kern="1200" dirty="0"/>
              <a:t>Utilize the question-and-answer period</a:t>
            </a:r>
          </a:p>
          <a:p>
            <a:endParaRPr lang="en-US" sz="1600" dirty="0"/>
          </a:p>
        </p:txBody>
      </p:sp>
    </p:spTree>
    <p:extLst>
      <p:ext uri="{BB962C8B-B14F-4D97-AF65-F5344CB8AC3E}">
        <p14:creationId xmlns:p14="http://schemas.microsoft.com/office/powerpoint/2010/main" val="138600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9A864D7-4E0A-1318-9858-202B845650F7}"/>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Tentative Procurement Schedule</a:t>
            </a:r>
          </a:p>
        </p:txBody>
      </p:sp>
      <p:sp>
        <p:nvSpPr>
          <p:cNvPr id="4" name="TextBox">
            <a:extLst>
              <a:ext uri="{FF2B5EF4-FFF2-40B4-BE49-F238E27FC236}">
                <a16:creationId xmlns:a16="http://schemas.microsoft.com/office/drawing/2014/main" id="{4FB32978-9A7F-A9DC-927D-0275C4CE46D3}"/>
              </a:ext>
            </a:extLst>
          </p:cNvPr>
          <p:cNvSpPr txBox="1"/>
          <p:nvPr/>
        </p:nvSpPr>
        <p:spPr>
          <a:xfrm>
            <a:off x="342860" y="1126957"/>
            <a:ext cx="3864904" cy="307777"/>
          </a:xfrm>
          <a:prstGeom prst="rect">
            <a:avLst/>
          </a:prstGeom>
          <a:noFill/>
        </p:spPr>
        <p:txBody>
          <a:bodyPr wrap="none" rtlCol="0">
            <a:spAutoFit/>
          </a:bodyPr>
          <a:lstStyle/>
          <a:p>
            <a:r>
              <a:rPr lang="en-US" sz="1400" dirty="0"/>
              <a:t>Table 4: Tentative procurement schedule</a:t>
            </a:r>
          </a:p>
        </p:txBody>
      </p:sp>
      <p:graphicFrame>
        <p:nvGraphicFramePr>
          <p:cNvPr id="2" name="Table 4" descr="Tentative procurement schedule&#10;&#10;Pre-RFP meeting 11/18/2025&#10;RFP posting Mid December&#10;Proposal due Early January 2026&#10;Selection notification Late January&#10;Negotiations complete Late February&#10;Contract execution Early April">
            <a:extLst>
              <a:ext uri="{FF2B5EF4-FFF2-40B4-BE49-F238E27FC236}">
                <a16:creationId xmlns:a16="http://schemas.microsoft.com/office/drawing/2014/main" id="{998AA75D-7D90-3A12-772F-29F62CFA9834}"/>
              </a:ext>
            </a:extLst>
          </p:cNvPr>
          <p:cNvGraphicFramePr>
            <a:graphicFrameLocks noGrp="1"/>
          </p:cNvGraphicFramePr>
          <p:nvPr>
            <p:ph idx="1"/>
            <p:extLst>
              <p:ext uri="{D42A27DB-BD31-4B8C-83A1-F6EECF244321}">
                <p14:modId xmlns:p14="http://schemas.microsoft.com/office/powerpoint/2010/main" val="2046844131"/>
              </p:ext>
            </p:extLst>
          </p:nvPr>
        </p:nvGraphicFramePr>
        <p:xfrm>
          <a:off x="457200" y="1434734"/>
          <a:ext cx="7501128" cy="2746001"/>
        </p:xfrm>
        <a:graphic>
          <a:graphicData uri="http://schemas.openxmlformats.org/drawingml/2006/table">
            <a:tbl>
              <a:tblPr firstRow="1" bandRow="1">
                <a:tableStyleId>{69012ECD-51FC-41F1-AA8D-1B2483CD663E}</a:tableStyleId>
              </a:tblPr>
              <a:tblGrid>
                <a:gridCol w="4271772">
                  <a:extLst>
                    <a:ext uri="{9D8B030D-6E8A-4147-A177-3AD203B41FA5}">
                      <a16:colId xmlns:a16="http://schemas.microsoft.com/office/drawing/2014/main" val="20000"/>
                    </a:ext>
                  </a:extLst>
                </a:gridCol>
                <a:gridCol w="3229356">
                  <a:extLst>
                    <a:ext uri="{9D8B030D-6E8A-4147-A177-3AD203B41FA5}">
                      <a16:colId xmlns:a16="http://schemas.microsoft.com/office/drawing/2014/main" val="20001"/>
                    </a:ext>
                  </a:extLst>
                </a:gridCol>
              </a:tblGrid>
              <a:tr h="437581">
                <a:tc>
                  <a:txBody>
                    <a:bodyPr/>
                    <a:lstStyle/>
                    <a:p>
                      <a:pPr algn="r"/>
                      <a:r>
                        <a:rPr lang="en-US" sz="2000" dirty="0">
                          <a:solidFill>
                            <a:srgbClr val="FFFF00"/>
                          </a:solidFill>
                        </a:rPr>
                        <a:t>        </a:t>
                      </a:r>
                      <a:r>
                        <a:rPr lang="en-US" sz="2000" dirty="0">
                          <a:solidFill>
                            <a:schemeClr val="bg1"/>
                          </a:solidFill>
                        </a:rPr>
                        <a:t>Tentative</a:t>
                      </a:r>
                      <a:r>
                        <a:rPr lang="en-US" sz="2000" dirty="0"/>
                        <a:t> Procurement</a:t>
                      </a:r>
                    </a:p>
                  </a:txBody>
                  <a:tcPr anchor="ctr">
                    <a:lnR w="12700" cap="flat" cmpd="sng" algn="ctr">
                      <a:solidFill>
                        <a:srgbClr val="0058B0"/>
                      </a:solidFill>
                      <a:prstDash val="solid"/>
                      <a:round/>
                      <a:headEnd type="none" w="med" len="med"/>
                      <a:tailEnd type="none" w="med" len="med"/>
                    </a:lnR>
                  </a:tcPr>
                </a:tc>
                <a:tc>
                  <a:txBody>
                    <a:bodyPr/>
                    <a:lstStyle/>
                    <a:p>
                      <a:r>
                        <a:rPr lang="en-US" sz="2000" b="1" kern="1200" dirty="0">
                          <a:solidFill>
                            <a:schemeClr val="lt1"/>
                          </a:solidFill>
                        </a:rPr>
                        <a:t>Schedule</a:t>
                      </a:r>
                      <a:endParaRPr lang="en-US" sz="2000" dirty="0"/>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0"/>
                  </a:ext>
                </a:extLst>
              </a:tr>
              <a:tr h="383279">
                <a:tc>
                  <a:txBody>
                    <a:bodyPr/>
                    <a:lstStyle/>
                    <a:p>
                      <a:pPr algn="l"/>
                      <a:r>
                        <a:rPr lang="en-US" sz="1800" dirty="0"/>
                        <a:t>Pre-RFP Meeting</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12/3/2025</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1"/>
                  </a:ext>
                </a:extLst>
              </a:tr>
              <a:tr h="392025">
                <a:tc>
                  <a:txBody>
                    <a:bodyPr/>
                    <a:lstStyle/>
                    <a:p>
                      <a:pPr algn="l"/>
                      <a:r>
                        <a:rPr lang="en-US" sz="1800" dirty="0"/>
                        <a:t>Request</a:t>
                      </a:r>
                      <a:r>
                        <a:rPr lang="en-US" sz="1800" baseline="0" dirty="0"/>
                        <a:t> for Proposal (RFP)</a:t>
                      </a:r>
                      <a:r>
                        <a:rPr lang="en-US" sz="1800" dirty="0"/>
                        <a:t> Posting</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Mid December</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2"/>
                  </a:ext>
                </a:extLst>
              </a:tr>
              <a:tr h="383279">
                <a:tc>
                  <a:txBody>
                    <a:bodyPr/>
                    <a:lstStyle/>
                    <a:p>
                      <a:pPr algn="l"/>
                      <a:r>
                        <a:rPr lang="en-US" sz="1800" dirty="0"/>
                        <a:t>Proposal Due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b="0" dirty="0"/>
                        <a:t>Early January 2026</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3"/>
                  </a:ext>
                </a:extLst>
              </a:tr>
              <a:tr h="383279">
                <a:tc>
                  <a:txBody>
                    <a:bodyPr/>
                    <a:lstStyle/>
                    <a:p>
                      <a:pPr algn="l"/>
                      <a:r>
                        <a:rPr lang="en-US" sz="1800" dirty="0"/>
                        <a:t>Selection Notification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January</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84227491"/>
                  </a:ext>
                </a:extLst>
              </a:tr>
              <a:tr h="383279">
                <a:tc>
                  <a:txBody>
                    <a:bodyPr/>
                    <a:lstStyle/>
                    <a:p>
                      <a:pPr algn="l"/>
                      <a:r>
                        <a:rPr lang="en-US" sz="1800" dirty="0"/>
                        <a:t>Negotiations Complete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Late February</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7"/>
                  </a:ext>
                </a:extLst>
              </a:tr>
              <a:tr h="383279">
                <a:tc>
                  <a:txBody>
                    <a:bodyPr/>
                    <a:lstStyle/>
                    <a:p>
                      <a:pPr algn="l"/>
                      <a:r>
                        <a:rPr lang="en-US" sz="1800" dirty="0"/>
                        <a:t>Contract Execution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Early April</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284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4F6702F-D742-157C-45B5-D3F7C5E2B9FA}"/>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Reminders</a:t>
            </a:r>
          </a:p>
        </p:txBody>
      </p:sp>
      <p:sp>
        <p:nvSpPr>
          <p:cNvPr id="6" name="Text Box" descr="Reminders">
            <a:extLst>
              <a:ext uri="{FF2B5EF4-FFF2-40B4-BE49-F238E27FC236}">
                <a16:creationId xmlns:a16="http://schemas.microsoft.com/office/drawing/2014/main" id="{3B3ED9CD-2406-4FD1-C0DE-08099962EBB0}"/>
              </a:ext>
              <a:ext uri="{C183D7F6-B498-43B3-948B-1728B52AA6E4}">
                <adec:decorative xmlns:adec="http://schemas.microsoft.com/office/drawing/2017/decorative" val="0"/>
              </a:ext>
            </a:extLst>
          </p:cNvPr>
          <p:cNvSpPr/>
          <p:nvPr/>
        </p:nvSpPr>
        <p:spPr>
          <a:xfrm>
            <a:off x="551794" y="750412"/>
            <a:ext cx="5814060" cy="543545"/>
          </a:xfrm>
          <a:custGeom>
            <a:avLst/>
            <a:gdLst>
              <a:gd name="connsiteX0" fmla="*/ 0 w 5814060"/>
              <a:gd name="connsiteY0" fmla="*/ 90593 h 543545"/>
              <a:gd name="connsiteX1" fmla="*/ 90593 w 5814060"/>
              <a:gd name="connsiteY1" fmla="*/ 0 h 543545"/>
              <a:gd name="connsiteX2" fmla="*/ 5723467 w 5814060"/>
              <a:gd name="connsiteY2" fmla="*/ 0 h 543545"/>
              <a:gd name="connsiteX3" fmla="*/ 5814060 w 5814060"/>
              <a:gd name="connsiteY3" fmla="*/ 90593 h 543545"/>
              <a:gd name="connsiteX4" fmla="*/ 5814060 w 5814060"/>
              <a:gd name="connsiteY4" fmla="*/ 452952 h 543545"/>
              <a:gd name="connsiteX5" fmla="*/ 5723467 w 5814060"/>
              <a:gd name="connsiteY5" fmla="*/ 543545 h 543545"/>
              <a:gd name="connsiteX6" fmla="*/ 90593 w 5814060"/>
              <a:gd name="connsiteY6" fmla="*/ 543545 h 543545"/>
              <a:gd name="connsiteX7" fmla="*/ 0 w 5814060"/>
              <a:gd name="connsiteY7" fmla="*/ 452952 h 543545"/>
              <a:gd name="connsiteX8" fmla="*/ 0 w 5814060"/>
              <a:gd name="connsiteY8" fmla="*/ 90593 h 5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543545">
                <a:moveTo>
                  <a:pt x="0" y="90593"/>
                </a:moveTo>
                <a:cubicBezTo>
                  <a:pt x="0" y="40560"/>
                  <a:pt x="40560" y="0"/>
                  <a:pt x="90593" y="0"/>
                </a:cubicBezTo>
                <a:lnTo>
                  <a:pt x="5723467" y="0"/>
                </a:lnTo>
                <a:cubicBezTo>
                  <a:pt x="5773500" y="0"/>
                  <a:pt x="5814060" y="40560"/>
                  <a:pt x="5814060" y="90593"/>
                </a:cubicBezTo>
                <a:lnTo>
                  <a:pt x="5814060" y="452952"/>
                </a:lnTo>
                <a:cubicBezTo>
                  <a:pt x="5814060" y="502985"/>
                  <a:pt x="5773500" y="543545"/>
                  <a:pt x="5723467" y="543545"/>
                </a:cubicBezTo>
                <a:lnTo>
                  <a:pt x="90593" y="543545"/>
                </a:lnTo>
                <a:cubicBezTo>
                  <a:pt x="40560" y="543545"/>
                  <a:pt x="0" y="502985"/>
                  <a:pt x="0" y="452952"/>
                </a:cubicBezTo>
                <a:lnTo>
                  <a:pt x="0" y="905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292" tIns="26534" rIns="246292" bIns="26534" numCol="1" spcCol="1270" anchor="ctr" anchorCtr="0">
            <a:noAutofit/>
          </a:bodyPr>
          <a:lstStyle/>
          <a:p>
            <a:pPr marL="0" lvl="0" indent="0" algn="l" defTabSz="800100">
              <a:lnSpc>
                <a:spcPct val="90000"/>
              </a:lnSpc>
              <a:spcBef>
                <a:spcPct val="0"/>
              </a:spcBef>
              <a:spcAft>
                <a:spcPct val="35000"/>
              </a:spcAft>
              <a:buNone/>
            </a:pPr>
            <a:r>
              <a:rPr lang="en-US" sz="1800" b="1" kern="1200" dirty="0"/>
              <a:t>Reminders</a:t>
            </a:r>
          </a:p>
        </p:txBody>
      </p:sp>
      <p:sp>
        <p:nvSpPr>
          <p:cNvPr id="4" name="Text Box" descr="Always refer to the RFP&#10;Use the Proposal Screening Checklist:&#10;   Proposal Screening Checklist &#10;Review the Attachments before submitting in procurement portal&#10;Your submittal/proposal can be pulled back for a correction or revision before RFP closes&#10;If you have questions, follow RFP instructions and ask&#10;Check for Addenda and Questions and answers">
            <a:extLst>
              <a:ext uri="{FF2B5EF4-FFF2-40B4-BE49-F238E27FC236}">
                <a16:creationId xmlns:a16="http://schemas.microsoft.com/office/drawing/2014/main" id="{D15EFA59-1386-F07F-D499-9CC9028E5288}"/>
              </a:ext>
            </a:extLst>
          </p:cNvPr>
          <p:cNvSpPr/>
          <p:nvPr/>
        </p:nvSpPr>
        <p:spPr>
          <a:xfrm>
            <a:off x="253561" y="1367240"/>
            <a:ext cx="8338645" cy="3330884"/>
          </a:xfrm>
          <a:custGeom>
            <a:avLst/>
            <a:gdLst>
              <a:gd name="connsiteX0" fmla="*/ 0 w 8305800"/>
              <a:gd name="connsiteY0" fmla="*/ 0 h 3064400"/>
              <a:gd name="connsiteX1" fmla="*/ 8305800 w 8305800"/>
              <a:gd name="connsiteY1" fmla="*/ 0 h 3064400"/>
              <a:gd name="connsiteX2" fmla="*/ 8305800 w 8305800"/>
              <a:gd name="connsiteY2" fmla="*/ 3064400 h 3064400"/>
              <a:gd name="connsiteX3" fmla="*/ 0 w 8305800"/>
              <a:gd name="connsiteY3" fmla="*/ 3064400 h 3064400"/>
              <a:gd name="connsiteX4" fmla="*/ 0 w 8305800"/>
              <a:gd name="connsiteY4" fmla="*/ 0 h 30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064400">
                <a:moveTo>
                  <a:pt x="0" y="0"/>
                </a:moveTo>
                <a:lnTo>
                  <a:pt x="8305800" y="0"/>
                </a:lnTo>
                <a:lnTo>
                  <a:pt x="8305800" y="3064400"/>
                </a:lnTo>
                <a:lnTo>
                  <a:pt x="0" y="30644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4622" tIns="458216" rIns="644622" bIns="128016" numCol="1" spcCol="1270" anchor="t" anchorCtr="0">
            <a:noAutofit/>
          </a:bodyPr>
          <a:lstStyle/>
          <a:p>
            <a:pPr marL="0" lvl="1" indent="-285750" algn="l" defTabSz="800100">
              <a:lnSpc>
                <a:spcPct val="100000"/>
              </a:lnSpc>
              <a:spcBef>
                <a:spcPct val="0"/>
              </a:spcBef>
              <a:spcAft>
                <a:spcPct val="15000"/>
              </a:spcAft>
              <a:buFont typeface="Arial" panose="020B0604020202020204" pitchFamily="34" charset="0"/>
              <a:buChar char="•"/>
            </a:pPr>
            <a:r>
              <a:rPr lang="en-US" sz="1800" kern="1200" dirty="0"/>
              <a:t>Always refer to the RFP</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Use the Proposal Screening Checklist: </a:t>
            </a:r>
            <a:r>
              <a:rPr lang="en-US" sz="1800" kern="1200" dirty="0">
                <a:hlinkClick r:id="rId3"/>
              </a:rPr>
              <a:t>Proposal Screening Checklist</a:t>
            </a:r>
            <a:r>
              <a:rPr lang="en-US" sz="1800" kern="1200" dirty="0"/>
              <a:t> </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Review the Attachments before submitting in Procurement Portal</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Your submittal/proposal can be pulled back for a correction or revision before RFP closes</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If you have questions, follow RFP instructions and ask</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Check for Addenda and </a:t>
            </a:r>
            <a:r>
              <a:rPr lang="en-US" dirty="0"/>
              <a:t>questions and answers</a:t>
            </a:r>
            <a:endParaRPr lang="en-US" sz="1800" kern="1200" dirty="0"/>
          </a:p>
        </p:txBody>
      </p:sp>
    </p:spTree>
    <p:extLst>
      <p:ext uri="{BB962C8B-B14F-4D97-AF65-F5344CB8AC3E}">
        <p14:creationId xmlns:p14="http://schemas.microsoft.com/office/powerpoint/2010/main" val="424614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3200" dirty="0"/>
              <a:t>Housekeeping</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p:txBody>
          <a:bodyPr>
            <a:normAutofit fontScale="25000" lnSpcReduction="20000"/>
          </a:bodyPr>
          <a:lstStyle/>
          <a:p>
            <a:pPr marL="0" indent="0">
              <a:spcAft>
                <a:spcPts val="0"/>
              </a:spcAft>
              <a:buNone/>
            </a:pPr>
            <a:endParaRPr lang="en-US" sz="2400" b="1" dirty="0">
              <a:solidFill>
                <a:srgbClr val="042A43"/>
              </a:solidFill>
              <a:effectLst>
                <a:outerShdw blurRad="38100" dist="38100" dir="2700000" algn="tl">
                  <a:srgbClr val="000000">
                    <a:alpha val="43137"/>
                  </a:srgbClr>
                </a:outerShdw>
              </a:effectLst>
            </a:endParaRPr>
          </a:p>
          <a:p>
            <a:pPr marL="800100" lvl="1" indent="-342900">
              <a:spcAft>
                <a:spcPts val="0"/>
              </a:spcAft>
              <a:buFont typeface="Arial" panose="020B0604020202020204" pitchFamily="34" charset="0"/>
              <a:buChar char="•"/>
            </a:pPr>
            <a:r>
              <a:rPr lang="en-US" sz="9600" dirty="0">
                <a:solidFill>
                  <a:srgbClr val="0056A9"/>
                </a:solidFill>
              </a:rPr>
              <a:t>Please note that all correspondence will be muted throughout this presentation.  </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There </a:t>
            </a:r>
            <a:r>
              <a:rPr lang="en-US" sz="9600" b="1" u="sng" dirty="0">
                <a:solidFill>
                  <a:schemeClr val="accent1"/>
                </a:solidFill>
              </a:rPr>
              <a:t>will not</a:t>
            </a:r>
            <a:r>
              <a:rPr lang="en-US" sz="9600" dirty="0">
                <a:solidFill>
                  <a:schemeClr val="accent1"/>
                </a:solidFill>
              </a:rPr>
              <a:t> </a:t>
            </a:r>
            <a:r>
              <a:rPr lang="en-US" sz="9600" dirty="0">
                <a:solidFill>
                  <a:srgbClr val="0056A9"/>
                </a:solidFill>
              </a:rPr>
              <a:t>be an opportunity to ask questions during the Pre-RFP presentation.</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You </a:t>
            </a:r>
            <a:r>
              <a:rPr lang="en-US" sz="9600" b="1" u="sng" dirty="0">
                <a:solidFill>
                  <a:schemeClr val="accent1"/>
                </a:solidFill>
              </a:rPr>
              <a:t>will</a:t>
            </a:r>
            <a:r>
              <a:rPr lang="en-US" sz="9600" dirty="0">
                <a:solidFill>
                  <a:srgbClr val="0056A9"/>
                </a:solidFill>
              </a:rPr>
              <a:t> be given an opportunity to ask questions after the presentation via </a:t>
            </a:r>
            <a:r>
              <a:rPr lang="en-US" sz="9600" b="1" u="sng" dirty="0">
                <a:solidFill>
                  <a:schemeClr val="accent1"/>
                </a:solidFill>
              </a:rPr>
              <a:t>email.</a:t>
            </a:r>
          </a:p>
        </p:txBody>
      </p:sp>
    </p:spTree>
    <p:extLst>
      <p:ext uri="{BB962C8B-B14F-4D97-AF65-F5344CB8AC3E}">
        <p14:creationId xmlns:p14="http://schemas.microsoft.com/office/powerpoint/2010/main" val="383104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6CD9577-54CE-E5BF-4BE1-5BCBF62CA579}"/>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Closing Remarks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This presentation will be posted on TxDOT.gov by Friday, November 21, 2025.  Questions regarding this Pre-RFP meeting should be submitted to: &#10;LaDonna Waters, P.E. at LaDonna.Waters@txdot.gov &#10;by 1 pm, CST, Monday, November 24, 2025.  Relevant questions received and their responses will be posted on TxDOT.gov by &#10;Wednesday, December 3, 2025.">
            <a:extLst>
              <a:ext uri="{FF2B5EF4-FFF2-40B4-BE49-F238E27FC236}">
                <a16:creationId xmlns:a16="http://schemas.microsoft.com/office/drawing/2014/main" id="{69F13DC5-88C3-5121-D061-C6AE21047C2C}"/>
              </a:ext>
            </a:extLst>
          </p:cNvPr>
          <p:cNvGrpSpPr/>
          <p:nvPr/>
        </p:nvGrpSpPr>
        <p:grpSpPr>
          <a:xfrm>
            <a:off x="412341" y="1428263"/>
            <a:ext cx="8166267" cy="2699280"/>
            <a:chOff x="412341" y="1428263"/>
            <a:chExt cx="8166267" cy="2699280"/>
          </a:xfrm>
        </p:grpSpPr>
        <p:sp>
          <p:nvSpPr>
            <p:cNvPr id="5" name="Text Box" descr="This presentation will be posted on txdot.gov by Friday November 21, 2025.&#10;Questions regarding this Pre-RFP meeting should be submitted to: &#10;LaDonna Waters, PE at LaDonna.Waters@txdot.gov &#10;by 1 pm, CST, Monday, November 24, 2025.&#10;Relevant Questions received and their responses will be posted on txdot.gov by &#10;Wednesday, December 3, 2025.">
              <a:extLst>
                <a:ext uri="{FF2B5EF4-FFF2-40B4-BE49-F238E27FC236}">
                  <a16:creationId xmlns:a16="http://schemas.microsoft.com/office/drawing/2014/main" id="{6B6664C0-A55A-3D6E-517D-6449CC10427B}"/>
                </a:ext>
              </a:extLst>
            </p:cNvPr>
            <p:cNvSpPr/>
            <p:nvPr/>
          </p:nvSpPr>
          <p:spPr>
            <a:xfrm>
              <a:off x="412341" y="1428263"/>
              <a:ext cx="8166267" cy="659329"/>
            </a:xfrm>
            <a:custGeom>
              <a:avLst/>
              <a:gdLst>
                <a:gd name="connsiteX0" fmla="*/ 0 w 8166267"/>
                <a:gd name="connsiteY0" fmla="*/ 77685 h 466101"/>
                <a:gd name="connsiteX1" fmla="*/ 77685 w 8166267"/>
                <a:gd name="connsiteY1" fmla="*/ 0 h 466101"/>
                <a:gd name="connsiteX2" fmla="*/ 8088582 w 8166267"/>
                <a:gd name="connsiteY2" fmla="*/ 0 h 466101"/>
                <a:gd name="connsiteX3" fmla="*/ 8166267 w 8166267"/>
                <a:gd name="connsiteY3" fmla="*/ 77685 h 466101"/>
                <a:gd name="connsiteX4" fmla="*/ 8166267 w 8166267"/>
                <a:gd name="connsiteY4" fmla="*/ 388416 h 466101"/>
                <a:gd name="connsiteX5" fmla="*/ 8088582 w 8166267"/>
                <a:gd name="connsiteY5" fmla="*/ 466101 h 466101"/>
                <a:gd name="connsiteX6" fmla="*/ 77685 w 8166267"/>
                <a:gd name="connsiteY6" fmla="*/ 466101 h 466101"/>
                <a:gd name="connsiteX7" fmla="*/ 0 w 8166267"/>
                <a:gd name="connsiteY7" fmla="*/ 388416 h 466101"/>
                <a:gd name="connsiteX8" fmla="*/ 0 w 8166267"/>
                <a:gd name="connsiteY8" fmla="*/ 77685 h 4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466101">
                  <a:moveTo>
                    <a:pt x="0" y="77685"/>
                  </a:moveTo>
                  <a:cubicBezTo>
                    <a:pt x="0" y="34781"/>
                    <a:pt x="34781" y="0"/>
                    <a:pt x="77685" y="0"/>
                  </a:cubicBezTo>
                  <a:lnTo>
                    <a:pt x="8088582" y="0"/>
                  </a:lnTo>
                  <a:cubicBezTo>
                    <a:pt x="8131486" y="0"/>
                    <a:pt x="8166267" y="34781"/>
                    <a:pt x="8166267" y="77685"/>
                  </a:cubicBezTo>
                  <a:lnTo>
                    <a:pt x="8166267" y="388416"/>
                  </a:lnTo>
                  <a:cubicBezTo>
                    <a:pt x="8166267" y="431320"/>
                    <a:pt x="8131486" y="466101"/>
                    <a:pt x="8088582" y="466101"/>
                  </a:cubicBezTo>
                  <a:lnTo>
                    <a:pt x="77685" y="466101"/>
                  </a:lnTo>
                  <a:cubicBezTo>
                    <a:pt x="34781" y="466101"/>
                    <a:pt x="0" y="431320"/>
                    <a:pt x="0" y="388416"/>
                  </a:cubicBezTo>
                  <a:lnTo>
                    <a:pt x="0" y="77685"/>
                  </a:lnTo>
                  <a:close/>
                </a:path>
              </a:pathLst>
            </a:custGeom>
            <a:solidFill>
              <a:schemeClr val="accent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333" tIns="91333" rIns="91333" bIns="91333" numCol="1" spcCol="1270" anchor="ctr" anchorCtr="0">
              <a:noAutofit/>
            </a:bodyPr>
            <a:lstStyle/>
            <a:p>
              <a:pPr marL="0" lvl="0" indent="0" algn="l" defTabSz="800100">
                <a:lnSpc>
                  <a:spcPct val="90000"/>
                </a:lnSpc>
                <a:spcBef>
                  <a:spcPct val="0"/>
                </a:spcBef>
                <a:spcAft>
                  <a:spcPct val="35000"/>
                </a:spcAft>
                <a:buClrTx/>
                <a:buNone/>
              </a:pPr>
              <a:r>
                <a:rPr lang="en-US" sz="1800" kern="1200" dirty="0">
                  <a:latin typeface="+mn-lt"/>
                </a:rPr>
                <a:t>This presentation will be posted on TxDOT.gov by Friday, December 5th, 2025.</a:t>
              </a:r>
              <a:endParaRPr lang="en-US" sz="1800" b="0" i="0" kern="1200" dirty="0">
                <a:latin typeface="+mn-lt"/>
              </a:endParaRPr>
            </a:p>
          </p:txBody>
        </p:sp>
        <p:sp>
          <p:nvSpPr>
            <p:cNvPr id="6" name="Text Box" descr="This presentation will be posted by Tuesday, September 2, 2025.&#10;Questions regarding this Pre-RFP meeting should be submitted to: &#10;LaDonna Waters, PE at LaDonna.Waters@txdot.gov &#10;by 1 pm, CST, Wednesday, September 3, 2025.&#10;Relevant Questions received and their responses will be posted by &#10;Monday, September 8, 2025.">
              <a:extLst>
                <a:ext uri="{FF2B5EF4-FFF2-40B4-BE49-F238E27FC236}">
                  <a16:creationId xmlns:a16="http://schemas.microsoft.com/office/drawing/2014/main" id="{12F4F4E3-F3F6-84BC-5D67-973D3064BCFA}"/>
                </a:ext>
              </a:extLst>
            </p:cNvPr>
            <p:cNvSpPr/>
            <p:nvPr/>
          </p:nvSpPr>
          <p:spPr>
            <a:xfrm>
              <a:off x="412341" y="2232935"/>
              <a:ext cx="8166267" cy="1008927"/>
            </a:xfrm>
            <a:custGeom>
              <a:avLst/>
              <a:gdLst>
                <a:gd name="connsiteX0" fmla="*/ 0 w 8166267"/>
                <a:gd name="connsiteY0" fmla="*/ 168158 h 1008927"/>
                <a:gd name="connsiteX1" fmla="*/ 168158 w 8166267"/>
                <a:gd name="connsiteY1" fmla="*/ 0 h 1008927"/>
                <a:gd name="connsiteX2" fmla="*/ 7998109 w 8166267"/>
                <a:gd name="connsiteY2" fmla="*/ 0 h 1008927"/>
                <a:gd name="connsiteX3" fmla="*/ 8166267 w 8166267"/>
                <a:gd name="connsiteY3" fmla="*/ 168158 h 1008927"/>
                <a:gd name="connsiteX4" fmla="*/ 8166267 w 8166267"/>
                <a:gd name="connsiteY4" fmla="*/ 840769 h 1008927"/>
                <a:gd name="connsiteX5" fmla="*/ 7998109 w 8166267"/>
                <a:gd name="connsiteY5" fmla="*/ 1008927 h 1008927"/>
                <a:gd name="connsiteX6" fmla="*/ 168158 w 8166267"/>
                <a:gd name="connsiteY6" fmla="*/ 1008927 h 1008927"/>
                <a:gd name="connsiteX7" fmla="*/ 0 w 8166267"/>
                <a:gd name="connsiteY7" fmla="*/ 840769 h 1008927"/>
                <a:gd name="connsiteX8" fmla="*/ 0 w 8166267"/>
                <a:gd name="connsiteY8" fmla="*/ 168158 h 10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1008927">
                  <a:moveTo>
                    <a:pt x="0" y="168158"/>
                  </a:moveTo>
                  <a:cubicBezTo>
                    <a:pt x="0" y="75287"/>
                    <a:pt x="75287" y="0"/>
                    <a:pt x="168158" y="0"/>
                  </a:cubicBezTo>
                  <a:lnTo>
                    <a:pt x="7998109" y="0"/>
                  </a:lnTo>
                  <a:cubicBezTo>
                    <a:pt x="8090980" y="0"/>
                    <a:pt x="8166267" y="75287"/>
                    <a:pt x="8166267" y="168158"/>
                  </a:cubicBezTo>
                  <a:lnTo>
                    <a:pt x="8166267" y="840769"/>
                  </a:lnTo>
                  <a:cubicBezTo>
                    <a:pt x="8166267" y="933640"/>
                    <a:pt x="8090980" y="1008927"/>
                    <a:pt x="7998109" y="1008927"/>
                  </a:cubicBezTo>
                  <a:lnTo>
                    <a:pt x="168158" y="1008927"/>
                  </a:lnTo>
                  <a:cubicBezTo>
                    <a:pt x="75287" y="1008927"/>
                    <a:pt x="0" y="933640"/>
                    <a:pt x="0" y="840769"/>
                  </a:cubicBezTo>
                  <a:lnTo>
                    <a:pt x="0" y="168158"/>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7832" tIns="117832" rIns="117832" bIns="117832" numCol="1" spcCol="1270" anchor="ctr" anchorCtr="0">
              <a:noAutofit/>
            </a:bodyPr>
            <a:lstStyle/>
            <a:p>
              <a:pPr marL="0" lvl="0" indent="0" algn="l" defTabSz="800100">
                <a:lnSpc>
                  <a:spcPct val="100000"/>
                </a:lnSpc>
                <a:spcBef>
                  <a:spcPct val="0"/>
                </a:spcBef>
                <a:spcAft>
                  <a:spcPts val="0"/>
                </a:spcAft>
                <a:buNone/>
              </a:pPr>
              <a:r>
                <a:rPr lang="en-US" sz="1800" b="0" i="0" kern="1200" dirty="0"/>
                <a:t>Questions regarding this Pre-RFP meeting should be submitted to: </a:t>
              </a:r>
            </a:p>
            <a:p>
              <a:pPr marL="0" lvl="0" indent="0" algn="l" defTabSz="800100">
                <a:lnSpc>
                  <a:spcPct val="100000"/>
                </a:lnSpc>
                <a:spcBef>
                  <a:spcPct val="0"/>
                </a:spcBef>
                <a:spcAft>
                  <a:spcPts val="300"/>
                </a:spcAft>
                <a:buNone/>
              </a:pPr>
              <a:r>
                <a:rPr lang="en-US" sz="1800" b="0" i="0" kern="1200" dirty="0"/>
                <a:t>Jonathan Stowe, P.E. at </a:t>
              </a:r>
              <a:r>
                <a:rPr lang="en-US" sz="2000" b="1" i="0" kern="1200" dirty="0">
                  <a:solidFill>
                    <a:srgbClr val="FFFF00"/>
                  </a:solidFill>
                  <a:hlinkClick r:id="rId3">
                    <a:extLst>
                      <a:ext uri="{A12FA001-AC4F-418D-AE19-62706E023703}">
                        <ahyp:hlinkClr xmlns:ahyp="http://schemas.microsoft.com/office/drawing/2018/hyperlinkcolor" val="tx"/>
                      </a:ext>
                    </a:extLst>
                  </a:hlinkClick>
                </a:rPr>
                <a:t>Jonathan.Stowe@txdot.gov</a:t>
              </a:r>
              <a:r>
                <a:rPr lang="en-US" sz="2000" b="0" i="0" kern="1200" dirty="0">
                  <a:solidFill>
                    <a:srgbClr val="FFFF00"/>
                  </a:solidFill>
                </a:rPr>
                <a:t> </a:t>
              </a:r>
              <a:endParaRPr lang="en-US" sz="2400" b="0" i="0" kern="1200" dirty="0">
                <a:solidFill>
                  <a:srgbClr val="FFFF00"/>
                </a:solidFill>
              </a:endParaRPr>
            </a:p>
            <a:p>
              <a:pPr marL="0" lvl="0" indent="0" algn="l" defTabSz="800100">
                <a:lnSpc>
                  <a:spcPct val="100000"/>
                </a:lnSpc>
                <a:spcBef>
                  <a:spcPct val="0"/>
                </a:spcBef>
                <a:spcAft>
                  <a:spcPts val="0"/>
                </a:spcAft>
                <a:buNone/>
              </a:pPr>
              <a:r>
                <a:rPr lang="en-US" sz="1800" b="0" i="0" kern="1200" dirty="0"/>
                <a:t>by </a:t>
              </a:r>
              <a:r>
                <a:rPr lang="en-US" sz="1800" b="0" i="0" kern="1200" dirty="0">
                  <a:latin typeface="+mj-lt"/>
                </a:rPr>
                <a:t>1 pm, CST, Tuesday, December 9th, 2025</a:t>
              </a:r>
              <a:r>
                <a:rPr lang="en-US" sz="1800" b="0" i="0" kern="1200" dirty="0"/>
                <a:t>.</a:t>
              </a:r>
            </a:p>
          </p:txBody>
        </p:sp>
        <p:sp>
          <p:nvSpPr>
            <p:cNvPr id="7" name="text box" descr="This presentation will be posted by Tuesday, September 2, 2025.&#10;Questions regarding this Pre-RFP meeting should be submitted to: &#10;LaDonna Waters, P.E. at LaDonna.Waters@txdot.gov &#10;by 1 pm, CST, Wednesday, September 3, 2025.&#10;Relevant Questions received and their responses will be posted by &#10;Monday, September 8, 2025.">
              <a:extLst>
                <a:ext uri="{FF2B5EF4-FFF2-40B4-BE49-F238E27FC236}">
                  <a16:creationId xmlns:a16="http://schemas.microsoft.com/office/drawing/2014/main" id="{2F7D44CF-0462-CF77-A99C-2D66B413E456}"/>
                </a:ext>
              </a:extLst>
            </p:cNvPr>
            <p:cNvSpPr/>
            <p:nvPr/>
          </p:nvSpPr>
          <p:spPr>
            <a:xfrm>
              <a:off x="412341" y="3431064"/>
              <a:ext cx="8166267" cy="696479"/>
            </a:xfrm>
            <a:custGeom>
              <a:avLst/>
              <a:gdLst>
                <a:gd name="connsiteX0" fmla="*/ 0 w 8166267"/>
                <a:gd name="connsiteY0" fmla="*/ 116082 h 696479"/>
                <a:gd name="connsiteX1" fmla="*/ 116082 w 8166267"/>
                <a:gd name="connsiteY1" fmla="*/ 0 h 696479"/>
                <a:gd name="connsiteX2" fmla="*/ 8050185 w 8166267"/>
                <a:gd name="connsiteY2" fmla="*/ 0 h 696479"/>
                <a:gd name="connsiteX3" fmla="*/ 8166267 w 8166267"/>
                <a:gd name="connsiteY3" fmla="*/ 116082 h 696479"/>
                <a:gd name="connsiteX4" fmla="*/ 8166267 w 8166267"/>
                <a:gd name="connsiteY4" fmla="*/ 580397 h 696479"/>
                <a:gd name="connsiteX5" fmla="*/ 8050185 w 8166267"/>
                <a:gd name="connsiteY5" fmla="*/ 696479 h 696479"/>
                <a:gd name="connsiteX6" fmla="*/ 116082 w 8166267"/>
                <a:gd name="connsiteY6" fmla="*/ 696479 h 696479"/>
                <a:gd name="connsiteX7" fmla="*/ 0 w 8166267"/>
                <a:gd name="connsiteY7" fmla="*/ 580397 h 696479"/>
                <a:gd name="connsiteX8" fmla="*/ 0 w 8166267"/>
                <a:gd name="connsiteY8" fmla="*/ 116082 h 69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696479">
                  <a:moveTo>
                    <a:pt x="0" y="116082"/>
                  </a:moveTo>
                  <a:cubicBezTo>
                    <a:pt x="0" y="51972"/>
                    <a:pt x="51972" y="0"/>
                    <a:pt x="116082" y="0"/>
                  </a:cubicBezTo>
                  <a:lnTo>
                    <a:pt x="8050185" y="0"/>
                  </a:lnTo>
                  <a:cubicBezTo>
                    <a:pt x="8114295" y="0"/>
                    <a:pt x="8166267" y="51972"/>
                    <a:pt x="8166267" y="116082"/>
                  </a:cubicBezTo>
                  <a:lnTo>
                    <a:pt x="8166267" y="580397"/>
                  </a:lnTo>
                  <a:cubicBezTo>
                    <a:pt x="8166267" y="644507"/>
                    <a:pt x="8114295" y="696479"/>
                    <a:pt x="8050185" y="696479"/>
                  </a:cubicBezTo>
                  <a:lnTo>
                    <a:pt x="116082" y="696479"/>
                  </a:lnTo>
                  <a:cubicBezTo>
                    <a:pt x="51972" y="696479"/>
                    <a:pt x="0" y="644507"/>
                    <a:pt x="0" y="580397"/>
                  </a:cubicBezTo>
                  <a:lnTo>
                    <a:pt x="0" y="1160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579" tIns="216879" rIns="102579" bIns="102579" numCol="1" spcCol="1270" anchor="ctr" anchorCtr="0">
              <a:noAutofit/>
            </a:bodyPr>
            <a:lstStyle/>
            <a:p>
              <a:pPr marL="0" lvl="0" indent="0" algn="l" defTabSz="800100">
                <a:lnSpc>
                  <a:spcPct val="100000"/>
                </a:lnSpc>
                <a:spcBef>
                  <a:spcPct val="0"/>
                </a:spcBef>
                <a:spcAft>
                  <a:spcPts val="0"/>
                </a:spcAft>
                <a:buNone/>
              </a:pPr>
              <a:r>
                <a:rPr lang="en-US" sz="1800" b="0" kern="1200" dirty="0"/>
                <a:t>Relevant questions received and their responses will be posted on TxDOT.gov by Monday, December 15, 2025.</a:t>
              </a:r>
            </a:p>
            <a:p>
              <a:pPr marL="0" lvl="0" indent="0" algn="l" defTabSz="800100">
                <a:lnSpc>
                  <a:spcPct val="90000"/>
                </a:lnSpc>
                <a:spcBef>
                  <a:spcPct val="0"/>
                </a:spcBef>
                <a:spcAft>
                  <a:spcPct val="35000"/>
                </a:spcAft>
                <a:buNone/>
              </a:pPr>
              <a:endParaRPr lang="en-US" sz="500" b="0" kern="1200" dirty="0"/>
            </a:p>
          </p:txBody>
        </p:sp>
      </p:grpSp>
    </p:spTree>
    <p:extLst>
      <p:ext uri="{BB962C8B-B14F-4D97-AF65-F5344CB8AC3E}">
        <p14:creationId xmlns:p14="http://schemas.microsoft.com/office/powerpoint/2010/main" val="396549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2800" b="1" dirty="0">
                <a:solidFill>
                  <a:srgbClr val="002E69"/>
                </a:solidFill>
              </a:rPr>
              <a:t>Agenda</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a:xfrm>
            <a:off x="457200" y="1372265"/>
            <a:ext cx="8229600" cy="3033480"/>
          </a:xfrm>
        </p:spPr>
        <p:txBody>
          <a:bodyPr numCol="1" spcCol="457200">
            <a:noAutofit/>
          </a:bodyPr>
          <a:lstStyle/>
          <a:p>
            <a:pPr marL="0" indent="0">
              <a:buNone/>
            </a:pPr>
            <a:r>
              <a:rPr lang="en-US" sz="1600" b="1" dirty="0"/>
              <a:t>1</a:t>
            </a:r>
            <a:r>
              <a:rPr lang="en-US" sz="1600" dirty="0"/>
              <a:t> | Introductions</a:t>
            </a:r>
          </a:p>
          <a:p>
            <a:pPr marL="0" indent="0">
              <a:buNone/>
            </a:pPr>
            <a:r>
              <a:rPr lang="en-US" sz="1600" b="1" dirty="0"/>
              <a:t>2</a:t>
            </a:r>
            <a:r>
              <a:rPr lang="en-US" sz="1600" dirty="0"/>
              <a:t> | Brief Project Overview</a:t>
            </a:r>
          </a:p>
          <a:p>
            <a:pPr marL="0" indent="0">
              <a:buNone/>
            </a:pPr>
            <a:r>
              <a:rPr lang="en-US" sz="1600" b="1" dirty="0"/>
              <a:t>3</a:t>
            </a:r>
            <a:r>
              <a:rPr lang="en-US" sz="1600" dirty="0"/>
              <a:t> | Contract Selection Process</a:t>
            </a:r>
          </a:p>
          <a:p>
            <a:pPr marL="0" indent="0">
              <a:buNone/>
            </a:pPr>
            <a:r>
              <a:rPr lang="en-US" sz="1600" b="1" dirty="0"/>
              <a:t>4</a:t>
            </a:r>
            <a:r>
              <a:rPr lang="en-US" sz="1600" dirty="0"/>
              <a:t> | RFP Information</a:t>
            </a:r>
          </a:p>
          <a:p>
            <a:pPr marL="0" lvl="0" indent="0">
              <a:buClr>
                <a:srgbClr val="0056A9"/>
              </a:buClr>
              <a:buNone/>
            </a:pPr>
            <a:r>
              <a:rPr lang="en-US" sz="1600" b="1" dirty="0"/>
              <a:t>5</a:t>
            </a:r>
            <a:r>
              <a:rPr lang="en-US" sz="1600" dirty="0"/>
              <a:t> | Avoid Disqualification</a:t>
            </a:r>
          </a:p>
          <a:p>
            <a:pPr marL="0" lvl="0" indent="0">
              <a:buClr>
                <a:srgbClr val="0056A9"/>
              </a:buClr>
              <a:buNone/>
            </a:pPr>
            <a:r>
              <a:rPr lang="en-US" sz="1600" b="1" dirty="0"/>
              <a:t>6</a:t>
            </a:r>
            <a:r>
              <a:rPr lang="en-US" sz="1600" dirty="0"/>
              <a:t> | Post Award</a:t>
            </a:r>
          </a:p>
          <a:p>
            <a:pPr marL="0" lvl="0" indent="0">
              <a:buClr>
                <a:srgbClr val="0056A9"/>
              </a:buClr>
              <a:buNone/>
            </a:pPr>
            <a:r>
              <a:rPr lang="en-US" sz="1600" b="1" dirty="0"/>
              <a:t>7</a:t>
            </a:r>
            <a:r>
              <a:rPr lang="en-US" sz="1600" dirty="0"/>
              <a:t> | Anticipated Timeframe</a:t>
            </a:r>
          </a:p>
          <a:p>
            <a:pPr marL="0" lvl="0" indent="0">
              <a:buClr>
                <a:srgbClr val="0056A9"/>
              </a:buClr>
              <a:buNone/>
            </a:pPr>
            <a:r>
              <a:rPr lang="en-US" sz="1600" b="1" dirty="0"/>
              <a:t>8</a:t>
            </a:r>
            <a:r>
              <a:rPr lang="en-US" sz="1600" dirty="0"/>
              <a:t> | Closing Remarks &amp; Instructions for Questions</a:t>
            </a:r>
          </a:p>
          <a:p>
            <a:pPr marL="0" lvl="0" indent="0">
              <a:buClr>
                <a:srgbClr val="0056A9"/>
              </a:buClr>
              <a:buNone/>
            </a:pPr>
            <a:endParaRPr lang="en-US" sz="1600" b="1" dirty="0"/>
          </a:p>
          <a:p>
            <a:pPr marL="0" indent="0">
              <a:buNone/>
            </a:pPr>
            <a:endParaRPr lang="en-US" sz="1600" b="1" dirty="0"/>
          </a:p>
        </p:txBody>
      </p:sp>
    </p:spTree>
    <p:extLst>
      <p:ext uri="{BB962C8B-B14F-4D97-AF65-F5344CB8AC3E}">
        <p14:creationId xmlns:p14="http://schemas.microsoft.com/office/powerpoint/2010/main" val="86206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5C316FF9-D722-FB6F-5784-412F11D580B5}"/>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Consultant Selection Team</a:t>
            </a:r>
          </a:p>
        </p:txBody>
      </p:sp>
      <p:grpSp>
        <p:nvGrpSpPr>
          <p:cNvPr id="10" name="CST info" descr="Consultant selection team consists of four personnel, one is a licensed professional engineer.  Please do not contact these individuals.">
            <a:extLst>
              <a:ext uri="{FF2B5EF4-FFF2-40B4-BE49-F238E27FC236}">
                <a16:creationId xmlns:a16="http://schemas.microsoft.com/office/drawing/2014/main" id="{2AC793A9-A482-3AF6-E029-631E7BC909A5}"/>
              </a:ext>
            </a:extLst>
          </p:cNvPr>
          <p:cNvGrpSpPr/>
          <p:nvPr/>
        </p:nvGrpSpPr>
        <p:grpSpPr>
          <a:xfrm>
            <a:off x="103518" y="764765"/>
            <a:ext cx="8936966" cy="2435635"/>
            <a:chOff x="103518" y="764765"/>
            <a:chExt cx="8936966" cy="2435635"/>
          </a:xfrm>
        </p:grpSpPr>
        <p:sp>
          <p:nvSpPr>
            <p:cNvPr id="11" name="Do not contact CST">
              <a:extLst>
                <a:ext uri="{FF2B5EF4-FFF2-40B4-BE49-F238E27FC236}">
                  <a16:creationId xmlns:a16="http://schemas.microsoft.com/office/drawing/2014/main" id="{10B70D9C-F4CA-6A63-AF82-4DA3AD4B779F}"/>
                </a:ext>
              </a:extLst>
            </p:cNvPr>
            <p:cNvSpPr/>
            <p:nvPr/>
          </p:nvSpPr>
          <p:spPr>
            <a:xfrm>
              <a:off x="103518" y="1077290"/>
              <a:ext cx="8936966" cy="2123110"/>
            </a:xfrm>
            <a:custGeom>
              <a:avLst/>
              <a:gdLst>
                <a:gd name="connsiteX0" fmla="*/ 0 w 8261969"/>
                <a:gd name="connsiteY0" fmla="*/ 0 h 1794509"/>
                <a:gd name="connsiteX1" fmla="*/ 8261969 w 8261969"/>
                <a:gd name="connsiteY1" fmla="*/ 0 h 1794509"/>
                <a:gd name="connsiteX2" fmla="*/ 8261969 w 8261969"/>
                <a:gd name="connsiteY2" fmla="*/ 1794509 h 1794509"/>
                <a:gd name="connsiteX3" fmla="*/ 0 w 8261969"/>
                <a:gd name="connsiteY3" fmla="*/ 1794509 h 1794509"/>
                <a:gd name="connsiteX4" fmla="*/ 0 w 8261969"/>
                <a:gd name="connsiteY4" fmla="*/ 0 h 179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969" h="1794509">
                  <a:moveTo>
                    <a:pt x="0" y="0"/>
                  </a:moveTo>
                  <a:lnTo>
                    <a:pt x="8261969" y="0"/>
                  </a:lnTo>
                  <a:lnTo>
                    <a:pt x="8261969" y="1794509"/>
                  </a:lnTo>
                  <a:lnTo>
                    <a:pt x="0" y="179450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1221" tIns="853948" rIns="641221" bIns="128016" numCol="1" spcCol="1270" anchor="t" anchorCtr="0">
              <a:noAutofit/>
            </a:bodyPr>
            <a:lstStyle/>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Consists of three personnel, </a:t>
              </a:r>
              <a:r>
                <a:rPr lang="en-US" sz="2000" dirty="0">
                  <a:solidFill>
                    <a:schemeClr val="tx1"/>
                  </a:solidFill>
                </a:rPr>
                <a:t>two</a:t>
              </a:r>
              <a:r>
                <a:rPr lang="en-US" sz="2000" u="none" kern="1200" dirty="0">
                  <a:solidFill>
                    <a:schemeClr val="tx1"/>
                  </a:solidFill>
                </a:rPr>
                <a:t> are licensed Professional Engineers. </a:t>
              </a:r>
            </a:p>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 </a:t>
              </a:r>
              <a:endParaRPr lang="en-US" sz="2000"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Please do not </a:t>
              </a:r>
              <a:r>
                <a:rPr lang="en-US" sz="2000" b="1" dirty="0">
                  <a:solidFill>
                    <a:schemeClr val="tx1"/>
                  </a:solidFill>
                </a:rPr>
                <a:t>attempt to </a:t>
              </a:r>
              <a:r>
                <a:rPr lang="en-US" sz="2000" b="1" kern="1200" dirty="0">
                  <a:solidFill>
                    <a:schemeClr val="tx1"/>
                  </a:solidFill>
                </a:rPr>
                <a:t>contact these individuals.</a:t>
              </a:r>
            </a:p>
            <a:p>
              <a:pPr marL="0" lvl="1" indent="0" defTabSz="711200">
                <a:lnSpc>
                  <a:spcPct val="90000"/>
                </a:lnSpc>
                <a:spcBef>
                  <a:spcPct val="0"/>
                </a:spcBef>
                <a:spcAft>
                  <a:spcPct val="15000"/>
                </a:spcAft>
                <a:buNone/>
              </a:pPr>
              <a:endParaRPr lang="en-US" sz="1800" kern="1200" dirty="0"/>
            </a:p>
          </p:txBody>
        </p:sp>
        <p:sp>
          <p:nvSpPr>
            <p:cNvPr id="12" name="CST title">
              <a:extLst>
                <a:ext uri="{FF2B5EF4-FFF2-40B4-BE49-F238E27FC236}">
                  <a16:creationId xmlns:a16="http://schemas.microsoft.com/office/drawing/2014/main" id="{2A3A2F3C-7398-98D9-7B31-E649DDCB4D96}"/>
                </a:ext>
              </a:extLst>
            </p:cNvPr>
            <p:cNvSpPr/>
            <p:nvPr/>
          </p:nvSpPr>
          <p:spPr>
            <a:xfrm>
              <a:off x="921397" y="764765"/>
              <a:ext cx="7471430" cy="962040"/>
            </a:xfrm>
            <a:custGeom>
              <a:avLst/>
              <a:gdLst>
                <a:gd name="connsiteX0" fmla="*/ 0 w 7471430"/>
                <a:gd name="connsiteY0" fmla="*/ 160343 h 962040"/>
                <a:gd name="connsiteX1" fmla="*/ 160343 w 7471430"/>
                <a:gd name="connsiteY1" fmla="*/ 0 h 962040"/>
                <a:gd name="connsiteX2" fmla="*/ 7311087 w 7471430"/>
                <a:gd name="connsiteY2" fmla="*/ 0 h 962040"/>
                <a:gd name="connsiteX3" fmla="*/ 7471430 w 7471430"/>
                <a:gd name="connsiteY3" fmla="*/ 160343 h 962040"/>
                <a:gd name="connsiteX4" fmla="*/ 7471430 w 7471430"/>
                <a:gd name="connsiteY4" fmla="*/ 801697 h 962040"/>
                <a:gd name="connsiteX5" fmla="*/ 7311087 w 7471430"/>
                <a:gd name="connsiteY5" fmla="*/ 962040 h 962040"/>
                <a:gd name="connsiteX6" fmla="*/ 160343 w 7471430"/>
                <a:gd name="connsiteY6" fmla="*/ 962040 h 962040"/>
                <a:gd name="connsiteX7" fmla="*/ 0 w 7471430"/>
                <a:gd name="connsiteY7" fmla="*/ 801697 h 962040"/>
                <a:gd name="connsiteX8" fmla="*/ 0 w 7471430"/>
                <a:gd name="connsiteY8" fmla="*/ 160343 h 9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430" h="962040">
                  <a:moveTo>
                    <a:pt x="0" y="160343"/>
                  </a:moveTo>
                  <a:cubicBezTo>
                    <a:pt x="0" y="71788"/>
                    <a:pt x="71788" y="0"/>
                    <a:pt x="160343" y="0"/>
                  </a:cubicBezTo>
                  <a:lnTo>
                    <a:pt x="7311087" y="0"/>
                  </a:lnTo>
                  <a:cubicBezTo>
                    <a:pt x="7399642" y="0"/>
                    <a:pt x="7471430" y="71788"/>
                    <a:pt x="7471430" y="160343"/>
                  </a:cubicBezTo>
                  <a:lnTo>
                    <a:pt x="7471430" y="801697"/>
                  </a:lnTo>
                  <a:cubicBezTo>
                    <a:pt x="7471430" y="890252"/>
                    <a:pt x="7399642" y="962040"/>
                    <a:pt x="7311087" y="962040"/>
                  </a:cubicBezTo>
                  <a:lnTo>
                    <a:pt x="160343" y="962040"/>
                  </a:lnTo>
                  <a:cubicBezTo>
                    <a:pt x="71788" y="962040"/>
                    <a:pt x="0" y="890252"/>
                    <a:pt x="0" y="801697"/>
                  </a:cubicBezTo>
                  <a:lnTo>
                    <a:pt x="0" y="160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561" tIns="46963" rIns="265561" bIns="46963" numCol="1" spcCol="1270" anchor="ctr" anchorCtr="0">
              <a:noAutofit/>
            </a:bodyPr>
            <a:lstStyle/>
            <a:p>
              <a:pPr marL="0" lvl="0" indent="0" algn="l" defTabSz="889000">
                <a:lnSpc>
                  <a:spcPct val="90000"/>
                </a:lnSpc>
                <a:spcBef>
                  <a:spcPct val="0"/>
                </a:spcBef>
                <a:spcAft>
                  <a:spcPct val="35000"/>
                </a:spcAft>
                <a:buNone/>
              </a:pPr>
              <a:r>
                <a:rPr lang="en-US" sz="2000" b="1" kern="1200" dirty="0"/>
                <a:t>Consultant Selection Team (CST)</a:t>
              </a:r>
            </a:p>
          </p:txBody>
        </p:sp>
      </p:grpSp>
      <p:grpSp>
        <p:nvGrpSpPr>
          <p:cNvPr id="2" name="CST info not Provided" descr="Please note, CST members names will no longer be provided in the Advertisement, and PEPS will not share this information for future waves.">
            <a:extLst>
              <a:ext uri="{FF2B5EF4-FFF2-40B4-BE49-F238E27FC236}">
                <a16:creationId xmlns:a16="http://schemas.microsoft.com/office/drawing/2014/main" id="{145ADD43-1CB6-B565-8D17-F9BE06C7725B}"/>
              </a:ext>
            </a:extLst>
          </p:cNvPr>
          <p:cNvGrpSpPr/>
          <p:nvPr/>
        </p:nvGrpSpPr>
        <p:grpSpPr>
          <a:xfrm>
            <a:off x="488866" y="3427413"/>
            <a:ext cx="8166267" cy="1008927"/>
            <a:chOff x="0" y="1102540"/>
            <a:chExt cx="8166267" cy="1008927"/>
          </a:xfrm>
        </p:grpSpPr>
        <p:sp>
          <p:nvSpPr>
            <p:cNvPr id="3" name="CST info not Provide">
              <a:extLst>
                <a:ext uri="{FF2B5EF4-FFF2-40B4-BE49-F238E27FC236}">
                  <a16:creationId xmlns:a16="http://schemas.microsoft.com/office/drawing/2014/main" id="{8AE90200-40D2-89D7-8A8C-EE4345DC97E8}"/>
                </a:ext>
              </a:extLst>
            </p:cNvPr>
            <p:cNvSpPr/>
            <p:nvPr/>
          </p:nvSpPr>
          <p:spPr>
            <a:xfrm>
              <a:off x="0" y="1102540"/>
              <a:ext cx="8166267" cy="1008927"/>
            </a:xfrm>
            <a:prstGeom prst="roundRect">
              <a:avLst/>
            </a:prstGeom>
          </p:spPr>
          <p:style>
            <a:lnRef idx="2">
              <a:schemeClr val="lt1">
                <a:hueOff val="0"/>
                <a:satOff val="0"/>
                <a:lumOff val="0"/>
                <a:alphaOff val="0"/>
              </a:schemeClr>
            </a:lnRef>
            <a:fillRef idx="1">
              <a:schemeClr val="accent1">
                <a:shade val="80000"/>
                <a:hueOff val="419638"/>
                <a:satOff val="-34126"/>
                <a:lumOff val="19230"/>
                <a:alphaOff val="0"/>
              </a:schemeClr>
            </a:fillRef>
            <a:effectRef idx="0">
              <a:schemeClr val="accent1">
                <a:shade val="80000"/>
                <a:hueOff val="419638"/>
                <a:satOff val="-34126"/>
                <a:lumOff val="19230"/>
                <a:alphaOff val="0"/>
              </a:schemeClr>
            </a:effectRef>
            <a:fontRef idx="minor">
              <a:schemeClr val="lt1"/>
            </a:fontRef>
          </p:style>
          <p:txBody>
            <a:bodyPr/>
            <a:lstStyle/>
            <a:p>
              <a:endParaRPr lang="en-US" dirty="0"/>
            </a:p>
          </p:txBody>
        </p:sp>
        <p:sp>
          <p:nvSpPr>
            <p:cNvPr id="4" name="CST info not Provide">
              <a:extLst>
                <a:ext uri="{FF2B5EF4-FFF2-40B4-BE49-F238E27FC236}">
                  <a16:creationId xmlns:a16="http://schemas.microsoft.com/office/drawing/2014/main" id="{52304D0B-6951-3D8E-4F14-1310E965BBA3}"/>
                </a:ext>
              </a:extLst>
            </p:cNvPr>
            <p:cNvSpPr txBox="1"/>
            <p:nvPr/>
          </p:nvSpPr>
          <p:spPr>
            <a:xfrm>
              <a:off x="49252" y="1151792"/>
              <a:ext cx="8067763" cy="910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1" defTabSz="800100">
                <a:spcBef>
                  <a:spcPct val="0"/>
                </a:spcBef>
              </a:pPr>
              <a:r>
                <a:rPr lang="en-US" i="0" kern="1200" dirty="0"/>
                <a:t>Please note, CST members’ names will no longer be provided in the Advertisement, and PEPS will not share this information for future waves.</a:t>
              </a:r>
            </a:p>
          </p:txBody>
        </p:sp>
      </p:grpSp>
    </p:spTree>
    <p:extLst>
      <p:ext uri="{BB962C8B-B14F-4D97-AF65-F5344CB8AC3E}">
        <p14:creationId xmlns:p14="http://schemas.microsoft.com/office/powerpoint/2010/main" val="9102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a:xfrm>
            <a:off x="388189" y="611165"/>
            <a:ext cx="8229600" cy="294885"/>
          </a:xfrm>
        </p:spPr>
        <p:txBody>
          <a:bodyPr>
            <a:noAutofit/>
          </a:bodyPr>
          <a:lstStyle/>
          <a:p>
            <a:pPr algn="just"/>
            <a:r>
              <a:rPr lang="en-US" sz="2000" b="1" dirty="0">
                <a:solidFill>
                  <a:srgbClr val="002E69"/>
                </a:solidFill>
              </a:rPr>
              <a:t>PEPS Service Center for Divisions Team</a:t>
            </a:r>
          </a:p>
        </p:txBody>
      </p:sp>
      <p:sp>
        <p:nvSpPr>
          <p:cNvPr id="4" name="Table 1 Title">
            <a:extLst>
              <a:ext uri="{FF2B5EF4-FFF2-40B4-BE49-F238E27FC236}">
                <a16:creationId xmlns:a16="http://schemas.microsoft.com/office/drawing/2014/main" id="{6E3383F3-2430-3536-F3F5-7F9E9FED8A07}"/>
              </a:ext>
            </a:extLst>
          </p:cNvPr>
          <p:cNvSpPr txBox="1"/>
          <p:nvPr/>
        </p:nvSpPr>
        <p:spPr>
          <a:xfrm>
            <a:off x="319178" y="967790"/>
            <a:ext cx="4534959" cy="307777"/>
          </a:xfrm>
          <a:prstGeom prst="rect">
            <a:avLst/>
          </a:prstGeom>
          <a:noFill/>
        </p:spPr>
        <p:txBody>
          <a:bodyPr wrap="none" rtlCol="0">
            <a:spAutoFit/>
          </a:bodyPr>
          <a:lstStyle/>
          <a:p>
            <a:r>
              <a:rPr lang="en-US" sz="1400" dirty="0"/>
              <a:t>Table 1: PEPS Service Center for Divisions Team</a:t>
            </a:r>
          </a:p>
        </p:txBody>
      </p:sp>
      <p:graphicFrame>
        <p:nvGraphicFramePr>
          <p:cNvPr id="5" name="Table 1" descr="Identifies members of PEPS providing procurement support for these contracts.  Kori Rodriguez, PE, Section Director, PEPS Service Center for Divisions, LaDonna Waters, PE, Procurement Engineer, PEPS Service Center for Divisions, Erinn Davis, Contract Specialist, PEPS Service Center for Divisions.">
            <a:extLst>
              <a:ext uri="{FF2B5EF4-FFF2-40B4-BE49-F238E27FC236}">
                <a16:creationId xmlns:a16="http://schemas.microsoft.com/office/drawing/2014/main" id="{6F778D6A-4383-A6CD-6ACD-989940BF1857}"/>
              </a:ext>
            </a:extLst>
          </p:cNvPr>
          <p:cNvGraphicFramePr>
            <a:graphicFrameLocks noGrp="1"/>
          </p:cNvGraphicFramePr>
          <p:nvPr>
            <p:extLst>
              <p:ext uri="{D42A27DB-BD31-4B8C-83A1-F6EECF244321}">
                <p14:modId xmlns:p14="http://schemas.microsoft.com/office/powerpoint/2010/main" val="2764628832"/>
              </p:ext>
            </p:extLst>
          </p:nvPr>
        </p:nvGraphicFramePr>
        <p:xfrm>
          <a:off x="388189" y="1234589"/>
          <a:ext cx="8229600" cy="1899920"/>
        </p:xfrm>
        <a:graphic>
          <a:graphicData uri="http://schemas.openxmlformats.org/drawingml/2006/table">
            <a:tbl>
              <a:tblPr firstRow="1" bandRow="1">
                <a:tableStyleId>{B301B821-A1FF-4177-AEE7-76D212191A09}</a:tableStyleId>
              </a:tblPr>
              <a:tblGrid>
                <a:gridCol w="2566575">
                  <a:extLst>
                    <a:ext uri="{9D8B030D-6E8A-4147-A177-3AD203B41FA5}">
                      <a16:colId xmlns:a16="http://schemas.microsoft.com/office/drawing/2014/main" val="727883303"/>
                    </a:ext>
                  </a:extLst>
                </a:gridCol>
                <a:gridCol w="5663025">
                  <a:extLst>
                    <a:ext uri="{9D8B030D-6E8A-4147-A177-3AD203B41FA5}">
                      <a16:colId xmlns:a16="http://schemas.microsoft.com/office/drawing/2014/main" val="4104630111"/>
                    </a:ext>
                  </a:extLst>
                </a:gridCol>
              </a:tblGrid>
              <a:tr h="227385">
                <a:tc>
                  <a:txBody>
                    <a:bodyPr/>
                    <a:lstStyle/>
                    <a:p>
                      <a:pPr algn="ctr"/>
                      <a:r>
                        <a:rPr lang="fr-FR" sz="1600" noProof="0" dirty="0"/>
                        <a:t>Procurement</a:t>
                      </a:r>
                      <a:r>
                        <a:rPr lang="fr-FR" sz="1600" baseline="0" noProof="0" dirty="0"/>
                        <a:t> Support</a:t>
                      </a:r>
                      <a:endParaRPr lang="fr-FR" sz="1600" noProof="0" dirty="0">
                        <a:latin typeface="+mn-lt"/>
                        <a:cs typeface="Arial" pitchFamily="34" charset="0"/>
                      </a:endParaRPr>
                    </a:p>
                  </a:txBody>
                  <a:tcPr marR="45720" anchor="ctr">
                    <a:lnR w="12700" cap="flat" cmpd="sng" algn="ctr">
                      <a:solidFill>
                        <a:schemeClr val="bg1"/>
                      </a:solidFill>
                      <a:prstDash val="solid"/>
                      <a:round/>
                      <a:headEnd type="none" w="med" len="med"/>
                      <a:tailEnd type="none" w="med" len="med"/>
                    </a:lnR>
                  </a:tcPr>
                </a:tc>
                <a:tc>
                  <a:txBody>
                    <a:bodyPr/>
                    <a:lstStyle/>
                    <a:p>
                      <a:pPr algn="ctr"/>
                      <a:r>
                        <a:rPr lang="fr-FR" sz="1600" noProof="0" dirty="0"/>
                        <a:t>Title</a:t>
                      </a:r>
                      <a:endParaRPr lang="fr-FR" sz="1600" noProof="0" dirty="0">
                        <a:latin typeface="+mn-lt"/>
                        <a:cs typeface="Arial" pitchFamily="34" charset="0"/>
                      </a:endParaRPr>
                    </a:p>
                  </a:txBody>
                  <a:tcPr marR="4572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11349183"/>
                  </a:ext>
                </a:extLst>
              </a:tr>
              <a:tr h="370840">
                <a:tc>
                  <a:txBody>
                    <a:bodyPr/>
                    <a:lstStyle/>
                    <a:p>
                      <a:r>
                        <a:rPr lang="fr-FR" sz="1600" noProof="0" dirty="0"/>
                        <a:t>Kori Rodriguez,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rgbClr val="0A1B2B"/>
                        </a:buClr>
                        <a:buSzTx/>
                        <a:buFont typeface="Wingdings" pitchFamily="2" charset="2"/>
                        <a:buNone/>
                        <a:tabLst/>
                        <a:defRPr/>
                      </a:pPr>
                      <a:r>
                        <a:rPr kumimoji="0" lang="fr-FR" sz="1600" b="0" u="none" strike="noStrike" kern="1200" cap="none" spc="0" normalizeH="0" baseline="0" noProof="0" dirty="0">
                          <a:ln>
                            <a:noFill/>
                          </a:ln>
                          <a:solidFill>
                            <a:prstClr val="black"/>
                          </a:solidFill>
                          <a:effectLst/>
                          <a:uLnTx/>
                          <a:uFillTx/>
                        </a:rPr>
                        <a:t>Section Director, PEPS Service Center for Divisions </a:t>
                      </a: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392658983"/>
                  </a:ext>
                </a:extLst>
              </a:tr>
              <a:tr h="370840">
                <a:tc>
                  <a:txBody>
                    <a:bodyPr/>
                    <a:lstStyle/>
                    <a:p>
                      <a:r>
                        <a:rPr lang="fr-FR" sz="1600" noProof="0" dirty="0"/>
                        <a:t>Jonathan Stowe,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600" b="0" u="none" strike="noStrike" kern="1200" cap="none" spc="0" normalizeH="0" baseline="0" noProof="0" dirty="0">
                          <a:ln>
                            <a:noFill/>
                          </a:ln>
                          <a:solidFill>
                            <a:schemeClr val="tx1"/>
                          </a:solidFill>
                          <a:effectLst/>
                          <a:uLnTx/>
                          <a:uFillTx/>
                        </a:rPr>
                        <a:t>Procurement Engineer, </a:t>
                      </a:r>
                      <a:r>
                        <a:rPr kumimoji="0" lang="fr-FR" sz="1600" b="0" u="none" strike="noStrike" kern="1200" cap="none" spc="0" normalizeH="0" baseline="0" noProof="0" dirty="0">
                          <a:ln>
                            <a:noFill/>
                          </a:ln>
                          <a:solidFill>
                            <a:prstClr val="black"/>
                          </a:solidFill>
                          <a:effectLst/>
                          <a:uLnTx/>
                          <a:uFillTx/>
                        </a:rPr>
                        <a:t>PEPS Service Center for Fort Worth </a:t>
                      </a:r>
                      <a:endParaRPr kumimoji="0" lang="fr-FR"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908074871"/>
                  </a:ext>
                </a:extLst>
              </a:tr>
              <a:tr h="370840">
                <a:tc>
                  <a:txBody>
                    <a:bodyPr/>
                    <a:lstStyle/>
                    <a:p>
                      <a:r>
                        <a:rPr lang="en-US" sz="1600" b="0" noProof="0" dirty="0">
                          <a:solidFill>
                            <a:schemeClr val="tx1"/>
                          </a:solidFill>
                        </a:rPr>
                        <a:t>Meredith Starr</a:t>
                      </a:r>
                      <a:endParaRPr lang="en-US" sz="1600" b="0" noProof="0" dirty="0">
                        <a:solidFill>
                          <a:schemeClr val="tx1"/>
                        </a:solidFill>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600" b="0" u="none" strike="noStrike" kern="1200" cap="none" spc="0" normalizeH="0" baseline="0" noProof="0" dirty="0">
                          <a:ln>
                            <a:noFill/>
                          </a:ln>
                          <a:solidFill>
                            <a:schemeClr val="tx1"/>
                          </a:solidFill>
                          <a:effectLst/>
                          <a:uLnTx/>
                          <a:uFillTx/>
                        </a:rPr>
                        <a:t>Contract Specialist, PEPS Service Center for Divisions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49616841"/>
                  </a:ext>
                </a:extLst>
              </a:tr>
            </a:tbl>
          </a:graphicData>
        </a:graphic>
      </p:graphicFrame>
      <p:sp>
        <p:nvSpPr>
          <p:cNvPr id="3" name="Questions instructions" descr="You will be given an opportunity to ask questions after the presentation via email.&#10;If questions arise after the meeting, please submit to: LaDonna Waters, P.E. at ladonna.waters@txdot.gov by: Monday, November 24, 2025, at 1 PM, CST&#10;All relevant questions and responses will be posted by Wednesday, December 3, 2025.&#10;">
            <a:extLst>
              <a:ext uri="{FF2B5EF4-FFF2-40B4-BE49-F238E27FC236}">
                <a16:creationId xmlns:a16="http://schemas.microsoft.com/office/drawing/2014/main" id="{C00CC329-869A-654B-4190-269BE320A582}"/>
              </a:ext>
            </a:extLst>
          </p:cNvPr>
          <p:cNvSpPr>
            <a:spLocks noGrp="1"/>
          </p:cNvSpPr>
          <p:nvPr>
            <p:ph idx="1"/>
          </p:nvPr>
        </p:nvSpPr>
        <p:spPr>
          <a:xfrm>
            <a:off x="-277061" y="3251171"/>
            <a:ext cx="9825487" cy="1519275"/>
          </a:xfrm>
          <a:ln w="38100">
            <a:noFill/>
          </a:ln>
        </p:spPr>
        <p:txBody>
          <a:bodyPr>
            <a:noAutofit/>
          </a:bodyPr>
          <a:lstStyle/>
          <a:p>
            <a:pPr lvl="1">
              <a:lnSpc>
                <a:spcPct val="150000"/>
              </a:lnSpc>
              <a:spcBef>
                <a:spcPts val="0"/>
              </a:spcBef>
              <a:spcAft>
                <a:spcPts val="0"/>
              </a:spcAft>
              <a:buFont typeface="Arial" panose="020B0604020202020204" pitchFamily="34" charset="0"/>
              <a:buChar char="•"/>
            </a:pPr>
            <a:r>
              <a:rPr lang="en-US" sz="1600" dirty="0"/>
              <a:t>You </a:t>
            </a:r>
            <a:r>
              <a:rPr lang="en-US" sz="1600" b="1" u="sng" dirty="0"/>
              <a:t>will</a:t>
            </a:r>
            <a:r>
              <a:rPr lang="en-US" sz="1600" dirty="0"/>
              <a:t> be given an opportunity to ask questions after the presentation via email.</a:t>
            </a:r>
          </a:p>
          <a:p>
            <a:pPr lvl="1">
              <a:lnSpc>
                <a:spcPct val="150000"/>
              </a:lnSpc>
              <a:spcBef>
                <a:spcPts val="0"/>
              </a:spcBef>
              <a:spcAft>
                <a:spcPts val="0"/>
              </a:spcAft>
              <a:buFont typeface="Arial" panose="020B0604020202020204" pitchFamily="34" charset="0"/>
              <a:buChar char="•"/>
            </a:pPr>
            <a:r>
              <a:rPr lang="en-US" sz="1600" dirty="0"/>
              <a:t>If questions arise after the meeting, please submit to: Jonathan Stowe, P.E. at </a:t>
            </a:r>
            <a:r>
              <a:rPr lang="en-US" sz="1600" b="1" dirty="0">
                <a:solidFill>
                  <a:srgbClr val="0056A9"/>
                </a:solidFill>
                <a:hlinkClick r:id="rId3"/>
              </a:rPr>
              <a:t>Jonathan.Stowe@txdot.gov</a:t>
            </a:r>
            <a:r>
              <a:rPr lang="en-US" sz="1600" b="1" dirty="0">
                <a:solidFill>
                  <a:srgbClr val="0056A9"/>
                </a:solidFill>
              </a:rPr>
              <a:t> </a:t>
            </a:r>
            <a:r>
              <a:rPr lang="en-US" sz="1600" dirty="0"/>
              <a:t>by: </a:t>
            </a:r>
            <a:r>
              <a:rPr lang="en-US" sz="1600" b="1" dirty="0"/>
              <a:t>Tuesday, December 9th, 2025, at 1 PM, CST</a:t>
            </a:r>
            <a:endParaRPr lang="en-US" sz="1600" b="1" dirty="0">
              <a:solidFill>
                <a:srgbClr val="FF0000"/>
              </a:solidFill>
            </a:endParaRPr>
          </a:p>
          <a:p>
            <a:pPr lvl="1">
              <a:lnSpc>
                <a:spcPct val="150000"/>
              </a:lnSpc>
              <a:spcBef>
                <a:spcPts val="0"/>
              </a:spcBef>
              <a:spcAft>
                <a:spcPts val="0"/>
              </a:spcAft>
              <a:buFont typeface="Arial" panose="020B0604020202020204" pitchFamily="34" charset="0"/>
              <a:buChar char="•"/>
            </a:pPr>
            <a:r>
              <a:rPr lang="en-US" sz="1600" dirty="0"/>
              <a:t>All relevant questions and responses will be posted by Monday, December 15, 2025.</a:t>
            </a:r>
          </a:p>
        </p:txBody>
      </p:sp>
    </p:spTree>
    <p:extLst>
      <p:ext uri="{BB962C8B-B14F-4D97-AF65-F5344CB8AC3E}">
        <p14:creationId xmlns:p14="http://schemas.microsoft.com/office/powerpoint/2010/main" val="4296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1799" dirty="0">
                <a:solidFill>
                  <a:schemeClr val="accent5"/>
                </a:solidFill>
              </a:rPr>
              <a:t>TxDOT Broadband Program Part 1</a:t>
            </a:r>
          </a:p>
        </p:txBody>
      </p:sp>
      <p:graphicFrame>
        <p:nvGraphicFramePr>
          <p:cNvPr id="7" name="Content Placeholder 2" descr="History of broadband Program">
            <a:extLst>
              <a:ext uri="{FF2B5EF4-FFF2-40B4-BE49-F238E27FC236}">
                <a16:creationId xmlns:a16="http://schemas.microsoft.com/office/drawing/2014/main" id="{8DFC4BF2-4DE5-D40F-12A9-C055A3F14A95}"/>
              </a:ext>
            </a:extLst>
          </p:cNvPr>
          <p:cNvGraphicFramePr>
            <a:graphicFrameLocks noGrp="1"/>
          </p:cNvGraphicFramePr>
          <p:nvPr>
            <p:ph idx="1"/>
            <p:extLst>
              <p:ext uri="{D42A27DB-BD31-4B8C-83A1-F6EECF244321}">
                <p14:modId xmlns:p14="http://schemas.microsoft.com/office/powerpoint/2010/main" val="1969997088"/>
              </p:ext>
            </p:extLst>
          </p:nvPr>
        </p:nvGraphicFramePr>
        <p:xfrm>
          <a:off x="461007" y="1412800"/>
          <a:ext cx="8221987" cy="318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85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815B-C231-9EA5-2B97-96FBE9A4AF9B}"/>
              </a:ext>
            </a:extLst>
          </p:cNvPr>
          <p:cNvSpPr>
            <a:spLocks noGrp="1"/>
          </p:cNvSpPr>
          <p:nvPr>
            <p:ph type="title"/>
          </p:nvPr>
        </p:nvSpPr>
        <p:spPr/>
        <p:txBody>
          <a:bodyPr>
            <a:normAutofit fontScale="90000"/>
          </a:bodyPr>
          <a:lstStyle/>
          <a:p>
            <a:r>
              <a:rPr lang="en-US" dirty="0"/>
              <a:t>TxDOT Broadband Program Part 2 </a:t>
            </a:r>
          </a:p>
        </p:txBody>
      </p:sp>
      <p:graphicFrame>
        <p:nvGraphicFramePr>
          <p:cNvPr id="4" name="Content Placeholder 3" descr="Broadband program info&#10;">
            <a:extLst>
              <a:ext uri="{FF2B5EF4-FFF2-40B4-BE49-F238E27FC236}">
                <a16:creationId xmlns:a16="http://schemas.microsoft.com/office/drawing/2014/main" id="{6A02E38E-3EF3-2906-71CF-C21A337AFCE2}"/>
              </a:ext>
            </a:extLst>
          </p:cNvPr>
          <p:cNvGraphicFramePr>
            <a:graphicFrameLocks noGrp="1"/>
          </p:cNvGraphicFramePr>
          <p:nvPr>
            <p:ph idx="1"/>
            <p:extLst>
              <p:ext uri="{D42A27DB-BD31-4B8C-83A1-F6EECF244321}">
                <p14:modId xmlns:p14="http://schemas.microsoft.com/office/powerpoint/2010/main" val="1326748099"/>
              </p:ext>
            </p:extLst>
          </p:nvPr>
        </p:nvGraphicFramePr>
        <p:xfrm>
          <a:off x="374613" y="1056299"/>
          <a:ext cx="4110994" cy="3035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descr="Broadband Program info Cont.">
            <a:extLst>
              <a:ext uri="{FF2B5EF4-FFF2-40B4-BE49-F238E27FC236}">
                <a16:creationId xmlns:a16="http://schemas.microsoft.com/office/drawing/2014/main" id="{038F3ABF-46BE-18F6-10DE-018145397652}"/>
              </a:ext>
            </a:extLst>
          </p:cNvPr>
          <p:cNvGraphicFramePr>
            <a:graphicFrameLocks/>
          </p:cNvGraphicFramePr>
          <p:nvPr>
            <p:extLst>
              <p:ext uri="{D42A27DB-BD31-4B8C-83A1-F6EECF244321}">
                <p14:modId xmlns:p14="http://schemas.microsoft.com/office/powerpoint/2010/main" val="23686604"/>
              </p:ext>
            </p:extLst>
          </p:nvPr>
        </p:nvGraphicFramePr>
        <p:xfrm>
          <a:off x="4761576" y="1056299"/>
          <a:ext cx="3987283" cy="3035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descr="Broadband program info contd.">
            <a:extLst>
              <a:ext uri="{FF2B5EF4-FFF2-40B4-BE49-F238E27FC236}">
                <a16:creationId xmlns:a16="http://schemas.microsoft.com/office/drawing/2014/main" id="{334BF256-60DA-E292-71D9-FF096B93B069}"/>
              </a:ext>
            </a:extLst>
          </p:cNvPr>
          <p:cNvGrpSpPr/>
          <p:nvPr/>
        </p:nvGrpSpPr>
        <p:grpSpPr>
          <a:xfrm>
            <a:off x="898004" y="3959861"/>
            <a:ext cx="7175205" cy="719614"/>
            <a:chOff x="1323975" y="4261295"/>
            <a:chExt cx="7181849" cy="797718"/>
          </a:xfrm>
        </p:grpSpPr>
        <p:grpSp>
          <p:nvGrpSpPr>
            <p:cNvPr id="11" name="Group 10">
              <a:extLst>
                <a:ext uri="{FF2B5EF4-FFF2-40B4-BE49-F238E27FC236}">
                  <a16:creationId xmlns:a16="http://schemas.microsoft.com/office/drawing/2014/main" id="{A1FE71E0-FCAF-2024-8480-E13A55F4ECD4}"/>
                </a:ext>
              </a:extLst>
            </p:cNvPr>
            <p:cNvGrpSpPr/>
            <p:nvPr/>
          </p:nvGrpSpPr>
          <p:grpSpPr>
            <a:xfrm>
              <a:off x="1323975" y="4261295"/>
              <a:ext cx="7181849" cy="797718"/>
              <a:chOff x="1304925" y="4261295"/>
              <a:chExt cx="7181849" cy="797718"/>
            </a:xfrm>
          </p:grpSpPr>
          <p:grpSp>
            <p:nvGrpSpPr>
              <p:cNvPr id="6" name="Group 5">
                <a:extLst>
                  <a:ext uri="{FF2B5EF4-FFF2-40B4-BE49-F238E27FC236}">
                    <a16:creationId xmlns:a16="http://schemas.microsoft.com/office/drawing/2014/main" id="{32A2E371-3D9C-1D18-A213-1B64B44F9D11}"/>
                  </a:ext>
                </a:extLst>
              </p:cNvPr>
              <p:cNvGrpSpPr/>
              <p:nvPr/>
            </p:nvGrpSpPr>
            <p:grpSpPr>
              <a:xfrm>
                <a:off x="2065614" y="4261295"/>
                <a:ext cx="6421160" cy="797718"/>
                <a:chOff x="-227539" y="1463279"/>
                <a:chExt cx="8457138" cy="797718"/>
              </a:xfrm>
            </p:grpSpPr>
            <p:sp>
              <p:nvSpPr>
                <p:cNvPr id="7" name="Rectangle: Rounded Corners 6">
                  <a:extLst>
                    <a:ext uri="{FF2B5EF4-FFF2-40B4-BE49-F238E27FC236}">
                      <a16:creationId xmlns:a16="http://schemas.microsoft.com/office/drawing/2014/main" id="{7E3FE139-C3C2-F4EA-B538-ADEB6DA157B3}"/>
                    </a:ext>
                  </a:extLst>
                </p:cNvPr>
                <p:cNvSpPr/>
                <p:nvPr/>
              </p:nvSpPr>
              <p:spPr>
                <a:xfrm>
                  <a:off x="0" y="1463279"/>
                  <a:ext cx="8229599" cy="797718"/>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456777"/>
                  <a:endParaRPr lang="en-US" sz="1099" dirty="0">
                    <a:solidFill>
                      <a:srgbClr val="FFFFFF"/>
                    </a:solidFill>
                    <a:latin typeface="Verdana"/>
                  </a:endParaRPr>
                </a:p>
              </p:txBody>
            </p:sp>
            <p:sp>
              <p:nvSpPr>
                <p:cNvPr id="8" name="Rectangle: Rounded Corners 4">
                  <a:extLst>
                    <a:ext uri="{FF2B5EF4-FFF2-40B4-BE49-F238E27FC236}">
                      <a16:creationId xmlns:a16="http://schemas.microsoft.com/office/drawing/2014/main" id="{560312AA-F842-B10D-F02B-A34EE92CC956}"/>
                    </a:ext>
                  </a:extLst>
                </p:cNvPr>
                <p:cNvSpPr txBox="1"/>
                <p:nvPr/>
              </p:nvSpPr>
              <p:spPr>
                <a:xfrm>
                  <a:off x="-227539" y="1486643"/>
                  <a:ext cx="8182871" cy="75099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5646" tIns="57098" rIns="85646" bIns="57098" numCol="1" spcCol="1270" anchor="ctr" anchorCtr="0">
                  <a:noAutofit/>
                </a:bodyPr>
                <a:lstStyle/>
                <a:p>
                  <a:pPr algn="ctr" defTabSz="1998400">
                    <a:lnSpc>
                      <a:spcPct val="90000"/>
                    </a:lnSpc>
                    <a:spcBef>
                      <a:spcPct val="0"/>
                    </a:spcBef>
                    <a:spcAft>
                      <a:spcPct val="35000"/>
                    </a:spcAft>
                  </a:pPr>
                  <a:r>
                    <a:rPr lang="en-US" sz="3197" dirty="0">
                      <a:solidFill>
                        <a:srgbClr val="FFFFFF"/>
                      </a:solidFill>
                      <a:latin typeface="Verdana"/>
                    </a:rPr>
                    <a:t>Communication</a:t>
                  </a:r>
                </a:p>
              </p:txBody>
            </p:sp>
          </p:grpSp>
          <p:sp>
            <p:nvSpPr>
              <p:cNvPr id="9" name="Rectangle: Rounded Corners 8">
                <a:extLst>
                  <a:ext uri="{FF2B5EF4-FFF2-40B4-BE49-F238E27FC236}">
                    <a16:creationId xmlns:a16="http://schemas.microsoft.com/office/drawing/2014/main" id="{5065DDAA-A10B-C1FF-FFF9-972599D73C53}"/>
                  </a:ext>
                </a:extLst>
              </p:cNvPr>
              <p:cNvSpPr/>
              <p:nvPr/>
            </p:nvSpPr>
            <p:spPr>
              <a:xfrm>
                <a:off x="1304925" y="4284659"/>
                <a:ext cx="795338" cy="774354"/>
              </a:xfrm>
              <a:prstGeom prst="roundRect">
                <a:avLst>
                  <a:gd name="adj" fmla="val 16670"/>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456777"/>
                <a:endParaRPr lang="en-US" sz="1799" dirty="0">
                  <a:solidFill>
                    <a:srgbClr val="FFFFFF"/>
                  </a:solidFill>
                  <a:latin typeface="Verdana"/>
                </a:endParaRPr>
              </a:p>
            </p:txBody>
          </p:sp>
        </p:grpSp>
        <p:pic>
          <p:nvPicPr>
            <p:cNvPr id="10" name="Picture 9">
              <a:extLst>
                <a:ext uri="{FF2B5EF4-FFF2-40B4-BE49-F238E27FC236}">
                  <a16:creationId xmlns:a16="http://schemas.microsoft.com/office/drawing/2014/main" id="{319DC7AE-1D4F-AFB9-D807-A1D83CC59E96}"/>
                </a:ext>
              </a:extLst>
            </p:cNvPr>
            <p:cNvPicPr>
              <a:picLocks noChangeAspect="1"/>
            </p:cNvPicPr>
            <p:nvPr/>
          </p:nvPicPr>
          <p:blipFill>
            <a:blip r:embed="rId13"/>
            <a:stretch>
              <a:fillRect/>
            </a:stretch>
          </p:blipFill>
          <p:spPr>
            <a:xfrm>
              <a:off x="1581150" y="4349230"/>
              <a:ext cx="621846" cy="621846"/>
            </a:xfrm>
            <a:prstGeom prst="rect">
              <a:avLst/>
            </a:prstGeom>
          </p:spPr>
        </p:pic>
      </p:grpSp>
    </p:spTree>
    <p:extLst>
      <p:ext uri="{BB962C8B-B14F-4D97-AF65-F5344CB8AC3E}">
        <p14:creationId xmlns:p14="http://schemas.microsoft.com/office/powerpoint/2010/main" val="154235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DBFD1EB-280F-71B7-F1FA-366D1A04A696}"/>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Scope of Work</a:t>
            </a:r>
          </a:p>
        </p:txBody>
      </p:sp>
      <p:sp>
        <p:nvSpPr>
          <p:cNvPr id="7" name="Freeform shape">
            <a:extLst>
              <a:ext uri="{FF2B5EF4-FFF2-40B4-BE49-F238E27FC236}">
                <a16:creationId xmlns:a16="http://schemas.microsoft.com/office/drawing/2014/main" id="{D77C667D-2F16-9A14-51E4-E9E44831D714}"/>
              </a:ext>
              <a:ext uri="{C183D7F6-B498-43B3-948B-1728B52AA6E4}">
                <adec:decorative xmlns:adec="http://schemas.microsoft.com/office/drawing/2017/decorative" val="1"/>
              </a:ext>
            </a:extLst>
          </p:cNvPr>
          <p:cNvSpPr/>
          <p:nvPr/>
        </p:nvSpPr>
        <p:spPr>
          <a:xfrm>
            <a:off x="447082" y="1023013"/>
            <a:ext cx="8211088" cy="3990971"/>
          </a:xfrm>
          <a:custGeom>
            <a:avLst/>
            <a:gdLst>
              <a:gd name="connsiteX0" fmla="*/ 0 w 8373599"/>
              <a:gd name="connsiteY0" fmla="*/ 0 h 3990971"/>
              <a:gd name="connsiteX1" fmla="*/ 8373599 w 8373599"/>
              <a:gd name="connsiteY1" fmla="*/ 0 h 3990971"/>
              <a:gd name="connsiteX2" fmla="*/ 8373599 w 8373599"/>
              <a:gd name="connsiteY2" fmla="*/ 3990971 h 3990971"/>
              <a:gd name="connsiteX3" fmla="*/ 0 w 8373599"/>
              <a:gd name="connsiteY3" fmla="*/ 3990971 h 3990971"/>
              <a:gd name="connsiteX4" fmla="*/ 0 w 8373599"/>
              <a:gd name="connsiteY4" fmla="*/ 0 h 399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99" h="3990971">
                <a:moveTo>
                  <a:pt x="0" y="0"/>
                </a:moveTo>
                <a:lnTo>
                  <a:pt x="8373599" y="0"/>
                </a:lnTo>
                <a:lnTo>
                  <a:pt x="8373599" y="3990971"/>
                </a:lnTo>
                <a:lnTo>
                  <a:pt x="0" y="3990971"/>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884" tIns="156293" rIns="649884" bIns="113792" numCol="1" spcCol="1270" anchor="t" anchorCtr="0">
            <a:noAutofit/>
          </a:bodyPr>
          <a:lstStyle/>
          <a:p>
            <a:pPr marL="57150" lvl="1" indent="0" algn="l" defTabSz="444500">
              <a:lnSpc>
                <a:spcPct val="90000"/>
              </a:lnSpc>
              <a:spcBef>
                <a:spcPct val="0"/>
              </a:spcBef>
              <a:spcAft>
                <a:spcPct val="15000"/>
              </a:spcAft>
            </a:pPr>
            <a:endParaRPr lang="en-US" sz="1000" kern="1200" dirty="0"/>
          </a:p>
        </p:txBody>
      </p:sp>
      <p:sp>
        <p:nvSpPr>
          <p:cNvPr id="8" name="sub title">
            <a:extLst>
              <a:ext uri="{FF2B5EF4-FFF2-40B4-BE49-F238E27FC236}">
                <a16:creationId xmlns:a16="http://schemas.microsoft.com/office/drawing/2014/main" id="{E3C4257D-140B-877F-D3B4-107BA23DF13E}"/>
              </a:ext>
            </a:extLst>
          </p:cNvPr>
          <p:cNvSpPr/>
          <p:nvPr/>
        </p:nvSpPr>
        <p:spPr>
          <a:xfrm>
            <a:off x="475295" y="660045"/>
            <a:ext cx="8128631" cy="431122"/>
          </a:xfrm>
          <a:custGeom>
            <a:avLst/>
            <a:gdLst>
              <a:gd name="connsiteX0" fmla="*/ 0 w 8294286"/>
              <a:gd name="connsiteY0" fmla="*/ 71855 h 431122"/>
              <a:gd name="connsiteX1" fmla="*/ 71855 w 8294286"/>
              <a:gd name="connsiteY1" fmla="*/ 0 h 431122"/>
              <a:gd name="connsiteX2" fmla="*/ 8222431 w 8294286"/>
              <a:gd name="connsiteY2" fmla="*/ 0 h 431122"/>
              <a:gd name="connsiteX3" fmla="*/ 8294286 w 8294286"/>
              <a:gd name="connsiteY3" fmla="*/ 71855 h 431122"/>
              <a:gd name="connsiteX4" fmla="*/ 8294286 w 8294286"/>
              <a:gd name="connsiteY4" fmla="*/ 359267 h 431122"/>
              <a:gd name="connsiteX5" fmla="*/ 8222431 w 8294286"/>
              <a:gd name="connsiteY5" fmla="*/ 431122 h 431122"/>
              <a:gd name="connsiteX6" fmla="*/ 71855 w 8294286"/>
              <a:gd name="connsiteY6" fmla="*/ 431122 h 431122"/>
              <a:gd name="connsiteX7" fmla="*/ 0 w 8294286"/>
              <a:gd name="connsiteY7" fmla="*/ 359267 h 431122"/>
              <a:gd name="connsiteX8" fmla="*/ 0 w 8294286"/>
              <a:gd name="connsiteY8" fmla="*/ 71855 h 4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4286" h="431122">
                <a:moveTo>
                  <a:pt x="0" y="71855"/>
                </a:moveTo>
                <a:cubicBezTo>
                  <a:pt x="0" y="32171"/>
                  <a:pt x="32171" y="0"/>
                  <a:pt x="71855" y="0"/>
                </a:cubicBezTo>
                <a:lnTo>
                  <a:pt x="8222431" y="0"/>
                </a:lnTo>
                <a:cubicBezTo>
                  <a:pt x="8262115" y="0"/>
                  <a:pt x="8294286" y="32171"/>
                  <a:pt x="8294286" y="71855"/>
                </a:cubicBezTo>
                <a:lnTo>
                  <a:pt x="8294286" y="359267"/>
                </a:lnTo>
                <a:cubicBezTo>
                  <a:pt x="8294286" y="398951"/>
                  <a:pt x="8262115" y="431122"/>
                  <a:pt x="8222431" y="431122"/>
                </a:cubicBezTo>
                <a:lnTo>
                  <a:pt x="71855" y="431122"/>
                </a:lnTo>
                <a:cubicBezTo>
                  <a:pt x="32171" y="431122"/>
                  <a:pt x="0" y="398951"/>
                  <a:pt x="0" y="359267"/>
                </a:cubicBezTo>
                <a:lnTo>
                  <a:pt x="0" y="718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42597" tIns="21046" rIns="242597" bIns="21046" numCol="1" spcCol="1270" anchor="ctr" anchorCtr="0">
            <a:noAutofit/>
          </a:bodyPr>
          <a:lstStyle/>
          <a:p>
            <a:pPr marL="0" lvl="0" indent="0" algn="l" defTabSz="800100">
              <a:lnSpc>
                <a:spcPct val="90000"/>
              </a:lnSpc>
              <a:spcBef>
                <a:spcPct val="0"/>
              </a:spcBef>
              <a:spcAft>
                <a:spcPct val="35000"/>
              </a:spcAft>
              <a:buNone/>
            </a:pPr>
            <a:r>
              <a:rPr lang="en-US" sz="1800" b="1" kern="1200" dirty="0"/>
              <a:t>General Scope of Work to be Performed:</a:t>
            </a:r>
            <a:endParaRPr lang="en-US" sz="1800" kern="1200" dirty="0"/>
          </a:p>
        </p:txBody>
      </p:sp>
      <p:sp>
        <p:nvSpPr>
          <p:cNvPr id="9" name="General scope" descr="The Engineer shall provide engineering services required for the preparation of plans, specifications and estimates (PS&amp;E), related documents and construction services for passenger-vehicle ferry vessels. These services may include, but not limited to, preparing plans for marine vessels, providing construction inspection, record keeping, updating and finalizing PS&amp;E for existing vessel projects; preparing permits; and providing construction phase services necessary to support the design and construction. &#10;">
            <a:extLst>
              <a:ext uri="{FF2B5EF4-FFF2-40B4-BE49-F238E27FC236}">
                <a16:creationId xmlns:a16="http://schemas.microsoft.com/office/drawing/2014/main" id="{A829D745-81D4-5778-A39D-3FA9BF0EBBFC}"/>
              </a:ext>
              <a:ext uri="{C183D7F6-B498-43B3-948B-1728B52AA6E4}">
                <adec:decorative xmlns:adec="http://schemas.microsoft.com/office/drawing/2017/decorative" val="0"/>
              </a:ext>
            </a:extLst>
          </p:cNvPr>
          <p:cNvSpPr txBox="1"/>
          <p:nvPr/>
        </p:nvSpPr>
        <p:spPr>
          <a:xfrm>
            <a:off x="833033" y="1121906"/>
            <a:ext cx="7439187" cy="2585323"/>
          </a:xfrm>
          <a:prstGeom prst="rect">
            <a:avLst/>
          </a:prstGeom>
          <a:noFill/>
        </p:spPr>
        <p:txBody>
          <a:bodyPr wrap="square" lIns="91440" tIns="45720" rIns="91440" bIns="45720" rtlCol="0" anchor="t">
            <a:spAutoFit/>
          </a:bodyPr>
          <a:lstStyle/>
          <a:p>
            <a:r>
              <a:rPr lang="en-US" dirty="0"/>
              <a:t>The Engineer shall provide engineering services required for the creation and ongoing maintenance of a statewide TxDOT fiber optic outside plant infrastructure database. These services may include, but not limited to, subsurface utility engineering investigation; utility engineering; geographic information system (GIS) and data analysis; and engineering review necessary to support the strategic implementation of joint duct banks to support ITS and broadband infrastructure in Texas.</a:t>
            </a:r>
            <a:endParaRPr lang="en-US" sz="1600" dirty="0"/>
          </a:p>
        </p:txBody>
      </p:sp>
    </p:spTree>
    <p:extLst>
      <p:ext uri="{BB962C8B-B14F-4D97-AF65-F5344CB8AC3E}">
        <p14:creationId xmlns:p14="http://schemas.microsoft.com/office/powerpoint/2010/main" val="76367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FEB4B34-7784-B091-BAE0-C79E8B3D40FB}"/>
              </a:ext>
            </a:extLst>
          </p:cNvPr>
          <p:cNvSpPr txBox="1">
            <a:spLocks noGrp="1"/>
          </p:cNvSpPr>
          <p:nvPr>
            <p:ph type="title" idx="4294967295"/>
          </p:nvPr>
        </p:nvSpPr>
        <p:spPr>
          <a:xfrm>
            <a:off x="83493" y="-369332"/>
            <a:ext cx="245594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Work Categories</a:t>
            </a:r>
          </a:p>
        </p:txBody>
      </p:sp>
      <p:sp>
        <p:nvSpPr>
          <p:cNvPr id="6" name="Table 2 title">
            <a:extLst>
              <a:ext uri="{FF2B5EF4-FFF2-40B4-BE49-F238E27FC236}">
                <a16:creationId xmlns:a16="http://schemas.microsoft.com/office/drawing/2014/main" id="{255C35EB-CA6D-569D-93D3-2566F68C32F7}"/>
              </a:ext>
            </a:extLst>
          </p:cNvPr>
          <p:cNvSpPr txBox="1"/>
          <p:nvPr/>
        </p:nvSpPr>
        <p:spPr>
          <a:xfrm>
            <a:off x="0" y="809219"/>
            <a:ext cx="6187720" cy="307777"/>
          </a:xfrm>
          <a:prstGeom prst="rect">
            <a:avLst/>
          </a:prstGeom>
          <a:noFill/>
        </p:spPr>
        <p:txBody>
          <a:bodyPr wrap="none" rtlCol="0">
            <a:spAutoFit/>
          </a:bodyPr>
          <a:lstStyle/>
          <a:p>
            <a:r>
              <a:rPr lang="en-US" sz="1400" dirty="0"/>
              <a:t>Table 2: Standard work categories and corresponding percentages</a:t>
            </a:r>
          </a:p>
        </p:txBody>
      </p:sp>
      <p:graphicFrame>
        <p:nvGraphicFramePr>
          <p:cNvPr id="2" name="Table 2" descr="Standard work categories and corresponding percentages   &#10;2.4.3 US Coast Guard and US Army Corps of Engineer Permits 10%&#10;20.1.1 Ferry Vessel Analysis, Design, and Inspection 70%&#10;23.12.1 QA/QC Process Verification 20%">
            <a:extLst>
              <a:ext uri="{FF2B5EF4-FFF2-40B4-BE49-F238E27FC236}">
                <a16:creationId xmlns:a16="http://schemas.microsoft.com/office/drawing/2014/main" id="{01D3D3F2-4FFC-4A81-64B6-F5A68A14E60C}"/>
              </a:ext>
            </a:extLst>
          </p:cNvPr>
          <p:cNvGraphicFramePr>
            <a:graphicFrameLocks noGrp="1"/>
          </p:cNvGraphicFramePr>
          <p:nvPr>
            <p:extLst>
              <p:ext uri="{D42A27DB-BD31-4B8C-83A1-F6EECF244321}">
                <p14:modId xmlns:p14="http://schemas.microsoft.com/office/powerpoint/2010/main" val="265057335"/>
              </p:ext>
            </p:extLst>
          </p:nvPr>
        </p:nvGraphicFramePr>
        <p:xfrm>
          <a:off x="83493" y="1116997"/>
          <a:ext cx="8939737" cy="2725921"/>
        </p:xfrm>
        <a:graphic>
          <a:graphicData uri="http://schemas.openxmlformats.org/drawingml/2006/table">
            <a:tbl>
              <a:tblPr firstRow="1" bandRow="1">
                <a:tableStyleId>{69012ECD-51FC-41F1-AA8D-1B2483CD663E}</a:tableStyleId>
              </a:tblPr>
              <a:tblGrid>
                <a:gridCol w="1236349">
                  <a:extLst>
                    <a:ext uri="{9D8B030D-6E8A-4147-A177-3AD203B41FA5}">
                      <a16:colId xmlns:a16="http://schemas.microsoft.com/office/drawing/2014/main" val="1048505531"/>
                    </a:ext>
                  </a:extLst>
                </a:gridCol>
                <a:gridCol w="6064369">
                  <a:extLst>
                    <a:ext uri="{9D8B030D-6E8A-4147-A177-3AD203B41FA5}">
                      <a16:colId xmlns:a16="http://schemas.microsoft.com/office/drawing/2014/main" val="2014093630"/>
                    </a:ext>
                  </a:extLst>
                </a:gridCol>
                <a:gridCol w="1639019">
                  <a:extLst>
                    <a:ext uri="{9D8B030D-6E8A-4147-A177-3AD203B41FA5}">
                      <a16:colId xmlns:a16="http://schemas.microsoft.com/office/drawing/2014/main" val="1550566260"/>
                    </a:ext>
                  </a:extLst>
                </a:gridCol>
              </a:tblGrid>
              <a:tr h="352019">
                <a:tc>
                  <a:txBody>
                    <a:bodyPr/>
                    <a:lstStyle/>
                    <a:p>
                      <a:pPr algn="r" rtl="0" fontAlgn="ctr"/>
                      <a:r>
                        <a:rPr lang="en-US" sz="1600" b="1" u="none" strike="noStrike" dirty="0">
                          <a:solidFill>
                            <a:srgbClr val="FFFFFF"/>
                          </a:solidFill>
                          <a:effectLst/>
                        </a:rPr>
                        <a:t>Standard</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R w="12700" cap="flat" cmpd="sng" algn="ctr">
                      <a:solidFill>
                        <a:srgbClr val="0058B0"/>
                      </a:solidFill>
                      <a:prstDash val="solid"/>
                      <a:round/>
                      <a:headEnd type="none" w="med" len="med"/>
                      <a:tailEnd type="none" w="med" len="med"/>
                    </a:lnR>
                  </a:tcPr>
                </a:tc>
                <a:tc>
                  <a:txBody>
                    <a:bodyPr/>
                    <a:lstStyle/>
                    <a:p>
                      <a:r>
                        <a:rPr lang="en-US" sz="1600" dirty="0"/>
                        <a:t>Work Categories</a:t>
                      </a:r>
                    </a:p>
                  </a:txBody>
                  <a:tcPr marL="72866" marR="8096" marT="8096" marB="0" anchor="ctr">
                    <a:lnL w="12700" cap="flat" cmpd="sng" algn="ctr">
                      <a:solidFill>
                        <a:srgbClr val="0058B0"/>
                      </a:solidFill>
                      <a:prstDash val="solid"/>
                      <a:round/>
                      <a:headEnd type="none" w="med" len="med"/>
                      <a:tailEnd type="none" w="med" len="med"/>
                    </a:lnL>
                  </a:tcPr>
                </a:tc>
                <a:tc>
                  <a:txBody>
                    <a:bodyPr/>
                    <a:lstStyle/>
                    <a:p>
                      <a:pPr algn="ctr" rtl="0" fontAlgn="ctr"/>
                      <a:r>
                        <a:rPr lang="en-US" sz="1600" b="1" u="none" strike="noStrike" dirty="0">
                          <a:solidFill>
                            <a:srgbClr val="FFFFFF"/>
                          </a:solidFill>
                          <a:effectLst/>
                        </a:rPr>
                        <a:t>Percentages</a:t>
                      </a:r>
                      <a:r>
                        <a:rPr lang="en-US" sz="1400" b="1" u="none" strike="noStrike" dirty="0">
                          <a:solidFill>
                            <a:srgbClr val="FFFFFF"/>
                          </a:solidFill>
                          <a:effectLst/>
                        </a:rPr>
                        <a:t> </a:t>
                      </a:r>
                      <a:r>
                        <a:rPr lang="en-US" sz="1600" b="1" u="none" strike="noStrike" dirty="0">
                          <a:solidFill>
                            <a:srgbClr val="FFFFFF"/>
                          </a:solidFill>
                          <a:effectLst/>
                        </a:rPr>
                        <a:t>(%)</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tc>
                <a:extLst>
                  <a:ext uri="{0D108BD9-81ED-4DB2-BD59-A6C34878D82A}">
                    <a16:rowId xmlns:a16="http://schemas.microsoft.com/office/drawing/2014/main" val="3773796095"/>
                  </a:ext>
                </a:extLst>
              </a:tr>
              <a:tr h="236796">
                <a:tc>
                  <a:txBody>
                    <a:bodyPr/>
                    <a:lstStyle/>
                    <a:p>
                      <a:pPr algn="ctr" fontAlgn="ctr"/>
                      <a:r>
                        <a:rPr lang="en-US" sz="1100" b="0" i="0" u="none" strike="noStrike" dirty="0">
                          <a:solidFill>
                            <a:srgbClr val="000000"/>
                          </a:solidFill>
                          <a:effectLst/>
                          <a:latin typeface="+mn-lt"/>
                        </a:rPr>
                        <a:t>1.9.1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Geographic Information System (GIS) and Data Analysis</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20.00%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02445218"/>
                  </a:ext>
                </a:extLst>
              </a:tr>
              <a:tr h="208197">
                <a:tc>
                  <a:txBody>
                    <a:bodyPr/>
                    <a:lstStyle/>
                    <a:p>
                      <a:pPr algn="ctr" fontAlgn="ctr"/>
                      <a:r>
                        <a:rPr lang="en-US" sz="1100" b="0" i="0" u="none" strike="noStrike" dirty="0">
                          <a:solidFill>
                            <a:srgbClr val="000000"/>
                          </a:solidFill>
                          <a:effectLst/>
                          <a:latin typeface="+mn-lt"/>
                        </a:rPr>
                        <a:t>7.5.1</a:t>
                      </a:r>
                    </a:p>
                  </a:txBody>
                  <a:tcPr marL="9525" marR="9525" marT="9525" marB="0" anchor="ctr">
                    <a:lnR w="12700" cap="flat" cmpd="sng" algn="ctr">
                      <a:solidFill>
                        <a:srgbClr val="0058B0"/>
                      </a:solidFill>
                      <a:prstDash val="solid"/>
                      <a:round/>
                      <a:headEnd type="none" w="med" len="med"/>
                      <a:tailEnd type="none" w="med" len="med"/>
                    </a:lnR>
                    <a:solidFill>
                      <a:schemeClr val="bg2"/>
                    </a:solidFill>
                  </a:tcPr>
                </a:tc>
                <a:tc>
                  <a:txBody>
                    <a:bodyPr/>
                    <a:lstStyle/>
                    <a:p>
                      <a:pPr algn="l" fontAlgn="ctr"/>
                      <a:r>
                        <a:rPr lang="en-US" sz="1100" b="0" i="0" u="none" strike="noStrike" dirty="0">
                          <a:solidFill>
                            <a:srgbClr val="000000"/>
                          </a:solidFill>
                          <a:effectLst/>
                          <a:latin typeface="+mn-lt"/>
                        </a:rPr>
                        <a:t>Intelligent Transportation System</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fontAlgn="b"/>
                      <a:r>
                        <a:rPr lang="en-US" sz="1100" b="0" i="0" u="none" strike="noStrike" dirty="0">
                          <a:solidFill>
                            <a:srgbClr val="000000"/>
                          </a:solidFill>
                          <a:effectLst/>
                          <a:latin typeface="+mn-lt"/>
                        </a:rPr>
                        <a:t>5.00%</a:t>
                      </a:r>
                    </a:p>
                  </a:txBody>
                  <a:tcPr marL="9525" marR="9525" marT="9525" marB="0" anchor="b">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21206463"/>
                  </a:ext>
                </a:extLst>
              </a:tr>
              <a:tr h="223144">
                <a:tc>
                  <a:txBody>
                    <a:bodyPr/>
                    <a:lstStyle/>
                    <a:p>
                      <a:pPr algn="ctr" fontAlgn="ctr"/>
                      <a:r>
                        <a:rPr lang="en-US" sz="1100" b="0" i="0" u="none" strike="noStrike" dirty="0">
                          <a:solidFill>
                            <a:srgbClr val="000000"/>
                          </a:solidFill>
                          <a:effectLst/>
                          <a:latin typeface="+mn-lt"/>
                        </a:rPr>
                        <a:t>15.2.1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Design Survey</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695521596"/>
                  </a:ext>
                </a:extLst>
              </a:tr>
              <a:tr h="223144">
                <a:tc>
                  <a:txBody>
                    <a:bodyPr/>
                    <a:lstStyle/>
                    <a:p>
                      <a:pPr algn="ctr" fontAlgn="ctr"/>
                      <a:r>
                        <a:rPr lang="en-US" sz="1100" b="0" i="0" u="none" strike="noStrike" dirty="0">
                          <a:solidFill>
                            <a:srgbClr val="000000"/>
                          </a:solidFill>
                          <a:effectLst/>
                          <a:latin typeface="+mn-lt"/>
                        </a:rPr>
                        <a:t>15.2.2</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Construction Survey</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521345798"/>
                  </a:ext>
                </a:extLst>
              </a:tr>
              <a:tr h="223144">
                <a:tc>
                  <a:txBody>
                    <a:bodyPr/>
                    <a:lstStyle/>
                    <a:p>
                      <a:pPr algn="ctr" fontAlgn="ctr"/>
                      <a:r>
                        <a:rPr lang="en-US" sz="1100" b="0" i="0" u="none" strike="noStrike" dirty="0">
                          <a:solidFill>
                            <a:srgbClr val="000000"/>
                          </a:solidFill>
                          <a:effectLst/>
                          <a:latin typeface="+mn-lt"/>
                        </a:rPr>
                        <a:t>18.2.1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Subsurface Utility Engineering (Utility Eng. Investigation)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45.00%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637642128"/>
                  </a:ext>
                </a:extLst>
              </a:tr>
              <a:tr h="223144">
                <a:tc>
                  <a:txBody>
                    <a:bodyPr/>
                    <a:lstStyle/>
                    <a:p>
                      <a:pPr algn="ctr" fontAlgn="ctr"/>
                      <a:r>
                        <a:rPr lang="en-US" sz="1100" b="0" i="0" u="none" strike="noStrike" dirty="0">
                          <a:solidFill>
                            <a:srgbClr val="000000"/>
                          </a:solidFill>
                          <a:effectLst/>
                          <a:latin typeface="+mn-lt"/>
                        </a:rPr>
                        <a:t>18.3.1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Utility Adjustment Coordination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998987667"/>
                  </a:ext>
                </a:extLst>
              </a:tr>
              <a:tr h="223144">
                <a:tc>
                  <a:txBody>
                    <a:bodyPr/>
                    <a:lstStyle/>
                    <a:p>
                      <a:pPr algn="ctr" fontAlgn="ctr"/>
                      <a:r>
                        <a:rPr lang="en-US" sz="1100" b="0" i="0" u="none" strike="noStrike" dirty="0">
                          <a:solidFill>
                            <a:srgbClr val="000000"/>
                          </a:solidFill>
                          <a:effectLst/>
                          <a:latin typeface="+mn-lt"/>
                        </a:rPr>
                        <a:t>18.4.1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Utility Engineering</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25.00%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405779440"/>
                  </a:ext>
                </a:extLst>
              </a:tr>
              <a:tr h="223144">
                <a:tc>
                  <a:txBody>
                    <a:bodyPr/>
                    <a:lstStyle/>
                    <a:p>
                      <a:pPr algn="ctr" fontAlgn="ctr"/>
                      <a:r>
                        <a:rPr lang="en-US" sz="1100" b="0" i="0" u="none" strike="noStrike" dirty="0">
                          <a:solidFill>
                            <a:srgbClr val="000000"/>
                          </a:solidFill>
                          <a:effectLst/>
                          <a:latin typeface="+mn-lt"/>
                        </a:rPr>
                        <a:t>18.5.1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Utility Construction Management and Verification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331534428"/>
                  </a:ext>
                </a:extLst>
              </a:tr>
              <a:tr h="223144">
                <a:tc>
                  <a:txBody>
                    <a:bodyPr/>
                    <a:lstStyle/>
                    <a:p>
                      <a:pPr algn="ctr" fontAlgn="ctr"/>
                      <a:r>
                        <a:rPr lang="en-US" sz="1100" b="0" i="0" u="none" strike="noStrike" dirty="0">
                          <a:solidFill>
                            <a:srgbClr val="000000"/>
                          </a:solidFill>
                          <a:effectLst/>
                          <a:latin typeface="+mn-lt"/>
                        </a:rPr>
                        <a:t>18.6.1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Utility Management &amp; Coordination Oversight</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1.00%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528959901"/>
                  </a:ext>
                </a:extLst>
              </a:tr>
              <a:tr h="223144">
                <a:tc>
                  <a:txBody>
                    <a:bodyPr/>
                    <a:lstStyle/>
                    <a:p>
                      <a:pPr algn="ctr" fontAlgn="ctr"/>
                      <a:r>
                        <a:rPr lang="en-US" sz="1100" b="0" i="0" u="none" strike="noStrike" dirty="0">
                          <a:solidFill>
                            <a:srgbClr val="000000"/>
                          </a:solidFill>
                          <a:effectLst/>
                          <a:latin typeface="+mn-lt"/>
                        </a:rPr>
                        <a:t>18.7.1</a:t>
                      </a:r>
                    </a:p>
                  </a:txBody>
                  <a:tcPr marL="9525" marR="9525" marT="9525" marB="0" anchor="ctr">
                    <a:lnR w="12700" cap="flat" cmpd="sng" algn="ctr">
                      <a:solidFill>
                        <a:srgbClr val="0058B0"/>
                      </a:solidFill>
                      <a:prstDash val="solid"/>
                      <a:round/>
                      <a:headEnd type="none" w="med" len="med"/>
                      <a:tailEnd type="none" w="med" len="med"/>
                    </a:lnR>
                  </a:tcPr>
                </a:tc>
                <a:tc>
                  <a:txBody>
                    <a:bodyPr/>
                    <a:lstStyle/>
                    <a:p>
                      <a:pPr algn="l" fontAlgn="ctr"/>
                      <a:r>
                        <a:rPr lang="en-US" sz="1100" b="0" i="0" u="none" strike="noStrike" dirty="0">
                          <a:solidFill>
                            <a:srgbClr val="000000"/>
                          </a:solidFill>
                          <a:effectLst/>
                          <a:latin typeface="+mn-lt"/>
                        </a:rPr>
                        <a:t>Utility Relocation Design</a:t>
                      </a:r>
                    </a:p>
                  </a:txBody>
                  <a:tcPr marL="9525" marR="9525" marT="9525" marB="0" anchor="ct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fontAlgn="b"/>
                      <a:r>
                        <a:rPr lang="en-US" sz="1100" b="0" i="0" u="none" strike="noStrike" dirty="0">
                          <a:solidFill>
                            <a:srgbClr val="000000"/>
                          </a:solidFill>
                          <a:effectLst/>
                          <a:latin typeface="+mn-lt"/>
                        </a:rPr>
                        <a:t>0.50%</a:t>
                      </a:r>
                    </a:p>
                  </a:txBody>
                  <a:tcPr marL="9525" marR="9525" marT="9525"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14181650"/>
                  </a:ext>
                </a:extLst>
              </a:tr>
            </a:tbl>
          </a:graphicData>
        </a:graphic>
      </p:graphicFrame>
      <p:sp>
        <p:nvSpPr>
          <p:cNvPr id="8" name="work categories">
            <a:extLst>
              <a:ext uri="{FF2B5EF4-FFF2-40B4-BE49-F238E27FC236}">
                <a16:creationId xmlns:a16="http://schemas.microsoft.com/office/drawing/2014/main" id="{44FD99B2-B167-C154-3EDD-26071D55C158}"/>
              </a:ext>
            </a:extLst>
          </p:cNvPr>
          <p:cNvSpPr txBox="1">
            <a:spLocks/>
          </p:cNvSpPr>
          <p:nvPr/>
        </p:nvSpPr>
        <p:spPr>
          <a:xfrm>
            <a:off x="83493" y="4176268"/>
            <a:ext cx="973613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*Work Categories and Percentages Subject to Change Prior to RFP Posting.</a:t>
            </a:r>
            <a:br>
              <a:rPr kumimoji="0" lang="en-US" sz="1600" b="1" i="0" u="none" strike="noStrike" kern="1200" cap="none" spc="0" normalizeH="0" baseline="0" noProof="0" dirty="0">
                <a:ln>
                  <a:noFill/>
                </a:ln>
                <a:solidFill>
                  <a:schemeClr val="tx1"/>
                </a:solidFill>
                <a:effectLst/>
                <a:uLnTx/>
                <a:uFillTx/>
                <a:latin typeface="+mn-lt"/>
                <a:ea typeface="+mn-ea"/>
                <a:cs typeface="+mn-cs"/>
              </a:rPr>
            </a:b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hlinkClick r:id="rId3"/>
              </a:rPr>
              <a:t>Link to Become Pre-Certified</a:t>
            </a:r>
            <a:endPar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531543758"/>
      </p:ext>
    </p:extLst>
  </p:cSld>
  <p:clrMapOvr>
    <a:masterClrMapping/>
  </p:clrMapOvr>
</p:sld>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2.pptx" id="{D2D5C860-A1B3-4A6C-8149-02A62B73144F}" vid="{EFF924DB-A2C4-48D0-BDFE-99CFC2D22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88D2D2AEB9754F9B18A69564C55CA6" ma:contentTypeVersion="4" ma:contentTypeDescription="Create a new document." ma:contentTypeScope="" ma:versionID="3d9ea17952155c08b3042893c94685c9">
  <xsd:schema xmlns:xsd="http://www.w3.org/2001/XMLSchema" xmlns:xs="http://www.w3.org/2001/XMLSchema" xmlns:p="http://schemas.microsoft.com/office/2006/metadata/properties" xmlns:ns2="60965cd7-7e64-493f-ad46-ddc5e91f2360" targetNamespace="http://schemas.microsoft.com/office/2006/metadata/properties" ma:root="true" ma:fieldsID="52395e055d1b4afc8b73212293dfb67d" ns2:_="">
    <xsd:import namespace="60965cd7-7e64-493f-ad46-ddc5e91f23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65cd7-7e64-493f-ad46-ddc5e91f2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124A9-026A-4437-8DC0-4B55FD76840F}">
  <ds:schemaRefs>
    <ds:schemaRef ds:uri="http://schemas.microsoft.com/office/2006/metadata/properties"/>
    <ds:schemaRef ds:uri="60965cd7-7e64-493f-ad46-ddc5e91f236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B7365AA0-842E-4E4D-9DE9-0A87F2A2C258}">
  <ds:schemaRefs>
    <ds:schemaRef ds:uri="http://schemas.microsoft.com/sharepoint/v3/contenttype/forms"/>
  </ds:schemaRefs>
</ds:datastoreItem>
</file>

<file path=customXml/itemProps3.xml><?xml version="1.0" encoding="utf-8"?>
<ds:datastoreItem xmlns:ds="http://schemas.openxmlformats.org/officeDocument/2006/customXml" ds:itemID="{2AB3A5EE-AF54-4FBC-BC6C-151F66CF5038}">
  <ds:schemaRefs>
    <ds:schemaRef ds:uri="60965cd7-7e64-493f-ad46-ddc5e91f2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txdot-presentation-template</Template>
  <TotalTime>5642</TotalTime>
  <Words>1492</Words>
  <Application>Microsoft Office PowerPoint</Application>
  <PresentationFormat>Custom</PresentationFormat>
  <Paragraphs>216</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Verdana Bold</vt:lpstr>
      <vt:lpstr>Franklin Gothic Book</vt:lpstr>
      <vt:lpstr>Arial</vt:lpstr>
      <vt:lpstr>Verdana</vt:lpstr>
      <vt:lpstr>Aptos</vt:lpstr>
      <vt:lpstr>Wingdings</vt:lpstr>
      <vt:lpstr>Office Theme</vt:lpstr>
      <vt:lpstr>Pre-Request for Proposal (RFP) Meeting: Information Technology (ITD) Division   </vt:lpstr>
      <vt:lpstr>Housekeeping</vt:lpstr>
      <vt:lpstr>Agenda</vt:lpstr>
      <vt:lpstr>Consultant Selection Team</vt:lpstr>
      <vt:lpstr>PEPS Service Center for Divisions Team</vt:lpstr>
      <vt:lpstr>TxDOT Broadband Program Part 1</vt:lpstr>
      <vt:lpstr>TxDOT Broadband Program Part 2 </vt:lpstr>
      <vt:lpstr>Scope of Work</vt:lpstr>
      <vt:lpstr>Work Categories</vt:lpstr>
      <vt:lpstr>Project Manager Requirements </vt:lpstr>
      <vt:lpstr>Contract Selection Process</vt:lpstr>
      <vt:lpstr>Contract Selection Process Continued</vt:lpstr>
      <vt:lpstr>Proposal Content </vt:lpstr>
      <vt:lpstr>Avoid Disqualifications</vt:lpstr>
      <vt:lpstr>Avoid Disqualifications Continued</vt:lpstr>
      <vt:lpstr>Negotiations Process</vt:lpstr>
      <vt:lpstr>Information Technology Security Requirements</vt:lpstr>
      <vt:lpstr>Tentative Procurement Schedule</vt:lpstr>
      <vt:lpstr>Reminders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Pre-RFP Meeting: ITD Division  Broadmand</dc:title>
  <dc:subject>Pre-RFP Meeting Presentation Slides</dc:subject>
  <dc:creator>TxDOT</dc:creator>
  <cp:keywords>Pre RFP; Division; Engineering;</cp:keywords>
  <cp:lastModifiedBy>Idelice Haack</cp:lastModifiedBy>
  <cp:revision>78</cp:revision>
  <cp:lastPrinted>2025-05-16T19:46:30Z</cp:lastPrinted>
  <dcterms:created xsi:type="dcterms:W3CDTF">2024-05-08T19:50:55Z</dcterms:created>
  <dcterms:modified xsi:type="dcterms:W3CDTF">2025-12-05T20:16:26Z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0x0101007E88D2D2AEB9754F9B18A69564C55CA6</vt:lpwstr>
  </property>
</Properties>
</file>