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84" r:id="rId1"/>
  </p:sldMasterIdLst>
  <p:notesMasterIdLst>
    <p:notesMasterId r:id="rId32"/>
  </p:notesMasterIdLst>
  <p:sldIdLst>
    <p:sldId id="269" r:id="rId2"/>
    <p:sldId id="287" r:id="rId3"/>
    <p:sldId id="1506" r:id="rId4"/>
    <p:sldId id="1507" r:id="rId5"/>
    <p:sldId id="288" r:id="rId6"/>
    <p:sldId id="290" r:id="rId7"/>
    <p:sldId id="1519" r:id="rId8"/>
    <p:sldId id="1520" r:id="rId9"/>
    <p:sldId id="479" r:id="rId10"/>
    <p:sldId id="293" r:id="rId11"/>
    <p:sldId id="294" r:id="rId12"/>
    <p:sldId id="478" r:id="rId13"/>
    <p:sldId id="1521" r:id="rId14"/>
    <p:sldId id="470" r:id="rId15"/>
    <p:sldId id="471" r:id="rId16"/>
    <p:sldId id="472" r:id="rId17"/>
    <p:sldId id="477" r:id="rId18"/>
    <p:sldId id="473" r:id="rId19"/>
    <p:sldId id="474" r:id="rId20"/>
    <p:sldId id="1489" r:id="rId21"/>
    <p:sldId id="1500" r:id="rId22"/>
    <p:sldId id="266" r:id="rId23"/>
    <p:sldId id="270" r:id="rId24"/>
    <p:sldId id="1522" r:id="rId25"/>
    <p:sldId id="1501" r:id="rId26"/>
    <p:sldId id="1505" r:id="rId27"/>
    <p:sldId id="1502" r:id="rId28"/>
    <p:sldId id="282" r:id="rId29"/>
    <p:sldId id="292" r:id="rId30"/>
    <p:sldId id="1518" r:id="rId31"/>
  </p:sldIdLst>
  <p:sldSz cx="9144000" cy="5148263"/>
  <p:notesSz cx="9144000" cy="6858000"/>
  <p:embeddedFontLst>
    <p:embeddedFont>
      <p:font typeface="Barlow Condensed Medium" panose="00000606000000000000" pitchFamily="2" charset="0"/>
      <p:regular r:id="rId33"/>
      <p:italic r:id="rId34"/>
    </p:embeddedFont>
    <p:embeddedFont>
      <p:font typeface="Franklin Gothic Book" panose="020B0503020102020204" pitchFamily="34" charset="0"/>
      <p:regular r:id="rId35"/>
      <p:italic r:id="rId36"/>
    </p:embeddedFont>
    <p:embeddedFont>
      <p:font typeface="Verdana" panose="020B0604030504040204" pitchFamily="34" charset="0"/>
      <p:regular r:id="rId37"/>
      <p:bold r:id="rId38"/>
      <p:italic r:id="rId39"/>
      <p:boldItalic r:id="rId40"/>
    </p:embeddedFont>
    <p:embeddedFont>
      <p:font typeface="Verdana Bold" panose="020B0804030504040204" pitchFamily="34" charset="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EE5"/>
    <a:srgbClr val="333F48"/>
    <a:srgbClr val="0056A9"/>
    <a:srgbClr val="5F0F40"/>
    <a:srgbClr val="D90D0D"/>
    <a:srgbClr val="EBEBEB"/>
    <a:srgbClr val="002E69"/>
    <a:srgbClr val="19653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292" autoAdjust="0"/>
  </p:normalViewPr>
  <p:slideViewPr>
    <p:cSldViewPr snapToGrid="0">
      <p:cViewPr varScale="1">
        <p:scale>
          <a:sx n="136" d="100"/>
          <a:sy n="136" d="100"/>
        </p:scale>
        <p:origin x="120" y="120"/>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29.xml"/><Relationship Id="rId2" Type="http://schemas.openxmlformats.org/officeDocument/2006/relationships/slide" Target="slides/slide23.xml"/><Relationship Id="rId1" Type="http://schemas.openxmlformats.org/officeDocument/2006/relationships/slide" Target="slides/slide22.xml"/><Relationship Id="rId6" Type="http://schemas.openxmlformats.org/officeDocument/2006/relationships/slide" Target="slides/slide28.xml"/><Relationship Id="rId5" Type="http://schemas.openxmlformats.org/officeDocument/2006/relationships/slide" Target="slides/slide26.xml"/><Relationship Id="rId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D2E2E-8E8B-4A38-89E7-CEA71EE8E9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D3189F-2611-4521-8403-33FB171519A8}">
      <dgm:prSet phldrT="[Text]" custT="1"/>
      <dgm:spPr/>
      <dgm:t>
        <a:bodyPr/>
        <a:lstStyle/>
        <a:p>
          <a:r>
            <a:rPr lang="en-US" sz="2000" b="1" dirty="0"/>
            <a:t>Project Manager (PM) Requirements:</a:t>
          </a:r>
          <a:endParaRPr lang="en-US" sz="2000" dirty="0"/>
        </a:p>
      </dgm:t>
      <dgm:extLst>
        <a:ext uri="{E40237B7-FDA0-4F09-8148-C483321AD2D9}">
          <dgm14:cNvPr xmlns:dgm14="http://schemas.microsoft.com/office/drawing/2010/diagram" id="0" name="" descr="Project Manger Requirements. The prime provider’s PM is required to be a registered Professional Engineer in Texas. &#10; "/>
        </a:ext>
      </dgm:extLst>
    </dgm:pt>
    <dgm:pt modelId="{0AA0D337-9A90-4616-B1B4-FD1E5D58FC5B}" type="parTrans" cxnId="{4BF3D531-A38F-43C9-B4B0-4FBE2762BC3E}">
      <dgm:prSet/>
      <dgm:spPr/>
      <dgm:t>
        <a:bodyPr/>
        <a:lstStyle/>
        <a:p>
          <a:endParaRPr lang="en-US" sz="2800"/>
        </a:p>
      </dgm:t>
    </dgm:pt>
    <dgm:pt modelId="{80B48604-FCBA-48A8-B1B7-EC1E4F557953}" type="sibTrans" cxnId="{4BF3D531-A38F-43C9-B4B0-4FBE2762BC3E}">
      <dgm:prSet/>
      <dgm:spPr/>
      <dgm:t>
        <a:bodyPr/>
        <a:lstStyle/>
        <a:p>
          <a:endParaRPr lang="en-US" sz="2800"/>
        </a:p>
      </dgm:t>
    </dgm:pt>
    <dgm:pt modelId="{8CD7C56E-20CF-4AD2-B564-EE7B44DFE3A5}">
      <dgm:prSet phldrT="[Text]" custT="1"/>
      <dgm:spPr/>
      <dgm:t>
        <a:bodyPr/>
        <a:lstStyle/>
        <a:p>
          <a:pPr marL="0" indent="0">
            <a:buNone/>
          </a:pPr>
          <a:r>
            <a:rPr lang="en-US" sz="1800" dirty="0"/>
            <a:t>The prime provider’s PM </a:t>
          </a:r>
          <a:r>
            <a:rPr lang="en-US" sz="1800" b="1" u="sng" dirty="0">
              <a:solidFill>
                <a:schemeClr val="tx1"/>
              </a:solidFill>
            </a:rPr>
            <a:t>is</a:t>
          </a:r>
          <a:r>
            <a:rPr lang="en-US" sz="1800" b="1" dirty="0">
              <a:solidFill>
                <a:srgbClr val="FF0000"/>
              </a:solidFill>
            </a:rPr>
            <a:t> </a:t>
          </a:r>
          <a:r>
            <a:rPr lang="en-US" sz="1800" b="1" u="sng" dirty="0">
              <a:solidFill>
                <a:schemeClr val="tx1"/>
              </a:solidFill>
            </a:rPr>
            <a:t>required</a:t>
          </a:r>
          <a:r>
            <a:rPr lang="en-US" sz="1800" b="1" dirty="0">
              <a:solidFill>
                <a:srgbClr val="FF0000"/>
              </a:solidFill>
            </a:rPr>
            <a:t> </a:t>
          </a:r>
          <a:r>
            <a:rPr lang="en-US" sz="1800" dirty="0"/>
            <a:t>to be a registered Professional Engineer in Texas. </a:t>
          </a:r>
        </a:p>
      </dgm:t>
      <dgm:extLst>
        <a:ext uri="{E40237B7-FDA0-4F09-8148-C483321AD2D9}">
          <dgm14:cNvPr xmlns:dgm14="http://schemas.microsoft.com/office/drawing/2010/diagram" id="0" name="" descr="The prime provider's PM is required to be a registered professional engineer in Texas."/>
        </a:ext>
      </dgm:extLst>
    </dgm:pt>
    <dgm:pt modelId="{4BC5CF96-3FD7-4512-AC80-C33EACD52CFF}" type="parTrans" cxnId="{D2B552E3-D60E-4092-935F-FD0A6FA8B250}">
      <dgm:prSet/>
      <dgm:spPr/>
      <dgm:t>
        <a:bodyPr/>
        <a:lstStyle/>
        <a:p>
          <a:endParaRPr lang="en-US" sz="2800"/>
        </a:p>
      </dgm:t>
    </dgm:pt>
    <dgm:pt modelId="{9BCF0C80-0ED3-4CB4-A959-1046D0A93F35}" type="sibTrans" cxnId="{D2B552E3-D60E-4092-935F-FD0A6FA8B250}">
      <dgm:prSet/>
      <dgm:spPr/>
      <dgm:t>
        <a:bodyPr/>
        <a:lstStyle/>
        <a:p>
          <a:endParaRPr lang="en-US" sz="2800"/>
        </a:p>
      </dgm:t>
    </dgm:pt>
    <dgm:pt modelId="{40A4CFDC-D656-4309-953A-C09D09EF4744}" type="pres">
      <dgm:prSet presAssocID="{5A8D2E2E-8E8B-4A38-89E7-CEA71EE8E913}" presName="linear" presStyleCnt="0">
        <dgm:presLayoutVars>
          <dgm:dir/>
          <dgm:animLvl val="lvl"/>
          <dgm:resizeHandles val="exact"/>
        </dgm:presLayoutVars>
      </dgm:prSet>
      <dgm:spPr/>
    </dgm:pt>
    <dgm:pt modelId="{3F6E4BCD-FC68-48CB-8D9C-E930B14E1B2A}" type="pres">
      <dgm:prSet presAssocID="{16D3189F-2611-4521-8403-33FB171519A8}" presName="parentLin" presStyleCnt="0"/>
      <dgm:spPr/>
    </dgm:pt>
    <dgm:pt modelId="{7E98A5C1-635C-409D-A102-5868AC03685C}" type="pres">
      <dgm:prSet presAssocID="{16D3189F-2611-4521-8403-33FB171519A8}" presName="parentLeftMargin" presStyleLbl="node1" presStyleIdx="0" presStyleCnt="1"/>
      <dgm:spPr/>
    </dgm:pt>
    <dgm:pt modelId="{8C6DB392-E1D0-4610-B596-0E6FD8310C46}" type="pres">
      <dgm:prSet presAssocID="{16D3189F-2611-4521-8403-33FB171519A8}" presName="parentText" presStyleLbl="node1" presStyleIdx="0" presStyleCnt="1" custScaleX="129188" custScaleY="50921" custLinFactNeighborX="-4316" custLinFactNeighborY="6058">
        <dgm:presLayoutVars>
          <dgm:chMax val="0"/>
          <dgm:bulletEnabled val="1"/>
        </dgm:presLayoutVars>
      </dgm:prSet>
      <dgm:spPr/>
    </dgm:pt>
    <dgm:pt modelId="{42777221-CA69-4E21-BA9A-7823F5AC8704}" type="pres">
      <dgm:prSet presAssocID="{16D3189F-2611-4521-8403-33FB171519A8}" presName="negativeSpace" presStyleCnt="0"/>
      <dgm:spPr/>
    </dgm:pt>
    <dgm:pt modelId="{5DDF1178-8033-407A-A60A-389A38733B52}" type="pres">
      <dgm:prSet presAssocID="{16D3189F-2611-4521-8403-33FB171519A8}" presName="childText" presStyleLbl="conFgAcc1" presStyleIdx="0" presStyleCnt="1" custScaleY="79123" custLinFactNeighborY="42962">
        <dgm:presLayoutVars>
          <dgm:bulletEnabled val="1"/>
        </dgm:presLayoutVars>
      </dgm:prSet>
      <dgm:spPr/>
    </dgm:pt>
  </dgm:ptLst>
  <dgm:cxnLst>
    <dgm:cxn modelId="{9E0E1E01-15A9-4B11-B471-1CBED98B37EC}" type="presOf" srcId="{8CD7C56E-20CF-4AD2-B564-EE7B44DFE3A5}" destId="{5DDF1178-8033-407A-A60A-389A38733B52}" srcOrd="0" destOrd="0" presId="urn:microsoft.com/office/officeart/2005/8/layout/list1"/>
    <dgm:cxn modelId="{C09F522A-F712-4339-AA37-719CA187C5D9}" type="presOf" srcId="{5A8D2E2E-8E8B-4A38-89E7-CEA71EE8E913}" destId="{40A4CFDC-D656-4309-953A-C09D09EF4744}" srcOrd="0" destOrd="0" presId="urn:microsoft.com/office/officeart/2005/8/layout/list1"/>
    <dgm:cxn modelId="{80472E31-D887-4486-8BC5-A7A67BE6D7B0}" type="presOf" srcId="{16D3189F-2611-4521-8403-33FB171519A8}" destId="{7E98A5C1-635C-409D-A102-5868AC03685C}" srcOrd="0" destOrd="0" presId="urn:microsoft.com/office/officeart/2005/8/layout/list1"/>
    <dgm:cxn modelId="{4BF3D531-A38F-43C9-B4B0-4FBE2762BC3E}" srcId="{5A8D2E2E-8E8B-4A38-89E7-CEA71EE8E913}" destId="{16D3189F-2611-4521-8403-33FB171519A8}" srcOrd="0" destOrd="0" parTransId="{0AA0D337-9A90-4616-B1B4-FD1E5D58FC5B}" sibTransId="{80B48604-FCBA-48A8-B1B7-EC1E4F557953}"/>
    <dgm:cxn modelId="{18A995BE-D635-4159-8BE1-6C997A00D8E9}" type="presOf" srcId="{16D3189F-2611-4521-8403-33FB171519A8}" destId="{8C6DB392-E1D0-4610-B596-0E6FD8310C46}" srcOrd="1" destOrd="0" presId="urn:microsoft.com/office/officeart/2005/8/layout/list1"/>
    <dgm:cxn modelId="{D2B552E3-D60E-4092-935F-FD0A6FA8B250}" srcId="{16D3189F-2611-4521-8403-33FB171519A8}" destId="{8CD7C56E-20CF-4AD2-B564-EE7B44DFE3A5}" srcOrd="0" destOrd="0" parTransId="{4BC5CF96-3FD7-4512-AC80-C33EACD52CFF}" sibTransId="{9BCF0C80-0ED3-4CB4-A959-1046D0A93F35}"/>
    <dgm:cxn modelId="{D176CA31-12DA-4637-A8F6-209AF9F5D55B}" type="presParOf" srcId="{40A4CFDC-D656-4309-953A-C09D09EF4744}" destId="{3F6E4BCD-FC68-48CB-8D9C-E930B14E1B2A}" srcOrd="0" destOrd="0" presId="urn:microsoft.com/office/officeart/2005/8/layout/list1"/>
    <dgm:cxn modelId="{FC40CE79-6464-48CE-AA3E-305C6BBE85B9}" type="presParOf" srcId="{3F6E4BCD-FC68-48CB-8D9C-E930B14E1B2A}" destId="{7E98A5C1-635C-409D-A102-5868AC03685C}" srcOrd="0" destOrd="0" presId="urn:microsoft.com/office/officeart/2005/8/layout/list1"/>
    <dgm:cxn modelId="{EF35C6C5-4CEC-4540-A621-21F8442D3231}" type="presParOf" srcId="{3F6E4BCD-FC68-48CB-8D9C-E930B14E1B2A}" destId="{8C6DB392-E1D0-4610-B596-0E6FD8310C46}" srcOrd="1" destOrd="0" presId="urn:microsoft.com/office/officeart/2005/8/layout/list1"/>
    <dgm:cxn modelId="{B377B24D-8661-448C-A125-CCEBDD059E96}" type="presParOf" srcId="{40A4CFDC-D656-4309-953A-C09D09EF4744}" destId="{42777221-CA69-4E21-BA9A-7823F5AC8704}" srcOrd="1" destOrd="0" presId="urn:microsoft.com/office/officeart/2005/8/layout/list1"/>
    <dgm:cxn modelId="{1A04E195-5554-4E18-8DF6-19557A37B8BA}" type="presParOf" srcId="{40A4CFDC-D656-4309-953A-C09D09EF4744}" destId="{5DDF1178-8033-407A-A60A-389A38733B5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1178-8033-407A-A60A-389A38733B52}">
      <dsp:nvSpPr>
        <dsp:cNvPr id="0" name=""/>
        <dsp:cNvSpPr/>
      </dsp:nvSpPr>
      <dsp:spPr>
        <a:xfrm>
          <a:off x="0" y="1210816"/>
          <a:ext cx="8261969" cy="155524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221" tIns="916432" rIns="641221" bIns="128016" numCol="1" spcCol="1270" anchor="t" anchorCtr="0">
          <a:noAutofit/>
        </a:bodyPr>
        <a:lstStyle/>
        <a:p>
          <a:pPr marL="0" lvl="1" indent="0" algn="l" defTabSz="800100">
            <a:lnSpc>
              <a:spcPct val="90000"/>
            </a:lnSpc>
            <a:spcBef>
              <a:spcPct val="0"/>
            </a:spcBef>
            <a:spcAft>
              <a:spcPct val="15000"/>
            </a:spcAft>
            <a:buNone/>
          </a:pPr>
          <a:r>
            <a:rPr lang="en-US" sz="1800" kern="1200" dirty="0"/>
            <a:t>The prime provider’s PM </a:t>
          </a:r>
          <a:r>
            <a:rPr lang="en-US" sz="1800" b="1" u="sng" kern="1200" dirty="0">
              <a:solidFill>
                <a:schemeClr val="tx1"/>
              </a:solidFill>
            </a:rPr>
            <a:t>is</a:t>
          </a:r>
          <a:r>
            <a:rPr lang="en-US" sz="1800" b="1" kern="1200" dirty="0">
              <a:solidFill>
                <a:srgbClr val="FF0000"/>
              </a:solidFill>
            </a:rPr>
            <a:t> </a:t>
          </a:r>
          <a:r>
            <a:rPr lang="en-US" sz="1800" b="1" u="sng" kern="1200" dirty="0">
              <a:solidFill>
                <a:schemeClr val="tx1"/>
              </a:solidFill>
            </a:rPr>
            <a:t>required</a:t>
          </a:r>
          <a:r>
            <a:rPr lang="en-US" sz="1800" b="1" kern="1200" dirty="0">
              <a:solidFill>
                <a:srgbClr val="FF0000"/>
              </a:solidFill>
            </a:rPr>
            <a:t> </a:t>
          </a:r>
          <a:r>
            <a:rPr lang="en-US" sz="1800" kern="1200" dirty="0"/>
            <a:t>to be a registered Professional Engineer in Texas. </a:t>
          </a:r>
        </a:p>
      </dsp:txBody>
      <dsp:txXfrm>
        <a:off x="0" y="1210816"/>
        <a:ext cx="8261969" cy="1555241"/>
      </dsp:txXfrm>
    </dsp:sp>
    <dsp:sp modelId="{8C6DB392-E1D0-4610-B596-0E6FD8310C46}">
      <dsp:nvSpPr>
        <dsp:cNvPr id="0" name=""/>
        <dsp:cNvSpPr/>
      </dsp:nvSpPr>
      <dsp:spPr>
        <a:xfrm>
          <a:off x="395269" y="902032"/>
          <a:ext cx="7471430" cy="962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598" tIns="0" rIns="218598" bIns="0" numCol="1" spcCol="1270" anchor="ctr" anchorCtr="0">
          <a:noAutofit/>
        </a:bodyPr>
        <a:lstStyle/>
        <a:p>
          <a:pPr marL="0" lvl="0" indent="0" algn="l" defTabSz="889000">
            <a:lnSpc>
              <a:spcPct val="90000"/>
            </a:lnSpc>
            <a:spcBef>
              <a:spcPct val="0"/>
            </a:spcBef>
            <a:spcAft>
              <a:spcPct val="35000"/>
            </a:spcAft>
            <a:buNone/>
          </a:pPr>
          <a:r>
            <a:rPr lang="en-US" sz="2000" b="1" kern="1200" dirty="0"/>
            <a:t>Project Manager (PM) Requirements:</a:t>
          </a:r>
          <a:endParaRPr lang="en-US" sz="2000" kern="1200" dirty="0"/>
        </a:p>
      </dsp:txBody>
      <dsp:txXfrm>
        <a:off x="442232" y="948995"/>
        <a:ext cx="7377504" cy="8681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3/4/2026</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87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48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691B-4BAE-4ED4-9A29-E461204D0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06FCA-D880-AC79-B34F-B4F96650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F15F-66BD-E6E7-EA79-3DAAFA3CC2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06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7CAA-B407-8513-46E0-D40D77F83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5D5C1-055C-449A-4DFC-8FA5048EA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DD372-4856-ACDA-8BD8-D6942778CD0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239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56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39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91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27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8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727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20</a:t>
            </a:fld>
            <a:endParaRPr lang="en-US" dirty="0"/>
          </a:p>
        </p:txBody>
      </p:sp>
    </p:spTree>
    <p:extLst>
      <p:ext uri="{BB962C8B-B14F-4D97-AF65-F5344CB8AC3E}">
        <p14:creationId xmlns:p14="http://schemas.microsoft.com/office/powerpoint/2010/main" val="400437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3</a:t>
            </a:fld>
            <a:endParaRPr lang="en-US" dirty="0"/>
          </a:p>
        </p:txBody>
      </p:sp>
    </p:spTree>
    <p:extLst>
      <p:ext uri="{BB962C8B-B14F-4D97-AF65-F5344CB8AC3E}">
        <p14:creationId xmlns:p14="http://schemas.microsoft.com/office/powerpoint/2010/main" val="243443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21</a:t>
            </a:fld>
            <a:endParaRPr lang="en-US" dirty="0"/>
          </a:p>
        </p:txBody>
      </p:sp>
    </p:spTree>
    <p:extLst>
      <p:ext uri="{BB962C8B-B14F-4D97-AF65-F5344CB8AC3E}">
        <p14:creationId xmlns:p14="http://schemas.microsoft.com/office/powerpoint/2010/main" val="47606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22</a:t>
            </a:fld>
            <a:endParaRPr lang="en-US" dirty="0"/>
          </a:p>
        </p:txBody>
      </p:sp>
    </p:spTree>
    <p:extLst>
      <p:ext uri="{BB962C8B-B14F-4D97-AF65-F5344CB8AC3E}">
        <p14:creationId xmlns:p14="http://schemas.microsoft.com/office/powerpoint/2010/main" val="20828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23</a:t>
            </a:fld>
            <a:endParaRPr lang="en-US" dirty="0"/>
          </a:p>
        </p:txBody>
      </p:sp>
    </p:spTree>
    <p:extLst>
      <p:ext uri="{BB962C8B-B14F-4D97-AF65-F5344CB8AC3E}">
        <p14:creationId xmlns:p14="http://schemas.microsoft.com/office/powerpoint/2010/main" val="1852676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8741-5018-6954-2303-4B0422466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9B519-ACDE-E605-9089-AAFEC5D78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3D23B-6B10-ADC4-1098-B44D66123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B5925-1C41-4AB3-80E4-AEBD28B6463E}"/>
              </a:ext>
            </a:extLst>
          </p:cNvPr>
          <p:cNvSpPr>
            <a:spLocks noGrp="1"/>
          </p:cNvSpPr>
          <p:nvPr>
            <p:ph type="sldNum" sz="quarter" idx="5"/>
          </p:nvPr>
        </p:nvSpPr>
        <p:spPr/>
        <p:txBody>
          <a:bodyPr/>
          <a:lstStyle/>
          <a:p>
            <a:fld id="{731C783B-4AC7-F543-9503-53DDD025DBBC}" type="slidenum">
              <a:rPr lang="en-US" smtClean="0"/>
              <a:t>24</a:t>
            </a:fld>
            <a:endParaRPr lang="en-US" dirty="0"/>
          </a:p>
        </p:txBody>
      </p:sp>
    </p:spTree>
    <p:extLst>
      <p:ext uri="{BB962C8B-B14F-4D97-AF65-F5344CB8AC3E}">
        <p14:creationId xmlns:p14="http://schemas.microsoft.com/office/powerpoint/2010/main" val="390947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25</a:t>
            </a:fld>
            <a:endParaRPr lang="en-US" dirty="0"/>
          </a:p>
        </p:txBody>
      </p:sp>
    </p:spTree>
    <p:extLst>
      <p:ext uri="{BB962C8B-B14F-4D97-AF65-F5344CB8AC3E}">
        <p14:creationId xmlns:p14="http://schemas.microsoft.com/office/powerpoint/2010/main" val="3855886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F4A2F-B08B-2EE5-2098-5AF979B8D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28688-52BA-37A2-96E7-B6FC3D676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B7D0C-8555-AD3D-3B5C-1AF23F70BF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EB9DF-1671-A424-18F9-C1FABD0D7DA3}"/>
              </a:ext>
            </a:extLst>
          </p:cNvPr>
          <p:cNvSpPr>
            <a:spLocks noGrp="1"/>
          </p:cNvSpPr>
          <p:nvPr>
            <p:ph type="sldNum" sz="quarter" idx="5"/>
          </p:nvPr>
        </p:nvSpPr>
        <p:spPr/>
        <p:txBody>
          <a:bodyPr/>
          <a:lstStyle/>
          <a:p>
            <a:fld id="{731C783B-4AC7-F543-9503-53DDD025DBBC}" type="slidenum">
              <a:rPr lang="en-US" smtClean="0"/>
              <a:t>26</a:t>
            </a:fld>
            <a:endParaRPr lang="en-US" dirty="0"/>
          </a:p>
        </p:txBody>
      </p:sp>
    </p:spTree>
    <p:extLst>
      <p:ext uri="{BB962C8B-B14F-4D97-AF65-F5344CB8AC3E}">
        <p14:creationId xmlns:p14="http://schemas.microsoft.com/office/powerpoint/2010/main" val="231725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27</a:t>
            </a:fld>
            <a:endParaRPr lang="en-US" dirty="0"/>
          </a:p>
        </p:txBody>
      </p:sp>
    </p:spTree>
    <p:extLst>
      <p:ext uri="{BB962C8B-B14F-4D97-AF65-F5344CB8AC3E}">
        <p14:creationId xmlns:p14="http://schemas.microsoft.com/office/powerpoint/2010/main" val="351732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28</a:t>
            </a:fld>
            <a:endParaRPr lang="en-US" dirty="0"/>
          </a:p>
        </p:txBody>
      </p:sp>
    </p:spTree>
    <p:extLst>
      <p:ext uri="{BB962C8B-B14F-4D97-AF65-F5344CB8AC3E}">
        <p14:creationId xmlns:p14="http://schemas.microsoft.com/office/powerpoint/2010/main" val="59761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29</a:t>
            </a:fld>
            <a:endParaRPr lang="en-US" dirty="0"/>
          </a:p>
        </p:txBody>
      </p:sp>
    </p:spTree>
    <p:extLst>
      <p:ext uri="{BB962C8B-B14F-4D97-AF65-F5344CB8AC3E}">
        <p14:creationId xmlns:p14="http://schemas.microsoft.com/office/powerpoint/2010/main" val="222955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6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6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28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15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8E007-354B-B482-A49C-038F8B4CB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997C5-726B-89DA-D29F-8E60580CC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3DF66-84C8-49C4-36BF-16C915CCE7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071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A5EC-0E3E-7AEA-BDF6-E0E7A3692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69CA5-ABC1-70BD-B6F0-CC70E8B3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A8AFF-0CBD-8A09-E59E-DE636E11B9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68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E225-D988-39D4-21B3-F817212C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14700-108A-FFBC-F2C5-F411B7268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0A64A-435F-BF26-0AF0-B9A4568E1D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41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16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11387ACB-94C1-7B4A-B2CF-72E6FB9CDF26}" type="datetime4">
              <a:rPr lang="en-US" sz="1000" smtClean="0">
                <a:solidFill>
                  <a:schemeClr val="bg1"/>
                </a:solidFill>
                <a:latin typeface="+mn-lt"/>
                <a:ea typeface="Verdana" panose="020B0604030504040204" pitchFamily="34" charset="0"/>
                <a:cs typeface="Verdana" panose="020B0604030504040204" pitchFamily="34" charset="0"/>
              </a:rPr>
              <a:t>March 4, 2026</a:t>
            </a:fld>
            <a:endParaRPr lang="en-US" sz="1000" dirty="0">
              <a:solidFill>
                <a:srgbClr val="BCE7FD"/>
              </a:solidFill>
              <a:latin typeface="+mn-lt"/>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11387ACB-94C1-7B4A-B2CF-72E6FB9CDF26}" type="datetime4">
              <a:rPr lang="en-US" sz="1000" smtClean="0">
                <a:solidFill>
                  <a:schemeClr val="bg1"/>
                </a:solidFill>
                <a:latin typeface="+mn-lt"/>
                <a:ea typeface="Verdana" panose="020B0604030504040204" pitchFamily="34" charset="0"/>
                <a:cs typeface="Verdana" panose="020B0604030504040204" pitchFamily="34" charset="0"/>
              </a:rPr>
              <a:t>March 4, 2026</a:t>
            </a:fld>
            <a:endParaRPr lang="en-US" sz="1000" dirty="0">
              <a:solidFill>
                <a:srgbClr val="BCE7FD"/>
              </a:solidFill>
              <a:latin typeface="+mn-lt"/>
            </a:endParaRP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E9F16988-0933-FE45-B699-E96D50AC6A70}" type="datetime4">
              <a:rPr lang="en-US" sz="1000" smtClean="0">
                <a:solidFill>
                  <a:schemeClr val="bg1"/>
                </a:solidFill>
                <a:latin typeface="Verdana" panose="020B0604030504040204" pitchFamily="34" charset="0"/>
                <a:ea typeface="Verdana" panose="020B0604030504040204" pitchFamily="34" charset="0"/>
                <a:cs typeface="Verdana" panose="020B0604030504040204" pitchFamily="34" charset="0"/>
              </a:rPr>
              <a:t>March 4, 2026</a:t>
            </a:fld>
            <a:endParaRPr lang="en-US" sz="1000" dirty="0">
              <a:solidFill>
                <a:srgbClr val="BCE7FD"/>
              </a:solidFill>
              <a:latin typeface="Barlow Condensed Medium" pitchFamily="2" charset="77"/>
            </a:endParaRP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93992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20000"/>
              </a:lnSpc>
              <a:spcAft>
                <a:spcPts val="600"/>
              </a:spcAft>
              <a:buClr>
                <a:schemeClr val="accent1"/>
              </a:buClr>
              <a:buSzPct val="120000"/>
              <a:defRPr sz="1500"/>
            </a:lvl1pPr>
            <a:lvl2pPr marL="566928" indent="-228600">
              <a:lnSpc>
                <a:spcPct val="120000"/>
              </a:lnSpc>
              <a:spcAft>
                <a:spcPts val="600"/>
              </a:spcAft>
              <a:buClr>
                <a:schemeClr val="accent1"/>
              </a:buClr>
              <a:buFont typeface="Verdana" panose="020B0604030504040204" pitchFamily="34" charset="0"/>
              <a:buChar char="-"/>
              <a:defRPr sz="1500"/>
            </a:lvl2pPr>
            <a:lvl3pPr marL="857250" indent="-228600">
              <a:lnSpc>
                <a:spcPct val="120000"/>
              </a:lnSpc>
              <a:spcAft>
                <a:spcPts val="600"/>
              </a:spcAft>
              <a:buClr>
                <a:schemeClr val="accent1"/>
              </a:buClr>
              <a:buFont typeface="Wingdings" panose="05000000000000000000" pitchFamily="2" charset="2"/>
              <a:buChar char="§"/>
              <a:defRPr sz="1500"/>
            </a:lvl3pPr>
            <a:lvl4pPr marL="1200150" indent="-228600">
              <a:lnSpc>
                <a:spcPct val="120000"/>
              </a:lnSpc>
              <a:spcAft>
                <a:spcPts val="600"/>
              </a:spcAft>
              <a:buClr>
                <a:schemeClr val="accent1"/>
              </a:buClr>
              <a:buFont typeface="Verdana" panose="020B0604030504040204" pitchFamily="34" charset="0"/>
              <a:buChar char="-"/>
              <a:defRPr sz="1500"/>
            </a:lvl4pPr>
            <a:lvl5pPr marL="1543050" indent="-228600">
              <a:lnSpc>
                <a:spcPct val="120000"/>
              </a:lnSpc>
              <a:spcAft>
                <a:spcPts val="6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CA67601-EED6-A212-C354-6B5497705C45}"/>
              </a:ext>
            </a:extLst>
          </p:cNvPr>
          <p:cNvSpPr txBox="1">
            <a:spLocks/>
          </p:cNvSpPr>
          <p:nvPr userDrawn="1"/>
        </p:nvSpPr>
        <p:spPr bwMode="gray">
          <a:xfrm>
            <a:off x="7883912" y="4601269"/>
            <a:ext cx="912155" cy="295463"/>
          </a:xfrm>
          <a:prstGeom prst="rect">
            <a:avLst/>
          </a:prstGeom>
          <a:noFill/>
        </p:spPr>
        <p:txBody>
          <a:bodyPr wrap="non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fld id="{604A7A6C-F878-3C4E-8FE1-6958E2950697}" type="slidenum">
              <a:rPr lang="en-US" sz="1600" b="1" smtClean="0">
                <a:solidFill>
                  <a:srgbClr val="0056A9"/>
                </a:solidFill>
                <a:latin typeface="Verdana" panose="020B0604030504040204" pitchFamily="34" charset="0"/>
                <a:ea typeface="Verdana" panose="020B0604030504040204" pitchFamily="34" charset="0"/>
                <a:cs typeface="Verdana" panose="020B0604030504040204" pitchFamily="34" charset="0"/>
              </a:rPr>
              <a:t>‹#›</a:t>
            </a:fld>
            <a:endParaRPr lang="en-US" sz="1600" b="1" dirty="0">
              <a:solidFill>
                <a:srgbClr val="0056A9"/>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71016"/>
            <a:ext cx="8229600" cy="3191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Lst>
  <p:hf hdr="0" ftr="0" dt="0"/>
  <p:txStyles>
    <p:titleStyle>
      <a:lvl1pPr algn="l" defTabSz="68580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xdot.gov/business/peps/training-and-event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xdot.gov/about/contact-us/cybersecurity/cybersecurity-resource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ftp.txdot.gov/pub/txdot/itd/cybersecurity/security-questionnaire.doc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txdot.gov/business/peps/resources.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colmenero@txdot.gov"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colmenero@txdot.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xdot.gov/business/consultants/architectural-engineering-surveying/getting-started/precertification.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3A13CB2-1304-88FB-9044-4774D9D3B3DC}"/>
              </a:ext>
              <a:ext uri="{C183D7F6-B498-43B3-948B-1728B52AA6E4}">
                <adec:decorative xmlns:adec="http://schemas.microsoft.com/office/drawing/2017/decorative" val="0"/>
              </a:ext>
            </a:extLst>
          </p:cNvPr>
          <p:cNvSpPr>
            <a:spLocks noGrp="1"/>
          </p:cNvSpPr>
          <p:nvPr>
            <p:ph type="ctrTitle"/>
          </p:nvPr>
        </p:nvSpPr>
        <p:spPr>
          <a:xfrm>
            <a:off x="320040" y="1483242"/>
            <a:ext cx="8503920" cy="1716576"/>
          </a:xfrm>
        </p:spPr>
        <p:txBody>
          <a:bodyPr>
            <a:noAutofit/>
          </a:bodyPr>
          <a:lstStyle/>
          <a:p>
            <a:r>
              <a:rPr lang="en-US" sz="2800" cap="none" dirty="0"/>
              <a:t>Pre-Request for </a:t>
            </a:r>
            <a:r>
              <a:rPr lang="en-US" sz="2800" dirty="0"/>
              <a:t>Proposal (R</a:t>
            </a:r>
            <a:r>
              <a:rPr lang="en-US" sz="2800" cap="none" dirty="0"/>
              <a:t>FP) Meeting: </a:t>
            </a:r>
            <a:r>
              <a:rPr lang="en-US" sz="2800" dirty="0"/>
              <a:t>US 59 Construction Engineering Inspection (CEI) Procurement for Central Service Center</a:t>
            </a:r>
            <a:br>
              <a:rPr lang="en-US" sz="2800" cap="none" dirty="0"/>
            </a:br>
            <a:br>
              <a:rPr lang="en-US" sz="2800" cap="none" dirty="0"/>
            </a:br>
            <a:endParaRPr lang="en-US" sz="2800" dirty="0">
              <a:ea typeface="Verdana Bold"/>
            </a:endParaRPr>
          </a:p>
        </p:txBody>
      </p:sp>
      <p:sp>
        <p:nvSpPr>
          <p:cNvPr id="3" name="Subtitle">
            <a:extLst>
              <a:ext uri="{FF2B5EF4-FFF2-40B4-BE49-F238E27FC236}">
                <a16:creationId xmlns:a16="http://schemas.microsoft.com/office/drawing/2014/main" id="{5BE37F18-99CA-8F2E-B588-7EE58DF02509}"/>
              </a:ext>
              <a:ext uri="{C183D7F6-B498-43B3-948B-1728B52AA6E4}">
                <adec:decorative xmlns:adec="http://schemas.microsoft.com/office/drawing/2017/decorative" val="0"/>
              </a:ext>
            </a:extLst>
          </p:cNvPr>
          <p:cNvSpPr>
            <a:spLocks noGrp="1"/>
          </p:cNvSpPr>
          <p:nvPr>
            <p:ph type="subTitle" idx="1"/>
          </p:nvPr>
        </p:nvSpPr>
        <p:spPr>
          <a:xfrm>
            <a:off x="215731" y="3843684"/>
            <a:ext cx="7863840" cy="685800"/>
          </a:xfrm>
        </p:spPr>
        <p:txBody>
          <a:bodyPr vert="horz" lIns="0" tIns="0" rIns="0" bIns="0" rtlCol="0" anchor="t">
            <a:noAutofit/>
          </a:bodyPr>
          <a:lstStyle/>
          <a:p>
            <a:pPr>
              <a:lnSpc>
                <a:spcPct val="120000"/>
              </a:lnSpc>
              <a:spcBef>
                <a:spcPts val="0"/>
              </a:spcBef>
              <a:spcAft>
                <a:spcPts val="0"/>
              </a:spcAft>
            </a:pPr>
            <a:r>
              <a:rPr lang="en-US" sz="1600" dirty="0"/>
              <a:t>Solicitation Number 601CT0000006432</a:t>
            </a:r>
          </a:p>
          <a:p>
            <a:pPr>
              <a:lnSpc>
                <a:spcPct val="120000"/>
              </a:lnSpc>
              <a:spcBef>
                <a:spcPts val="0"/>
              </a:spcBef>
              <a:spcAft>
                <a:spcPts val="0"/>
              </a:spcAft>
            </a:pPr>
            <a:r>
              <a:rPr lang="en-US" sz="1600" dirty="0"/>
              <a:t>RFP 13-6SDP5001</a:t>
            </a:r>
            <a:endParaRPr lang="en-US" sz="1600" dirty="0">
              <a:ea typeface="Verdana"/>
            </a:endParaRPr>
          </a:p>
          <a:p>
            <a:pPr>
              <a:lnSpc>
                <a:spcPct val="120000"/>
              </a:lnSpc>
              <a:spcBef>
                <a:spcPts val="0"/>
              </a:spcBef>
              <a:spcAft>
                <a:spcPts val="0"/>
              </a:spcAft>
            </a:pPr>
            <a:r>
              <a:rPr lang="en-US" sz="1600" dirty="0"/>
              <a:t>FY 2026 - Wave 3</a:t>
            </a:r>
          </a:p>
          <a:p>
            <a:pPr>
              <a:lnSpc>
                <a:spcPct val="120000"/>
              </a:lnSpc>
              <a:spcBef>
                <a:spcPts val="0"/>
              </a:spcBef>
              <a:spcAft>
                <a:spcPts val="0"/>
              </a:spcAft>
            </a:pPr>
            <a:r>
              <a:rPr lang="en-US" sz="1600" dirty="0">
                <a:ea typeface="Verdana"/>
              </a:rPr>
              <a:t>Yvonne Colmenero, P.E.</a:t>
            </a:r>
          </a:p>
        </p:txBody>
      </p:sp>
      <p:sp>
        <p:nvSpPr>
          <p:cNvPr id="5" name="TextBox">
            <a:extLst>
              <a:ext uri="{FF2B5EF4-FFF2-40B4-BE49-F238E27FC236}">
                <a16:creationId xmlns:a16="http://schemas.microsoft.com/office/drawing/2014/main" id="{58E28180-3456-E9A9-0877-30B267F92248}"/>
              </a:ext>
              <a:ext uri="{C183D7F6-B498-43B3-948B-1728B52AA6E4}">
                <adec:decorative xmlns:adec="http://schemas.microsoft.com/office/drawing/2017/decorative" val="0"/>
              </a:ext>
            </a:extLst>
          </p:cNvPr>
          <p:cNvSpPr txBox="1"/>
          <p:nvPr/>
        </p:nvSpPr>
        <p:spPr>
          <a:xfrm>
            <a:off x="2212284" y="505361"/>
            <a:ext cx="3750076" cy="830997"/>
          </a:xfrm>
          <a:prstGeom prst="rect">
            <a:avLst/>
          </a:prstGeom>
          <a:noFill/>
          <a:ln w="38100">
            <a:solidFill>
              <a:schemeClr val="bg1"/>
            </a:solidFill>
          </a:ln>
        </p:spPr>
        <p:txBody>
          <a:bodyPr wrap="square">
            <a:spAutoFit/>
          </a:bodyPr>
          <a:lstStyle/>
          <a:p>
            <a:pPr algn="ctr"/>
            <a:r>
              <a:rPr lang="en-US" sz="1600" b="1" dirty="0">
                <a:solidFill>
                  <a:schemeClr val="bg1"/>
                </a:solidFill>
              </a:rPr>
              <a:t>Thank you for dialing in.</a:t>
            </a:r>
          </a:p>
          <a:p>
            <a:pPr algn="ctr"/>
            <a:r>
              <a:rPr lang="en-US" sz="1600" b="1" dirty="0">
                <a:solidFill>
                  <a:schemeClr val="bg1"/>
                </a:solidFill>
              </a:rPr>
              <a:t>Phones will be muted. </a:t>
            </a:r>
          </a:p>
          <a:p>
            <a:pPr algn="ctr"/>
            <a:r>
              <a:rPr lang="en-US" sz="1600" b="1" dirty="0">
                <a:solidFill>
                  <a:schemeClr val="bg1"/>
                </a:solidFill>
              </a:rPr>
              <a:t>We will begin shortly.</a:t>
            </a: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284F714E-BE8F-C313-660E-9B60F52ECA2A}"/>
              </a:ext>
            </a:extLst>
          </p:cNvPr>
          <p:cNvSpPr txBox="1">
            <a:spLocks noGrp="1"/>
          </p:cNvSpPr>
          <p:nvPr>
            <p:ph type="title" idx="4294967295"/>
          </p:nvPr>
        </p:nvSpPr>
        <p:spPr>
          <a:xfrm>
            <a:off x="368186" y="690348"/>
            <a:ext cx="8229600" cy="294885"/>
          </a:xfrm>
          <a:prstGeom prst="rect">
            <a:avLst/>
          </a:prstGeom>
          <a:noFill/>
          <a:ln>
            <a:noFill/>
            <a:prstDash/>
          </a:ln>
          <a:effectLst/>
        </p:spPr>
        <p:txBody>
          <a:bodyPr rot="0" spcFirstLastPara="0" vertOverflow="overflow" horzOverflow="overflow" vert="horz" wrap="non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2200" kern="1200">
                <a:solidFill>
                  <a:schemeClr val="accent1"/>
                </a:solidFill>
                <a:latin typeface="+mj-lt"/>
                <a:ea typeface="+mj-ea"/>
                <a:cs typeface="+mj-cs"/>
              </a:defRPr>
            </a:lvl1pPr>
          </a:lstStyle>
          <a:p>
            <a:pPr marL="0" marR="0" lvl="0" indent="0" algn="just" defTabSz="6858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2E69"/>
                </a:solidFill>
                <a:effectLst/>
                <a:uLnTx/>
                <a:uFillTx/>
                <a:latin typeface="+mj-lt"/>
                <a:ea typeface="+mj-ea"/>
                <a:cs typeface="+mj-cs"/>
              </a:rPr>
              <a:t>Procurement Information (Project Manager Requirements)</a:t>
            </a:r>
          </a:p>
        </p:txBody>
      </p:sp>
      <p:graphicFrame>
        <p:nvGraphicFramePr>
          <p:cNvPr id="2" name="PM requirements" descr="The prime provider's project manager is required to be a registered professional engineer in Texas.">
            <a:extLst>
              <a:ext uri="{FF2B5EF4-FFF2-40B4-BE49-F238E27FC236}">
                <a16:creationId xmlns:a16="http://schemas.microsoft.com/office/drawing/2014/main" id="{943F3EF1-65DE-28A9-9742-D0537427FBA4}"/>
              </a:ext>
            </a:extLst>
          </p:cNvPr>
          <p:cNvGraphicFramePr/>
          <p:nvPr>
            <p:extLst>
              <p:ext uri="{D42A27DB-BD31-4B8C-83A1-F6EECF244321}">
                <p14:modId xmlns:p14="http://schemas.microsoft.com/office/powerpoint/2010/main" val="4111221995"/>
              </p:ext>
            </p:extLst>
          </p:nvPr>
        </p:nvGraphicFramePr>
        <p:xfrm>
          <a:off x="368186" y="660365"/>
          <a:ext cx="8261969" cy="314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8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0B4B2667-190F-10B0-4BBB-E74D748DB942}"/>
              </a:ext>
            </a:extLst>
          </p:cNvPr>
          <p:cNvSpPr txBox="1">
            <a:spLocks noGrp="1"/>
          </p:cNvSpPr>
          <p:nvPr>
            <p:ph type="title" idx="4294967295"/>
          </p:nvPr>
        </p:nvSpPr>
        <p:spPr>
          <a:xfrm>
            <a:off x="65753" y="664103"/>
            <a:ext cx="963628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a:t>
            </a:r>
            <a:r>
              <a:rPr lang="en-US" sz="1800" b="1" dirty="0">
                <a:solidFill>
                  <a:srgbClr val="002E69"/>
                </a:solidFill>
                <a:latin typeface="+mn-lt"/>
                <a:ea typeface="+mn-ea"/>
                <a:cs typeface="+mn-cs"/>
              </a:rPr>
              <a:t> –Federal with Interview (Disadvantaged Business Enterprise) (DBE)</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Federal with Interview with Disadvantage Business Enterprise (DBE) goal  Proposal evaluation-Short listed providers move to the Interview Phase. Interview Evaluation Interview and Contract Guide provides instructions. Selection Top provider is selected for contract.">
            <a:extLst>
              <a:ext uri="{FF2B5EF4-FFF2-40B4-BE49-F238E27FC236}">
                <a16:creationId xmlns:a16="http://schemas.microsoft.com/office/drawing/2014/main" id="{DC3952A9-7DF1-8208-70C7-7D26CE3CDA83}"/>
              </a:ext>
            </a:extLst>
          </p:cNvPr>
          <p:cNvGrpSpPr/>
          <p:nvPr/>
        </p:nvGrpSpPr>
        <p:grpSpPr>
          <a:xfrm>
            <a:off x="187037" y="1496291"/>
            <a:ext cx="8084128" cy="3470157"/>
            <a:chOff x="186132" y="1136107"/>
            <a:chExt cx="8285019" cy="3830341"/>
          </a:xfrm>
        </p:grpSpPr>
        <p:sp>
          <p:nvSpPr>
            <p:cNvPr id="4" name="Procurment type HUB 80 day" descr="Federal with Interview with Disadvantage Business Enterprise (DBE) goal  Proposal evaluation-Short listed providers move to the Interview Phase. Interview Evaluation Interview and Contract Guide provides instructions. Selection Top provider is selected for contract.">
              <a:extLst>
                <a:ext uri="{FF2B5EF4-FFF2-40B4-BE49-F238E27FC236}">
                  <a16:creationId xmlns:a16="http://schemas.microsoft.com/office/drawing/2014/main" id="{E36970C4-846A-A396-D14B-319258DC7220}"/>
                </a:ext>
              </a:extLst>
            </p:cNvPr>
            <p:cNvSpPr/>
            <p:nvPr/>
          </p:nvSpPr>
          <p:spPr>
            <a:xfrm>
              <a:off x="186132" y="1136107"/>
              <a:ext cx="7567789" cy="1120224"/>
            </a:xfrm>
            <a:custGeom>
              <a:avLst/>
              <a:gdLst>
                <a:gd name="connsiteX0" fmla="*/ 0 w 8312128"/>
                <a:gd name="connsiteY0" fmla="*/ 120686 h 1206857"/>
                <a:gd name="connsiteX1" fmla="*/ 120686 w 8312128"/>
                <a:gd name="connsiteY1" fmla="*/ 0 h 1206857"/>
                <a:gd name="connsiteX2" fmla="*/ 8191442 w 8312128"/>
                <a:gd name="connsiteY2" fmla="*/ 0 h 1206857"/>
                <a:gd name="connsiteX3" fmla="*/ 8312128 w 8312128"/>
                <a:gd name="connsiteY3" fmla="*/ 120686 h 1206857"/>
                <a:gd name="connsiteX4" fmla="*/ 8312128 w 8312128"/>
                <a:gd name="connsiteY4" fmla="*/ 1086171 h 1206857"/>
                <a:gd name="connsiteX5" fmla="*/ 8191442 w 8312128"/>
                <a:gd name="connsiteY5" fmla="*/ 1206857 h 1206857"/>
                <a:gd name="connsiteX6" fmla="*/ 120686 w 8312128"/>
                <a:gd name="connsiteY6" fmla="*/ 1206857 h 1206857"/>
                <a:gd name="connsiteX7" fmla="*/ 0 w 8312128"/>
                <a:gd name="connsiteY7" fmla="*/ 1086171 h 1206857"/>
                <a:gd name="connsiteX8" fmla="*/ 0 w 8312128"/>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128" h="1206857">
                  <a:moveTo>
                    <a:pt x="0" y="120686"/>
                  </a:moveTo>
                  <a:cubicBezTo>
                    <a:pt x="0" y="54033"/>
                    <a:pt x="54033" y="0"/>
                    <a:pt x="120686" y="0"/>
                  </a:cubicBezTo>
                  <a:lnTo>
                    <a:pt x="8191442" y="0"/>
                  </a:lnTo>
                  <a:cubicBezTo>
                    <a:pt x="8258095" y="0"/>
                    <a:pt x="8312128" y="54033"/>
                    <a:pt x="8312128" y="120686"/>
                  </a:cubicBezTo>
                  <a:lnTo>
                    <a:pt x="8312128" y="1086171"/>
                  </a:lnTo>
                  <a:cubicBezTo>
                    <a:pt x="8312128" y="1152824"/>
                    <a:pt x="8258095" y="1206857"/>
                    <a:pt x="8191442" y="1206857"/>
                  </a:cubicBezTo>
                  <a:lnTo>
                    <a:pt x="120686" y="1206857"/>
                  </a:lnTo>
                  <a:cubicBezTo>
                    <a:pt x="54033" y="1206857"/>
                    <a:pt x="0" y="1152824"/>
                    <a:pt x="0" y="1086171"/>
                  </a:cubicBezTo>
                  <a:lnTo>
                    <a:pt x="0" y="120686"/>
                  </a:lnTo>
                  <a:close/>
                </a:path>
              </a:pathLst>
            </a:cu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308" tIns="96308" rIns="1475266" bIns="96308" numCol="1" spcCol="1270" anchor="ctr" anchorCtr="0">
              <a:noAutofit/>
            </a:bodyPr>
            <a:lstStyle/>
            <a:p>
              <a:pPr marL="0" lvl="0" indent="0" algn="l" defTabSz="711200" rtl="0">
                <a:spcBef>
                  <a:spcPct val="0"/>
                </a:spcBef>
                <a:spcAft>
                  <a:spcPts val="600"/>
                </a:spcAft>
                <a:buNone/>
              </a:pPr>
              <a:r>
                <a:rPr lang="en-US" sz="2000" kern="1200" dirty="0"/>
                <a:t>Proposal Evaluation</a:t>
              </a:r>
            </a:p>
            <a:p>
              <a:pPr marL="0" lvl="0" indent="0" algn="l" defTabSz="711200" rtl="0">
                <a:lnSpc>
                  <a:spcPts val="1400"/>
                </a:lnSpc>
                <a:spcBef>
                  <a:spcPct val="0"/>
                </a:spcBef>
                <a:spcAft>
                  <a:spcPts val="600"/>
                </a:spcAft>
                <a:buNone/>
              </a:pPr>
              <a:endParaRPr lang="en-US" sz="1600" b="1" kern="1200" dirty="0"/>
            </a:p>
            <a:p>
              <a:pPr marL="0" lvl="0" indent="0" algn="l" defTabSz="711200">
                <a:lnSpc>
                  <a:spcPts val="1400"/>
                </a:lnSpc>
                <a:spcBef>
                  <a:spcPct val="0"/>
                </a:spcBef>
                <a:spcAft>
                  <a:spcPct val="35000"/>
                </a:spcAft>
                <a:buNone/>
              </a:pPr>
              <a:r>
                <a:rPr lang="en-US" sz="1600" kern="1200" dirty="0">
                  <a:sym typeface="Wingdings" panose="05000000000000000000" pitchFamily="2" charset="2"/>
                </a:rPr>
                <a:t>Short Listed Providers move to the Interview Phase</a:t>
              </a:r>
              <a:endParaRPr lang="en-US" sz="1600" kern="1200" dirty="0"/>
            </a:p>
          </p:txBody>
        </p:sp>
        <p:sp>
          <p:nvSpPr>
            <p:cNvPr id="7" name="Proposal evaluation">
              <a:extLst>
                <a:ext uri="{FF2B5EF4-FFF2-40B4-BE49-F238E27FC236}">
                  <a16:creationId xmlns:a16="http://schemas.microsoft.com/office/drawing/2014/main" id="{8A2353FF-2277-73C7-91B5-174346BDC0CF}"/>
                </a:ext>
              </a:extLst>
            </p:cNvPr>
            <p:cNvSpPr/>
            <p:nvPr/>
          </p:nvSpPr>
          <p:spPr>
            <a:xfrm>
              <a:off x="707348" y="2466102"/>
              <a:ext cx="7271323" cy="1206857"/>
            </a:xfrm>
            <a:custGeom>
              <a:avLst/>
              <a:gdLst>
                <a:gd name="connsiteX0" fmla="*/ 0 w 7729281"/>
                <a:gd name="connsiteY0" fmla="*/ 120686 h 1206857"/>
                <a:gd name="connsiteX1" fmla="*/ 120686 w 7729281"/>
                <a:gd name="connsiteY1" fmla="*/ 0 h 1206857"/>
                <a:gd name="connsiteX2" fmla="*/ 7608595 w 7729281"/>
                <a:gd name="connsiteY2" fmla="*/ 0 h 1206857"/>
                <a:gd name="connsiteX3" fmla="*/ 7729281 w 7729281"/>
                <a:gd name="connsiteY3" fmla="*/ 120686 h 1206857"/>
                <a:gd name="connsiteX4" fmla="*/ 7729281 w 7729281"/>
                <a:gd name="connsiteY4" fmla="*/ 1086171 h 1206857"/>
                <a:gd name="connsiteX5" fmla="*/ 7608595 w 7729281"/>
                <a:gd name="connsiteY5" fmla="*/ 1206857 h 1206857"/>
                <a:gd name="connsiteX6" fmla="*/ 120686 w 7729281"/>
                <a:gd name="connsiteY6" fmla="*/ 1206857 h 1206857"/>
                <a:gd name="connsiteX7" fmla="*/ 0 w 7729281"/>
                <a:gd name="connsiteY7" fmla="*/ 1086171 h 1206857"/>
                <a:gd name="connsiteX8" fmla="*/ 0 w 7729281"/>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9281" h="1206857">
                  <a:moveTo>
                    <a:pt x="0" y="120686"/>
                  </a:moveTo>
                  <a:cubicBezTo>
                    <a:pt x="0" y="54033"/>
                    <a:pt x="54033" y="0"/>
                    <a:pt x="120686" y="0"/>
                  </a:cubicBezTo>
                  <a:lnTo>
                    <a:pt x="7608595" y="0"/>
                  </a:lnTo>
                  <a:cubicBezTo>
                    <a:pt x="7675248" y="0"/>
                    <a:pt x="7729281" y="54033"/>
                    <a:pt x="7729281" y="120686"/>
                  </a:cubicBezTo>
                  <a:lnTo>
                    <a:pt x="7729281" y="1086171"/>
                  </a:lnTo>
                  <a:cubicBezTo>
                    <a:pt x="7729281" y="1152824"/>
                    <a:pt x="7675248" y="1206857"/>
                    <a:pt x="7608595" y="1206857"/>
                  </a:cubicBezTo>
                  <a:lnTo>
                    <a:pt x="120686" y="1206857"/>
                  </a:lnTo>
                  <a:cubicBezTo>
                    <a:pt x="54033" y="1206857"/>
                    <a:pt x="0" y="1152824"/>
                    <a:pt x="0" y="1086171"/>
                  </a:cubicBezTo>
                  <a:lnTo>
                    <a:pt x="0" y="120686"/>
                  </a:lnTo>
                  <a:close/>
                </a:path>
              </a:pathLst>
            </a:custGeom>
            <a:solidFill>
              <a:schemeClr val="accent2">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6308" tIns="96308" rIns="1625513" bIns="96308" numCol="1" spcCol="1270" anchor="ctr" anchorCtr="0">
              <a:noAutofit/>
            </a:bodyPr>
            <a:lstStyle/>
            <a:p>
              <a:pPr marL="0" marR="0" lvl="0" indent="0" algn="l" defTabSz="914400" eaLnBrk="1" fontAlgn="auto" latinLnBrk="0" hangingPunct="1">
                <a:lnSpc>
                  <a:spcPts val="1400"/>
                </a:lnSpc>
                <a:spcBef>
                  <a:spcPts val="0"/>
                </a:spcBef>
                <a:spcAft>
                  <a:spcPts val="600"/>
                </a:spcAft>
                <a:buClrTx/>
                <a:buSzTx/>
                <a:buFontTx/>
                <a:buNone/>
                <a:tabLst/>
                <a:defRPr/>
              </a:pPr>
              <a:r>
                <a:rPr lang="en-US" sz="2000" dirty="0">
                  <a:ln/>
                </a:rPr>
                <a:t>Interview Evaluation</a:t>
              </a:r>
              <a:r>
                <a:rPr lang="en-US" sz="2000" u="none" kern="1200" dirty="0">
                  <a:ln/>
                </a:rPr>
                <a:t> </a:t>
              </a:r>
            </a:p>
            <a:p>
              <a:pPr marL="0" marR="0" lvl="0" indent="0" algn="l" defTabSz="914400" eaLnBrk="1" fontAlgn="auto" latinLnBrk="0" hangingPunct="1">
                <a:lnSpc>
                  <a:spcPts val="1400"/>
                </a:lnSpc>
                <a:spcBef>
                  <a:spcPts val="0"/>
                </a:spcBef>
                <a:spcAft>
                  <a:spcPts val="600"/>
                </a:spcAft>
                <a:buClrTx/>
                <a:buSzTx/>
                <a:buFontTx/>
                <a:buNone/>
                <a:tabLst/>
                <a:defRPr/>
              </a:pPr>
              <a:endParaRPr lang="en-US" sz="1600" b="1" u="none" kern="1200" dirty="0">
                <a:ln/>
              </a:endParaRPr>
            </a:p>
            <a:p>
              <a:pPr marL="0" marR="0" lvl="0" indent="0" algn="l" defTabSz="914400" eaLnBrk="1" fontAlgn="auto" latinLnBrk="0" hangingPunct="1">
                <a:lnSpc>
                  <a:spcPts val="1400"/>
                </a:lnSpc>
                <a:spcBef>
                  <a:spcPts val="0"/>
                </a:spcBef>
                <a:spcAft>
                  <a:spcPts val="600"/>
                </a:spcAft>
                <a:buClrTx/>
                <a:buSzTx/>
                <a:buFontTx/>
                <a:buNone/>
                <a:tabLst/>
                <a:defRPr/>
              </a:pPr>
              <a:r>
                <a:rPr lang="en-US" sz="1200" kern="1200" dirty="0">
                  <a:ln/>
                  <a:sym typeface="Wingdings" panose="05000000000000000000" pitchFamily="2" charset="2"/>
                </a:rPr>
                <a:t> </a:t>
              </a:r>
              <a:r>
                <a:rPr lang="en-US" sz="1600" kern="1200" dirty="0">
                  <a:ln/>
                  <a:sym typeface="Wingdings" panose="05000000000000000000" pitchFamily="2" charset="2"/>
                </a:rPr>
                <a:t>Interview and Contract Guide (ICG) provides instructions</a:t>
              </a:r>
              <a:endParaRPr lang="en-US" sz="1600" b="0" u="none" kern="1200" dirty="0">
                <a:ln/>
              </a:endParaRPr>
            </a:p>
          </p:txBody>
        </p:sp>
        <p:sp>
          <p:nvSpPr>
            <p:cNvPr id="9" name="Down Arrow">
              <a:extLst>
                <a:ext uri="{FF2B5EF4-FFF2-40B4-BE49-F238E27FC236}">
                  <a16:creationId xmlns:a16="http://schemas.microsoft.com/office/drawing/2014/main" id="{9C94EE31-2C9C-51F4-358B-DF8EAF5273D4}"/>
                </a:ext>
              </a:extLst>
            </p:cNvPr>
            <p:cNvSpPr/>
            <p:nvPr/>
          </p:nvSpPr>
          <p:spPr>
            <a:xfrm>
              <a:off x="6585234" y="2055833"/>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8" name="Text Box">
              <a:extLst>
                <a:ext uri="{FF2B5EF4-FFF2-40B4-BE49-F238E27FC236}">
                  <a16:creationId xmlns:a16="http://schemas.microsoft.com/office/drawing/2014/main" id="{E56132AB-5C32-565A-5A51-26BAB9F18055}"/>
                </a:ext>
              </a:extLst>
            </p:cNvPr>
            <p:cNvSpPr/>
            <p:nvPr/>
          </p:nvSpPr>
          <p:spPr>
            <a:xfrm>
              <a:off x="3646923" y="3759591"/>
              <a:ext cx="4824228" cy="1206857"/>
            </a:xfrm>
            <a:custGeom>
              <a:avLst/>
              <a:gdLst>
                <a:gd name="connsiteX0" fmla="*/ 0 w 4803610"/>
                <a:gd name="connsiteY0" fmla="*/ 120686 h 1206857"/>
                <a:gd name="connsiteX1" fmla="*/ 120686 w 4803610"/>
                <a:gd name="connsiteY1" fmla="*/ 0 h 1206857"/>
                <a:gd name="connsiteX2" fmla="*/ 4682924 w 4803610"/>
                <a:gd name="connsiteY2" fmla="*/ 0 h 1206857"/>
                <a:gd name="connsiteX3" fmla="*/ 4803610 w 4803610"/>
                <a:gd name="connsiteY3" fmla="*/ 120686 h 1206857"/>
                <a:gd name="connsiteX4" fmla="*/ 4803610 w 4803610"/>
                <a:gd name="connsiteY4" fmla="*/ 1086171 h 1206857"/>
                <a:gd name="connsiteX5" fmla="*/ 4682924 w 4803610"/>
                <a:gd name="connsiteY5" fmla="*/ 1206857 h 1206857"/>
                <a:gd name="connsiteX6" fmla="*/ 120686 w 4803610"/>
                <a:gd name="connsiteY6" fmla="*/ 1206857 h 1206857"/>
                <a:gd name="connsiteX7" fmla="*/ 0 w 4803610"/>
                <a:gd name="connsiteY7" fmla="*/ 1086171 h 1206857"/>
                <a:gd name="connsiteX8" fmla="*/ 0 w 4803610"/>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3610" h="1206857">
                  <a:moveTo>
                    <a:pt x="0" y="120686"/>
                  </a:moveTo>
                  <a:cubicBezTo>
                    <a:pt x="0" y="54033"/>
                    <a:pt x="54033" y="0"/>
                    <a:pt x="120686" y="0"/>
                  </a:cubicBezTo>
                  <a:lnTo>
                    <a:pt x="4682924" y="0"/>
                  </a:lnTo>
                  <a:cubicBezTo>
                    <a:pt x="4749577" y="0"/>
                    <a:pt x="4803610" y="54033"/>
                    <a:pt x="4803610" y="120686"/>
                  </a:cubicBezTo>
                  <a:lnTo>
                    <a:pt x="4803610" y="1086171"/>
                  </a:lnTo>
                  <a:cubicBezTo>
                    <a:pt x="4803610" y="1152824"/>
                    <a:pt x="4749577" y="1206857"/>
                    <a:pt x="4682924" y="1206857"/>
                  </a:cubicBezTo>
                  <a:lnTo>
                    <a:pt x="120686" y="1206857"/>
                  </a:lnTo>
                  <a:cubicBezTo>
                    <a:pt x="54033" y="1206857"/>
                    <a:pt x="0" y="1152824"/>
                    <a:pt x="0" y="1086171"/>
                  </a:cubicBezTo>
                  <a:lnTo>
                    <a:pt x="0" y="1206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6308" tIns="96308" rIns="1027739" bIns="96308" numCol="1" spcCol="1270" anchor="ctr" anchorCtr="0">
              <a:noAutofit/>
            </a:bodyPr>
            <a:lstStyle/>
            <a:p>
              <a:pPr marL="0" lvl="0" indent="0" algn="l" defTabSz="711200">
                <a:lnSpc>
                  <a:spcPct val="100000"/>
                </a:lnSpc>
                <a:spcBef>
                  <a:spcPct val="0"/>
                </a:spcBef>
                <a:spcAft>
                  <a:spcPct val="35000"/>
                </a:spcAft>
                <a:buNone/>
              </a:pPr>
              <a:r>
                <a:rPr lang="en-US" sz="2000" u="none" kern="1200" dirty="0"/>
                <a:t>Selection  </a:t>
              </a:r>
            </a:p>
            <a:p>
              <a:pPr marL="0" lvl="0" indent="0" algn="l" defTabSz="711200">
                <a:lnSpc>
                  <a:spcPct val="100000"/>
                </a:lnSpc>
                <a:spcBef>
                  <a:spcPct val="0"/>
                </a:spcBef>
                <a:spcAft>
                  <a:spcPct val="35000"/>
                </a:spcAft>
                <a:buNone/>
              </a:pPr>
              <a:r>
                <a:rPr lang="en-US" sz="1600" b="1" u="none" kern="1200" dirty="0"/>
                <a:t>                                                                              </a:t>
              </a:r>
              <a:r>
                <a:rPr lang="en-US" sz="1600" kern="1200" dirty="0">
                  <a:sym typeface="Wingdings" panose="05000000000000000000" pitchFamily="2" charset="2"/>
                </a:rPr>
                <a:t></a:t>
              </a:r>
              <a:r>
                <a:rPr lang="en-US" sz="1600" kern="1200" dirty="0"/>
                <a:t>Top provider is selected for contract</a:t>
              </a:r>
            </a:p>
          </p:txBody>
        </p:sp>
        <p:sp>
          <p:nvSpPr>
            <p:cNvPr id="10" name="Down Arrow">
              <a:extLst>
                <a:ext uri="{FF2B5EF4-FFF2-40B4-BE49-F238E27FC236}">
                  <a16:creationId xmlns:a16="http://schemas.microsoft.com/office/drawing/2014/main" id="{8092EFEE-3F8F-0656-60AF-BB075081E359}"/>
                </a:ext>
              </a:extLst>
            </p:cNvPr>
            <p:cNvSpPr/>
            <p:nvPr/>
          </p:nvSpPr>
          <p:spPr>
            <a:xfrm>
              <a:off x="6585234" y="3454420"/>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Tree>
    <p:extLst>
      <p:ext uri="{BB962C8B-B14F-4D97-AF65-F5344CB8AC3E}">
        <p14:creationId xmlns:p14="http://schemas.microsoft.com/office/powerpoint/2010/main" val="208221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BF43-DB03-5379-9D68-19EC58ADD785}"/>
            </a:ext>
          </a:extLst>
        </p:cNvPr>
        <p:cNvGrpSpPr/>
        <p:nvPr/>
      </p:nvGrpSpPr>
      <p:grpSpPr>
        <a:xfrm>
          <a:off x="0" y="0"/>
          <a:ext cx="0" cy="0"/>
          <a:chOff x="0" y="0"/>
          <a:chExt cx="0" cy="0"/>
        </a:xfrm>
      </p:grpSpPr>
      <p:sp>
        <p:nvSpPr>
          <p:cNvPr id="8" name="Rectangle: Rounded Corners 4" descr="Proposal Content">
            <a:extLst>
              <a:ext uri="{FF2B5EF4-FFF2-40B4-BE49-F238E27FC236}">
                <a16:creationId xmlns:a16="http://schemas.microsoft.com/office/drawing/2014/main" id="{095F00F1-A586-1D6C-52C1-D1A9981FBC4F}"/>
              </a:ext>
              <a:ext uri="{C183D7F6-B498-43B3-948B-1728B52AA6E4}">
                <adec:decorative xmlns:adec="http://schemas.microsoft.com/office/drawing/2017/decorative" val="0"/>
              </a:ext>
            </a:extLst>
          </p:cNvPr>
          <p:cNvSpPr txBox="1">
            <a:spLocks noGrp="1"/>
          </p:cNvSpPr>
          <p:nvPr>
            <p:ph type="title" idx="4294967295"/>
          </p:nvPr>
        </p:nvSpPr>
        <p:spPr>
          <a:xfrm>
            <a:off x="162319" y="588952"/>
            <a:ext cx="8854459" cy="269480"/>
          </a:xfrm>
          <a:prstGeom prst="rect">
            <a:avLst/>
          </a:prstGeom>
          <a:solidFill>
            <a:srgbClr val="0056A9"/>
          </a:solidFill>
          <a:ln>
            <a:noFill/>
            <a:prstDash/>
          </a:ln>
          <a:effectLst/>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7203" tIns="57203" rIns="57203" bIns="57203" numCol="1" spcCol="1270" rtlCol="0" fromWordArt="0" anchor="ctr" anchorCtr="0" forceAA="0" compatLnSpc="1">
            <a:prstTxWarp prst="textNoShape">
              <a:avLst/>
            </a:prstTxWarp>
            <a:noAutofit/>
          </a:bodyPr>
          <a:lstStyle/>
          <a:p>
            <a:pPr marL="0" marR="0" lvl="0" indent="0" algn="l" defTabSz="667372"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chemeClr val="lt1"/>
                </a:solidFill>
                <a:effectLst/>
                <a:uLnTx/>
                <a:uFillTx/>
                <a:latin typeface="+mn-lt"/>
                <a:ea typeface="+mn-ea"/>
                <a:cs typeface="+mn-cs"/>
              </a:rPr>
              <a:t>Proposal Content </a:t>
            </a:r>
          </a:p>
        </p:txBody>
      </p:sp>
      <p:grpSp>
        <p:nvGrpSpPr>
          <p:cNvPr id="9" name="Group 8" descr="The proposal will cover “proposal content” in a written format&#10;CST determines weightings for evaluation criteria and the number of pages allowed for the proposal.">
            <a:extLst>
              <a:ext uri="{FF2B5EF4-FFF2-40B4-BE49-F238E27FC236}">
                <a16:creationId xmlns:a16="http://schemas.microsoft.com/office/drawing/2014/main" id="{DB01624B-4D85-BCAF-575D-AC3AA29CD625}"/>
              </a:ext>
            </a:extLst>
          </p:cNvPr>
          <p:cNvGrpSpPr/>
          <p:nvPr/>
        </p:nvGrpSpPr>
        <p:grpSpPr>
          <a:xfrm>
            <a:off x="-100628" y="897651"/>
            <a:ext cx="9008828" cy="840095"/>
            <a:chOff x="0" y="531449"/>
            <a:chExt cx="8353425" cy="1119091"/>
          </a:xfrm>
        </p:grpSpPr>
        <p:sp>
          <p:nvSpPr>
            <p:cNvPr id="10" name="Propsal content info">
              <a:extLst>
                <a:ext uri="{FF2B5EF4-FFF2-40B4-BE49-F238E27FC236}">
                  <a16:creationId xmlns:a16="http://schemas.microsoft.com/office/drawing/2014/main" id="{E1323D39-9C74-F159-457A-BAD95CE3CE18}"/>
                </a:ext>
              </a:extLst>
            </p:cNvPr>
            <p:cNvSpPr/>
            <p:nvPr/>
          </p:nvSpPr>
          <p:spPr>
            <a:xfrm>
              <a:off x="0" y="590700"/>
              <a:ext cx="8353425" cy="10598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1" dirty="0"/>
            </a:p>
          </p:txBody>
        </p:sp>
        <p:sp>
          <p:nvSpPr>
            <p:cNvPr id="11" name="Propsal content info">
              <a:extLst>
                <a:ext uri="{FF2B5EF4-FFF2-40B4-BE49-F238E27FC236}">
                  <a16:creationId xmlns:a16="http://schemas.microsoft.com/office/drawing/2014/main" id="{71CAE25A-A052-086E-8D56-100662ED52EC}"/>
                </a:ext>
              </a:extLst>
            </p:cNvPr>
            <p:cNvSpPr txBox="1"/>
            <p:nvPr/>
          </p:nvSpPr>
          <p:spPr>
            <a:xfrm>
              <a:off x="0" y="531449"/>
              <a:ext cx="8353425" cy="3654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00" tIns="15254" rIns="85423" bIns="15254" numCol="1" spcCol="1270" anchor="t" anchorCtr="0">
              <a:noAutofit/>
            </a:bodyPr>
            <a:lstStyle/>
            <a:p>
              <a:pPr marL="0" lvl="1" indent="-214513" algn="just" defTabSz="533898">
                <a:lnSpc>
                  <a:spcPct val="90000"/>
                </a:lnSpc>
                <a:spcBef>
                  <a:spcPct val="0"/>
                </a:spcBef>
                <a:buFont typeface="Arial" panose="020B0604020202020204" pitchFamily="34" charset="0"/>
                <a:buChar char="•"/>
              </a:pPr>
              <a:r>
                <a:rPr lang="en-US" sz="1600" dirty="0"/>
                <a:t>The proposal will cover “proposal content” in a written format</a:t>
              </a:r>
            </a:p>
            <a:p>
              <a:pPr marL="0" lvl="1" indent="-214513" algn="just" defTabSz="533898">
                <a:lnSpc>
                  <a:spcPct val="90000"/>
                </a:lnSpc>
                <a:spcBef>
                  <a:spcPct val="0"/>
                </a:spcBef>
                <a:buFont typeface="Arial" panose="020B0604020202020204" pitchFamily="34" charset="0"/>
                <a:buChar char="•"/>
              </a:pPr>
              <a:r>
                <a:rPr lang="en-US" sz="1600" dirty="0"/>
                <a:t>CST determines weightings and number of pages allowed for the proposal</a:t>
              </a:r>
            </a:p>
          </p:txBody>
        </p:sp>
      </p:grpSp>
      <p:sp>
        <p:nvSpPr>
          <p:cNvPr id="14" name="Table 3 title">
            <a:extLst>
              <a:ext uri="{FF2B5EF4-FFF2-40B4-BE49-F238E27FC236}">
                <a16:creationId xmlns:a16="http://schemas.microsoft.com/office/drawing/2014/main" id="{8E9B8DB7-F33A-AC73-C83D-F829A4B68828}"/>
              </a:ext>
            </a:extLst>
          </p:cNvPr>
          <p:cNvSpPr txBox="1"/>
          <p:nvPr/>
        </p:nvSpPr>
        <p:spPr>
          <a:xfrm>
            <a:off x="67586" y="1339938"/>
            <a:ext cx="4580869" cy="338554"/>
          </a:xfrm>
          <a:prstGeom prst="rect">
            <a:avLst/>
          </a:prstGeom>
          <a:noFill/>
        </p:spPr>
        <p:txBody>
          <a:bodyPr wrap="none" rtlCol="0">
            <a:spAutoFit/>
          </a:bodyPr>
          <a:lstStyle/>
          <a:p>
            <a:r>
              <a:rPr lang="en-US" sz="1600" dirty="0"/>
              <a:t>Table 3: Evaluation criteria and weightings</a:t>
            </a:r>
          </a:p>
        </p:txBody>
      </p:sp>
      <p:graphicFrame>
        <p:nvGraphicFramePr>
          <p:cNvPr id="5" name="Table 3" descr="Evaluation criteria, descriptions, and weights&#10;Technical Approach Project understanding, innovative concepts or alternatives XX&#10;Project Manager's Relevant Experience Similar or related projects, project management experience XX 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 XX">
            <a:extLst>
              <a:ext uri="{FF2B5EF4-FFF2-40B4-BE49-F238E27FC236}">
                <a16:creationId xmlns:a16="http://schemas.microsoft.com/office/drawing/2014/main" id="{8C70C88B-7833-BF76-3923-CB8A6A18FFCD}"/>
              </a:ext>
            </a:extLst>
          </p:cNvPr>
          <p:cNvGraphicFramePr>
            <a:graphicFrameLocks noGrp="1"/>
          </p:cNvGraphicFramePr>
          <p:nvPr>
            <p:extLst>
              <p:ext uri="{D42A27DB-BD31-4B8C-83A1-F6EECF244321}">
                <p14:modId xmlns:p14="http://schemas.microsoft.com/office/powerpoint/2010/main" val="1626055662"/>
              </p:ext>
            </p:extLst>
          </p:nvPr>
        </p:nvGraphicFramePr>
        <p:xfrm>
          <a:off x="67586" y="1644948"/>
          <a:ext cx="8840614" cy="3535680"/>
        </p:xfrm>
        <a:graphic>
          <a:graphicData uri="http://schemas.openxmlformats.org/drawingml/2006/table">
            <a:tbl>
              <a:tblPr firstRow="1" bandRow="1">
                <a:tableStyleId>{69012ECD-51FC-41F1-AA8D-1B2483CD663E}</a:tableStyleId>
              </a:tblPr>
              <a:tblGrid>
                <a:gridCol w="2371849">
                  <a:extLst>
                    <a:ext uri="{9D8B030D-6E8A-4147-A177-3AD203B41FA5}">
                      <a16:colId xmlns:a16="http://schemas.microsoft.com/office/drawing/2014/main" val="3745092016"/>
                    </a:ext>
                  </a:extLst>
                </a:gridCol>
                <a:gridCol w="5554072">
                  <a:extLst>
                    <a:ext uri="{9D8B030D-6E8A-4147-A177-3AD203B41FA5}">
                      <a16:colId xmlns:a16="http://schemas.microsoft.com/office/drawing/2014/main" val="3466125052"/>
                    </a:ext>
                  </a:extLst>
                </a:gridCol>
                <a:gridCol w="914693">
                  <a:extLst>
                    <a:ext uri="{9D8B030D-6E8A-4147-A177-3AD203B41FA5}">
                      <a16:colId xmlns:a16="http://schemas.microsoft.com/office/drawing/2014/main" val="1304879397"/>
                    </a:ext>
                  </a:extLst>
                </a:gridCol>
              </a:tblGrid>
              <a:tr h="332211">
                <a:tc>
                  <a:txBody>
                    <a:bodyPr/>
                    <a:lstStyle/>
                    <a:p>
                      <a:pPr algn="l"/>
                      <a:r>
                        <a:rPr lang="en-US" sz="1600" dirty="0"/>
                        <a:t>Evaluation Criteria </a:t>
                      </a:r>
                    </a:p>
                  </a:txBody>
                  <a:tcPr/>
                </a:tc>
                <a:tc>
                  <a:txBody>
                    <a:bodyPr/>
                    <a:lstStyle/>
                    <a:p>
                      <a:r>
                        <a:rPr lang="en-US" sz="1600" dirty="0"/>
                        <a:t>Description</a:t>
                      </a:r>
                    </a:p>
                  </a:txBody>
                  <a:tcPr/>
                </a:tc>
                <a:tc>
                  <a:txBody>
                    <a:bodyPr/>
                    <a:lstStyle/>
                    <a:p>
                      <a:r>
                        <a:rPr lang="en-US" sz="1400" dirty="0"/>
                        <a:t>Weight</a:t>
                      </a:r>
                    </a:p>
                  </a:txBody>
                  <a:tcPr/>
                </a:tc>
                <a:extLst>
                  <a:ext uri="{0D108BD9-81ED-4DB2-BD59-A6C34878D82A}">
                    <a16:rowId xmlns:a16="http://schemas.microsoft.com/office/drawing/2014/main" val="3976875879"/>
                  </a:ext>
                </a:extLst>
              </a:tr>
              <a:tr h="5738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Technical Approach  </a:t>
                      </a:r>
                    </a:p>
                  </a:txBody>
                  <a:tcPr>
                    <a:lnR w="12700" cap="flat" cmpd="sng" algn="ctr">
                      <a:solidFill>
                        <a:srgbClr val="0058B0"/>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Project understanding, innovative concepts or alternatives</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sz="1600"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894769263"/>
                  </a:ext>
                </a:extLst>
              </a:tr>
              <a:tr h="5738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Project Manager’s Relevant Experience </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Similar or related projects, project management experience</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sz="1600"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502382636"/>
                  </a:ext>
                </a:extLst>
              </a:tr>
              <a:tr h="20234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Project Planning &amp; Management  </a:t>
                      </a:r>
                    </a:p>
                    <a:p>
                      <a:endParaRPr lang="en-US" sz="1600" dirty="0"/>
                    </a:p>
                  </a:txBody>
                  <a:tcPr>
                    <a:lnR w="12700" cap="flat" cmpd="sng" algn="ctr">
                      <a:solidFill>
                        <a:srgbClr val="0058B0"/>
                      </a:solidFill>
                      <a:prstDash val="solid"/>
                      <a:round/>
                      <a:headEnd type="none" w="med" len="med"/>
                      <a:tailEnd type="none" w="med" len="med"/>
                    </a:lnR>
                  </a:tcPr>
                </a:tc>
                <a:tc>
                  <a:txBody>
                    <a:bodyPr/>
                    <a:lstStyle/>
                    <a:p>
                      <a:r>
                        <a:rPr lang="en-US" sz="1600" dirty="0"/>
                        <a:t>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sz="1600"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00825819"/>
                  </a:ext>
                </a:extLst>
              </a:tr>
            </a:tbl>
          </a:graphicData>
        </a:graphic>
      </p:graphicFrame>
    </p:spTree>
    <p:extLst>
      <p:ext uri="{BB962C8B-B14F-4D97-AF65-F5344CB8AC3E}">
        <p14:creationId xmlns:p14="http://schemas.microsoft.com/office/powerpoint/2010/main" val="359515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591C-DE10-37BA-9076-F61ACFE4884F}"/>
            </a:ext>
          </a:extLst>
        </p:cNvPr>
        <p:cNvGrpSpPr/>
        <p:nvPr/>
      </p:nvGrpSpPr>
      <p:grpSpPr>
        <a:xfrm>
          <a:off x="0" y="0"/>
          <a:ext cx="0" cy="0"/>
          <a:chOff x="0" y="0"/>
          <a:chExt cx="0" cy="0"/>
        </a:xfrm>
      </p:grpSpPr>
      <p:sp>
        <p:nvSpPr>
          <p:cNvPr id="14" name="Table 3 title">
            <a:extLst>
              <a:ext uri="{FF2B5EF4-FFF2-40B4-BE49-F238E27FC236}">
                <a16:creationId xmlns:a16="http://schemas.microsoft.com/office/drawing/2014/main" id="{8D5E470E-DCFE-A657-70BD-C7E0EFD7E752}"/>
              </a:ext>
            </a:extLst>
          </p:cNvPr>
          <p:cNvSpPr txBox="1">
            <a:spLocks noGrp="1"/>
          </p:cNvSpPr>
          <p:nvPr>
            <p:ph type="title" idx="4294967295"/>
          </p:nvPr>
        </p:nvSpPr>
        <p:spPr>
          <a:xfrm>
            <a:off x="-8869" y="1008612"/>
            <a:ext cx="4580869" cy="33855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Table 3: Evaluation criteria and weightings</a:t>
            </a:r>
          </a:p>
        </p:txBody>
      </p:sp>
      <p:graphicFrame>
        <p:nvGraphicFramePr>
          <p:cNvPr id="5" name="Table 3" descr="Evaluation criteria, descriptions, and weights&#10;Key Staff's Relevant Experience  Experience with similar projects XX&#10;Past performance score 5 to 15">
            <a:extLst>
              <a:ext uri="{FF2B5EF4-FFF2-40B4-BE49-F238E27FC236}">
                <a16:creationId xmlns:a16="http://schemas.microsoft.com/office/drawing/2014/main" id="{9B65888E-35C0-F8D0-E2FF-6B3C4B5FE94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08102829"/>
              </p:ext>
            </p:extLst>
          </p:nvPr>
        </p:nvGraphicFramePr>
        <p:xfrm>
          <a:off x="0" y="1347166"/>
          <a:ext cx="8840614" cy="1493520"/>
        </p:xfrm>
        <a:graphic>
          <a:graphicData uri="http://schemas.openxmlformats.org/drawingml/2006/table">
            <a:tbl>
              <a:tblPr firstRow="1" bandRow="1">
                <a:tableStyleId>{69012ECD-51FC-41F1-AA8D-1B2483CD663E}</a:tableStyleId>
              </a:tblPr>
              <a:tblGrid>
                <a:gridCol w="2371849">
                  <a:extLst>
                    <a:ext uri="{9D8B030D-6E8A-4147-A177-3AD203B41FA5}">
                      <a16:colId xmlns:a16="http://schemas.microsoft.com/office/drawing/2014/main" val="3745092016"/>
                    </a:ext>
                  </a:extLst>
                </a:gridCol>
                <a:gridCol w="5554072">
                  <a:extLst>
                    <a:ext uri="{9D8B030D-6E8A-4147-A177-3AD203B41FA5}">
                      <a16:colId xmlns:a16="http://schemas.microsoft.com/office/drawing/2014/main" val="3466125052"/>
                    </a:ext>
                  </a:extLst>
                </a:gridCol>
                <a:gridCol w="914693">
                  <a:extLst>
                    <a:ext uri="{9D8B030D-6E8A-4147-A177-3AD203B41FA5}">
                      <a16:colId xmlns:a16="http://schemas.microsoft.com/office/drawing/2014/main" val="1304879397"/>
                    </a:ext>
                  </a:extLst>
                </a:gridCol>
              </a:tblGrid>
              <a:tr h="281892">
                <a:tc>
                  <a:txBody>
                    <a:bodyPr/>
                    <a:lstStyle/>
                    <a:p>
                      <a:pPr algn="l"/>
                      <a:r>
                        <a:rPr lang="en-US" sz="1600" dirty="0"/>
                        <a:t>Evaluation Criteria </a:t>
                      </a:r>
                    </a:p>
                  </a:txBody>
                  <a:tcPr/>
                </a:tc>
                <a:tc>
                  <a:txBody>
                    <a:bodyPr/>
                    <a:lstStyle/>
                    <a:p>
                      <a:r>
                        <a:rPr lang="en-US" sz="1600" dirty="0"/>
                        <a:t>Description</a:t>
                      </a:r>
                    </a:p>
                  </a:txBody>
                  <a:tcPr/>
                </a:tc>
                <a:tc>
                  <a:txBody>
                    <a:bodyPr/>
                    <a:lstStyle/>
                    <a:p>
                      <a:r>
                        <a:rPr lang="en-US" sz="1400" dirty="0"/>
                        <a:t>Weight</a:t>
                      </a:r>
                    </a:p>
                  </a:txBody>
                  <a:tcPr/>
                </a:tc>
                <a:extLst>
                  <a:ext uri="{0D108BD9-81ED-4DB2-BD59-A6C34878D82A}">
                    <a16:rowId xmlns:a16="http://schemas.microsoft.com/office/drawing/2014/main" val="3976875879"/>
                  </a:ext>
                </a:extLst>
              </a:tr>
              <a:tr h="479217">
                <a:tc>
                  <a:txBody>
                    <a:bodyPr/>
                    <a:lstStyle/>
                    <a:p>
                      <a:r>
                        <a:rPr lang="en-US" sz="1600" dirty="0"/>
                        <a:t>Key Staff’s Relevant Experience</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Experience with similar projects </a:t>
                      </a:r>
                    </a:p>
                    <a:p>
                      <a:endParaRPr lang="en-US" sz="16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sz="1600"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18728246"/>
                  </a:ext>
                </a:extLst>
              </a:tr>
              <a:tr h="281892">
                <a:tc>
                  <a:txBody>
                    <a:bodyPr/>
                    <a:lstStyle/>
                    <a:p>
                      <a:r>
                        <a:rPr lang="en-US" sz="1600" dirty="0"/>
                        <a:t>Past Performance Score</a:t>
                      </a:r>
                    </a:p>
                  </a:txBody>
                  <a:tcPr>
                    <a:lnR w="12700" cap="flat" cmpd="sng" algn="ctr">
                      <a:solidFill>
                        <a:srgbClr val="0058B0"/>
                      </a:solidFill>
                      <a:prstDash val="solid"/>
                      <a:round/>
                      <a:headEnd type="none" w="med" len="med"/>
                      <a:tailEnd type="none" w="med" len="med"/>
                    </a:lnR>
                  </a:tcPr>
                </a:tc>
                <a:tc>
                  <a:txBody>
                    <a:bodyPr/>
                    <a:lstStyle/>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sz="1600" dirty="0"/>
                        <a:t>5 to 15</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227490033"/>
                  </a:ext>
                </a:extLst>
              </a:tr>
            </a:tbl>
          </a:graphicData>
        </a:graphic>
      </p:graphicFrame>
    </p:spTree>
    <p:extLst>
      <p:ext uri="{BB962C8B-B14F-4D97-AF65-F5344CB8AC3E}">
        <p14:creationId xmlns:p14="http://schemas.microsoft.com/office/powerpoint/2010/main" val="99639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82EF7-9A5C-76F2-D49B-5E0B63012F49}"/>
              </a:ext>
            </a:extLst>
          </p:cNvPr>
          <p:cNvSpPr>
            <a:spLocks noGrp="1"/>
          </p:cNvSpPr>
          <p:nvPr>
            <p:ph type="title"/>
          </p:nvPr>
        </p:nvSpPr>
        <p:spPr>
          <a:xfrm>
            <a:off x="185620" y="907893"/>
            <a:ext cx="8229600" cy="294885"/>
          </a:xfrm>
        </p:spPr>
        <p:txBody>
          <a:bodyPr>
            <a:normAutofit fontScale="90000"/>
          </a:bodyPr>
          <a:lstStyle/>
          <a:p>
            <a:r>
              <a:rPr lang="en-US" sz="2400" b="1" dirty="0">
                <a:solidFill>
                  <a:srgbClr val="002E69"/>
                </a:solidFill>
              </a:rPr>
              <a:t>Avoid Disqualifications</a:t>
            </a:r>
            <a:br>
              <a:rPr lang="en-US" sz="2400" dirty="0">
                <a:solidFill>
                  <a:srgbClr val="002E69"/>
                </a:solidFill>
              </a:rPr>
            </a:br>
            <a:endParaRPr lang="en-US" dirty="0"/>
          </a:p>
        </p:txBody>
      </p:sp>
      <p:sp>
        <p:nvSpPr>
          <p:cNvPr id="3" name="disqualification tips">
            <a:extLst>
              <a:ext uri="{FF2B5EF4-FFF2-40B4-BE49-F238E27FC236}">
                <a16:creationId xmlns:a16="http://schemas.microsoft.com/office/drawing/2014/main" id="{AD7CE85C-1340-2ED2-2181-5ADE93C197EE}"/>
              </a:ext>
            </a:extLst>
          </p:cNvPr>
          <p:cNvSpPr txBox="1"/>
          <p:nvPr/>
        </p:nvSpPr>
        <p:spPr>
          <a:xfrm>
            <a:off x="0" y="1202778"/>
            <a:ext cx="9165567" cy="2031325"/>
          </a:xfrm>
          <a:prstGeom prst="rect">
            <a:avLst/>
          </a:prstGeom>
          <a:noFill/>
        </p:spPr>
        <p:txBody>
          <a:bodyPr wrap="square">
            <a:spAutoFit/>
          </a:bodyPr>
          <a:lstStyle/>
          <a:p>
            <a:pPr marL="285750" indent="-285750">
              <a:buFont typeface="Arial" panose="020B0604020202020204" pitchFamily="34" charset="0"/>
              <a:buChar char="•"/>
            </a:pPr>
            <a:r>
              <a:rPr lang="en-US" dirty="0"/>
              <a:t>Include all mandatory attachments in your package</a:t>
            </a:r>
          </a:p>
          <a:p>
            <a:pPr marL="285750" indent="-285750">
              <a:buFont typeface="Arial" panose="020B0604020202020204" pitchFamily="34" charset="0"/>
              <a:buChar char="•"/>
            </a:pPr>
            <a:r>
              <a:rPr lang="en-US" dirty="0"/>
              <a:t>PEPS Fireside Chat – New process and updated Project Team Composition (PTC) Form - Link Below</a:t>
            </a:r>
          </a:p>
          <a:p>
            <a:pPr marL="285750" indent="-285750">
              <a:buFont typeface="Arial" panose="020B0604020202020204" pitchFamily="34" charset="0"/>
              <a:buChar char="•"/>
            </a:pPr>
            <a:r>
              <a:rPr lang="en-US" dirty="0"/>
              <a:t>Check Task Leaders’ precertifications in standard work categories</a:t>
            </a:r>
          </a:p>
          <a:p>
            <a:pPr marL="285750" indent="-285750">
              <a:buFont typeface="Arial" panose="020B0604020202020204" pitchFamily="34" charset="0"/>
              <a:buChar char="•"/>
            </a:pPr>
            <a:r>
              <a:rPr lang="en-US" dirty="0"/>
              <a:t>Task Leader in the PTC form must match the Task Leader mentioned in the proposal</a:t>
            </a:r>
          </a:p>
          <a:p>
            <a:pPr marL="285750" indent="-285750">
              <a:buFont typeface="Arial" panose="020B0604020202020204" pitchFamily="34" charset="0"/>
              <a:buChar char="•"/>
            </a:pPr>
            <a:r>
              <a:rPr lang="en-US" dirty="0"/>
              <a:t>PM must meet RFP requirements</a:t>
            </a:r>
          </a:p>
        </p:txBody>
      </p:sp>
      <p:sp>
        <p:nvSpPr>
          <p:cNvPr id="5" name="link">
            <a:extLst>
              <a:ext uri="{FF2B5EF4-FFF2-40B4-BE49-F238E27FC236}">
                <a16:creationId xmlns:a16="http://schemas.microsoft.com/office/drawing/2014/main" id="{0E66977F-5372-0DC8-BF16-B90FC1147A23}"/>
              </a:ext>
            </a:extLst>
          </p:cNvPr>
          <p:cNvSpPr txBox="1"/>
          <p:nvPr/>
        </p:nvSpPr>
        <p:spPr>
          <a:xfrm>
            <a:off x="89608" y="4606171"/>
            <a:ext cx="8421624" cy="338554"/>
          </a:xfrm>
          <a:prstGeom prst="rect">
            <a:avLst/>
          </a:prstGeom>
          <a:noFill/>
        </p:spPr>
        <p:txBody>
          <a:bodyPr wrap="square">
            <a:spAutoFit/>
          </a:bodyPr>
          <a:lstStyle/>
          <a:p>
            <a:r>
              <a:rPr lang="en-US" sz="1600" dirty="0">
                <a:solidFill>
                  <a:srgbClr val="0056A9"/>
                </a:solidFill>
                <a:hlinkClick r:id="rId3"/>
              </a:rPr>
              <a:t>Link to PEPS Fireside Chat</a:t>
            </a:r>
            <a:endParaRPr lang="en-US" sz="1600" dirty="0"/>
          </a:p>
        </p:txBody>
      </p:sp>
    </p:spTree>
    <p:extLst>
      <p:ext uri="{BB962C8B-B14F-4D97-AF65-F5344CB8AC3E}">
        <p14:creationId xmlns:p14="http://schemas.microsoft.com/office/powerpoint/2010/main" val="179528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27F76CA6-02D8-BE87-AD61-C710CAE06E47}"/>
              </a:ext>
              <a:ext uri="{C183D7F6-B498-43B3-948B-1728B52AA6E4}">
                <adec:decorative xmlns:adec="http://schemas.microsoft.com/office/drawing/2017/decorative" val="0"/>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QR Codes and Hyperlinks QR codes and hyperlinks are considered additional information. Do not include in your proposal.  Administrative Qualifications Ensure subs for Engineering and Design (E&amp;D) related services are administratively qualified.  Task Leads Ensure Task Leads match on PTC and Proposal.&#10;Proposal Cover Sheets  Do not include extra sheets, such as a cover sheet, in your proposal. Legal Firm Name Use legal firm name and ensure that it matches across all proposal documents. Read the Cover Page Questionnaire Ensure that you are answering the questions in the Cover Page questionnaire truthfully.">
            <a:extLst>
              <a:ext uri="{FF2B5EF4-FFF2-40B4-BE49-F238E27FC236}">
                <a16:creationId xmlns:a16="http://schemas.microsoft.com/office/drawing/2014/main" id="{F72DE6CC-43BD-B573-51C0-4F88570FB741}"/>
              </a:ext>
              <a:ext uri="{C183D7F6-B498-43B3-948B-1728B52AA6E4}">
                <adec:decorative xmlns:adec="http://schemas.microsoft.com/office/drawing/2017/decorative" val="0"/>
              </a:ext>
            </a:extLst>
          </p:cNvPr>
          <p:cNvGrpSpPr/>
          <p:nvPr/>
        </p:nvGrpSpPr>
        <p:grpSpPr>
          <a:xfrm>
            <a:off x="89607" y="1000954"/>
            <a:ext cx="8330493" cy="4049027"/>
            <a:chOff x="89607" y="1000955"/>
            <a:chExt cx="8717962" cy="4011240"/>
          </a:xfrm>
        </p:grpSpPr>
        <p:sp>
          <p:nvSpPr>
            <p:cNvPr id="5" name="qr an hyperlinks">
              <a:extLst>
                <a:ext uri="{FF2B5EF4-FFF2-40B4-BE49-F238E27FC236}">
                  <a16:creationId xmlns:a16="http://schemas.microsoft.com/office/drawing/2014/main" id="{B8E8973C-4DA5-A68B-129E-B645113C1847}"/>
                </a:ext>
                <a:ext uri="{C183D7F6-B498-43B3-948B-1728B52AA6E4}">
                  <adec:decorative xmlns:adec="http://schemas.microsoft.com/office/drawing/2017/decorative" val="1"/>
                </a:ext>
              </a:extLst>
            </p:cNvPr>
            <p:cNvSpPr/>
            <p:nvPr/>
          </p:nvSpPr>
          <p:spPr>
            <a:xfrm>
              <a:off x="89607" y="1000955"/>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QR Codes and Hyperlinks</a:t>
              </a:r>
            </a:p>
          </p:txBody>
        </p:sp>
        <p:sp>
          <p:nvSpPr>
            <p:cNvPr id="4" name="qr info" descr="QR codes and hyperlinks are considered additional information. Do not include in your proposal.&#10;">
              <a:extLst>
                <a:ext uri="{FF2B5EF4-FFF2-40B4-BE49-F238E27FC236}">
                  <a16:creationId xmlns:a16="http://schemas.microsoft.com/office/drawing/2014/main" id="{7F2FD4C4-AB3C-A535-9368-C71C5F8A7170}"/>
                </a:ext>
              </a:extLst>
            </p:cNvPr>
            <p:cNvSpPr/>
            <p:nvPr/>
          </p:nvSpPr>
          <p:spPr>
            <a:xfrm>
              <a:off x="3228073" y="1064596"/>
              <a:ext cx="5579496" cy="639076"/>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a:solidFill>
              <a:schemeClr val="accent2">
                <a:lumMod val="40000"/>
                <a:lumOff val="6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QR </a:t>
              </a:r>
              <a:r>
                <a:rPr lang="en-US" sz="1600" dirty="0"/>
                <a:t>codes and hyperlinks are </a:t>
              </a:r>
              <a:r>
                <a:rPr lang="en-US" sz="1600" kern="1200" dirty="0"/>
                <a:t>considered additional information. Do not include in your proposal.</a:t>
              </a:r>
            </a:p>
          </p:txBody>
        </p:sp>
        <p:sp>
          <p:nvSpPr>
            <p:cNvPr id="8" name="AQ">
              <a:extLst>
                <a:ext uri="{FF2B5EF4-FFF2-40B4-BE49-F238E27FC236}">
                  <a16:creationId xmlns:a16="http://schemas.microsoft.com/office/drawing/2014/main" id="{6223D04E-C6FF-BC19-F001-4E18F7C96F0E}"/>
                </a:ext>
                <a:ext uri="{C183D7F6-B498-43B3-948B-1728B52AA6E4}">
                  <adec:decorative xmlns:adec="http://schemas.microsoft.com/office/drawing/2017/decorative" val="1"/>
                </a:ext>
              </a:extLst>
            </p:cNvPr>
            <p:cNvSpPr/>
            <p:nvPr/>
          </p:nvSpPr>
          <p:spPr>
            <a:xfrm>
              <a:off x="89607" y="168430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Administrative Qualifications</a:t>
              </a:r>
              <a:endParaRPr lang="en-US" sz="1600" kern="1200" dirty="0"/>
            </a:p>
          </p:txBody>
        </p:sp>
        <p:sp>
          <p:nvSpPr>
            <p:cNvPr id="7" name="e&amp;d subs are AQ" descr="Ensure subs for Engineering and Design (E&amp;D) related services are administratively qualified&#10;">
              <a:extLst>
                <a:ext uri="{FF2B5EF4-FFF2-40B4-BE49-F238E27FC236}">
                  <a16:creationId xmlns:a16="http://schemas.microsoft.com/office/drawing/2014/main" id="{FEC63342-7957-F6BE-FF84-3D69BA3A37BF}"/>
                </a:ext>
              </a:extLst>
            </p:cNvPr>
            <p:cNvSpPr/>
            <p:nvPr/>
          </p:nvSpPr>
          <p:spPr>
            <a:xfrm>
              <a:off x="3228073" y="1782435"/>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subs for Engineering and Design (E&amp;D) related services are administratively qualified.</a:t>
              </a:r>
            </a:p>
          </p:txBody>
        </p:sp>
        <p:sp>
          <p:nvSpPr>
            <p:cNvPr id="10" name="task leads">
              <a:extLst>
                <a:ext uri="{FF2B5EF4-FFF2-40B4-BE49-F238E27FC236}">
                  <a16:creationId xmlns:a16="http://schemas.microsoft.com/office/drawing/2014/main" id="{079E9B1C-41BA-4D34-ECCB-368A1E928ACC}"/>
                </a:ext>
                <a:ext uri="{C183D7F6-B498-43B3-948B-1728B52AA6E4}">
                  <adec:decorative xmlns:adec="http://schemas.microsoft.com/office/drawing/2017/decorative" val="1"/>
                </a:ext>
              </a:extLst>
            </p:cNvPr>
            <p:cNvSpPr/>
            <p:nvPr/>
          </p:nvSpPr>
          <p:spPr>
            <a:xfrm>
              <a:off x="89607" y="234708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Task Leads</a:t>
              </a:r>
              <a:endParaRPr lang="en-US" sz="1600" kern="1200" dirty="0"/>
            </a:p>
          </p:txBody>
        </p:sp>
        <p:sp>
          <p:nvSpPr>
            <p:cNvPr id="9" name="text box" descr="Ensure Task Leads match on PTC and Proposal&#10;">
              <a:extLst>
                <a:ext uri="{FF2B5EF4-FFF2-40B4-BE49-F238E27FC236}">
                  <a16:creationId xmlns:a16="http://schemas.microsoft.com/office/drawing/2014/main" id="{E83D6056-ECB0-3BB0-E97B-A316C2AEE1B4}"/>
                </a:ext>
              </a:extLst>
            </p:cNvPr>
            <p:cNvSpPr/>
            <p:nvPr/>
          </p:nvSpPr>
          <p:spPr>
            <a:xfrm>
              <a:off x="3228073" y="2450662"/>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Task Leads match on PTC and Proposal.</a:t>
              </a:r>
            </a:p>
          </p:txBody>
        </p:sp>
        <p:sp>
          <p:nvSpPr>
            <p:cNvPr id="12" name="text box">
              <a:extLst>
                <a:ext uri="{FF2B5EF4-FFF2-40B4-BE49-F238E27FC236}">
                  <a16:creationId xmlns:a16="http://schemas.microsoft.com/office/drawing/2014/main" id="{E1EFC697-7A81-3611-17C9-E05F8966718C}"/>
                </a:ext>
                <a:ext uri="{C183D7F6-B498-43B3-948B-1728B52AA6E4}">
                  <adec:decorative xmlns:adec="http://schemas.microsoft.com/office/drawing/2017/decorative" val="1"/>
                </a:ext>
              </a:extLst>
            </p:cNvPr>
            <p:cNvSpPr/>
            <p:nvPr/>
          </p:nvSpPr>
          <p:spPr>
            <a:xfrm>
              <a:off x="89607" y="303154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Proposal Cover Sheets</a:t>
              </a:r>
              <a:endParaRPr lang="en-US" sz="1600" kern="1200" dirty="0"/>
            </a:p>
          </p:txBody>
        </p:sp>
        <p:sp>
          <p:nvSpPr>
            <p:cNvPr id="11" name="text box" descr="Do not include extra sheets, such as a cover sheet, in your proposal.">
              <a:extLst>
                <a:ext uri="{FF2B5EF4-FFF2-40B4-BE49-F238E27FC236}">
                  <a16:creationId xmlns:a16="http://schemas.microsoft.com/office/drawing/2014/main" id="{A862541B-4015-C7D2-47E2-54A77FA0DD1F}"/>
                </a:ext>
              </a:extLst>
            </p:cNvPr>
            <p:cNvSpPr/>
            <p:nvPr/>
          </p:nvSpPr>
          <p:spPr>
            <a:xfrm>
              <a:off x="3228073" y="3118888"/>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 </a:t>
              </a:r>
              <a:r>
                <a:rPr lang="en-US" sz="1600" kern="1200" dirty="0"/>
                <a:t>Do not include extra sheets, such as a cover sheet, in your proposal.</a:t>
              </a:r>
            </a:p>
          </p:txBody>
        </p:sp>
        <p:sp>
          <p:nvSpPr>
            <p:cNvPr id="14" name="text box">
              <a:extLst>
                <a:ext uri="{FF2B5EF4-FFF2-40B4-BE49-F238E27FC236}">
                  <a16:creationId xmlns:a16="http://schemas.microsoft.com/office/drawing/2014/main" id="{F72D7D50-8FD2-62D9-6C5B-C2361F41F1CE}"/>
                </a:ext>
                <a:ext uri="{C183D7F6-B498-43B3-948B-1728B52AA6E4}">
                  <adec:decorative xmlns:adec="http://schemas.microsoft.com/office/drawing/2017/decorative" val="1"/>
                </a:ext>
              </a:extLst>
            </p:cNvPr>
            <p:cNvSpPr/>
            <p:nvPr/>
          </p:nvSpPr>
          <p:spPr>
            <a:xfrm>
              <a:off x="89607" y="370756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Legal Firm Name</a:t>
              </a:r>
            </a:p>
          </p:txBody>
        </p:sp>
        <p:sp>
          <p:nvSpPr>
            <p:cNvPr id="13" name="text box" descr="Use legal firm name and ensure that it matches across all proposal documents.&#10;">
              <a:extLst>
                <a:ext uri="{FF2B5EF4-FFF2-40B4-BE49-F238E27FC236}">
                  <a16:creationId xmlns:a16="http://schemas.microsoft.com/office/drawing/2014/main" id="{21E05B2B-F065-A3A2-0F5A-C8DCD7F78BA6}"/>
                </a:ext>
              </a:extLst>
            </p:cNvPr>
            <p:cNvSpPr/>
            <p:nvPr/>
          </p:nvSpPr>
          <p:spPr>
            <a:xfrm>
              <a:off x="3228073" y="3787114"/>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legal firm name and ensure that it matches across all proposal documents.</a:t>
              </a:r>
            </a:p>
          </p:txBody>
        </p:sp>
        <p:sp>
          <p:nvSpPr>
            <p:cNvPr id="16" name="text box">
              <a:extLst>
                <a:ext uri="{FF2B5EF4-FFF2-40B4-BE49-F238E27FC236}">
                  <a16:creationId xmlns:a16="http://schemas.microsoft.com/office/drawing/2014/main" id="{5D510792-33ED-3B1D-E0F3-E70C11F976B7}"/>
                </a:ext>
                <a:ext uri="{C183D7F6-B498-43B3-948B-1728B52AA6E4}">
                  <adec:decorative xmlns:adec="http://schemas.microsoft.com/office/drawing/2017/decorative" val="1"/>
                </a:ext>
              </a:extLst>
            </p:cNvPr>
            <p:cNvSpPr/>
            <p:nvPr/>
          </p:nvSpPr>
          <p:spPr>
            <a:xfrm>
              <a:off x="89607" y="4375789"/>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a:solidFill>
              <a:schemeClr val="tx1">
                <a:lumMod val="85000"/>
                <a:lumOff val="1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Read the Cover Page Questionnaire</a:t>
              </a:r>
              <a:endParaRPr lang="en-US" sz="1600" kern="1200" dirty="0"/>
            </a:p>
          </p:txBody>
        </p:sp>
        <p:sp>
          <p:nvSpPr>
            <p:cNvPr id="15" name="text box" descr="Ensure that you are answering the questions in the Cover Page questionnaire truthfully.&#10;">
              <a:extLst>
                <a:ext uri="{FF2B5EF4-FFF2-40B4-BE49-F238E27FC236}">
                  <a16:creationId xmlns:a16="http://schemas.microsoft.com/office/drawing/2014/main" id="{A05A949D-1E45-651E-ED4D-05C54DD4C422}"/>
                </a:ext>
              </a:extLst>
            </p:cNvPr>
            <p:cNvSpPr/>
            <p:nvPr/>
          </p:nvSpPr>
          <p:spPr>
            <a:xfrm>
              <a:off x="3228073" y="4455340"/>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that you are answering the questions in the Cover Page questionnaire truthfully.</a:t>
              </a:r>
            </a:p>
          </p:txBody>
        </p:sp>
      </p:grpSp>
    </p:spTree>
    <p:extLst>
      <p:ext uri="{BB962C8B-B14F-4D97-AF65-F5344CB8AC3E}">
        <p14:creationId xmlns:p14="http://schemas.microsoft.com/office/powerpoint/2010/main" val="417422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DD84C541-B0B5-02B5-11E7-255EED2DD2AA}"/>
              </a:ext>
            </a:extLst>
          </p:cNvPr>
          <p:cNvSpPr>
            <a:spLocks noGrp="1"/>
          </p:cNvSpPr>
          <p:nvPr>
            <p:ph type="title"/>
          </p:nvPr>
        </p:nvSpPr>
        <p:spPr>
          <a:xfrm>
            <a:off x="135610" y="616419"/>
            <a:ext cx="8229600" cy="294885"/>
          </a:xfrm>
        </p:spPr>
        <p:txBody>
          <a:bodyPr>
            <a:noAutofit/>
          </a:bodyPr>
          <a:lstStyle/>
          <a:p>
            <a:pPr algn="just"/>
            <a:r>
              <a:rPr lang="en-US" sz="2000" b="1" dirty="0">
                <a:solidFill>
                  <a:srgbClr val="002E69"/>
                </a:solidFill>
              </a:rPr>
              <a:t>Post Award (Negotiations Process) </a:t>
            </a:r>
          </a:p>
        </p:txBody>
      </p:sp>
      <p:grpSp>
        <p:nvGrpSpPr>
          <p:cNvPr id="5" name="Group 4" descr="negotiation process.  Contract Award  Job Classification Negotiation with Procurement Engineer (~3 days duration)&#10;Include firm representative negotiating rates&#10;Include Subs in the process&#10;Provide reasoning for additional classification requests&#10;Provide concurrence with final classifications from prime and subs&#10;Indicate if classification is in your rate portfolio  Rate Negotiation with PEPS Negotiations Engineer">
            <a:extLst>
              <a:ext uri="{FF2B5EF4-FFF2-40B4-BE49-F238E27FC236}">
                <a16:creationId xmlns:a16="http://schemas.microsoft.com/office/drawing/2014/main" id="{863A377A-49EA-4A0D-07CA-FF4B5DD6F474}"/>
              </a:ext>
            </a:extLst>
          </p:cNvPr>
          <p:cNvGrpSpPr/>
          <p:nvPr/>
        </p:nvGrpSpPr>
        <p:grpSpPr>
          <a:xfrm>
            <a:off x="54494" y="893251"/>
            <a:ext cx="8052172" cy="3822205"/>
            <a:chOff x="407394" y="1049242"/>
            <a:chExt cx="8132297" cy="3502084"/>
          </a:xfrm>
        </p:grpSpPr>
        <p:sp>
          <p:nvSpPr>
            <p:cNvPr id="6" name="text box">
              <a:extLst>
                <a:ext uri="{FF2B5EF4-FFF2-40B4-BE49-F238E27FC236}">
                  <a16:creationId xmlns:a16="http://schemas.microsoft.com/office/drawing/2014/main" id="{ADE0C9A7-A090-A87C-7A6E-AEE89305B18B}"/>
                </a:ext>
              </a:extLst>
            </p:cNvPr>
            <p:cNvSpPr/>
            <p:nvPr/>
          </p:nvSpPr>
          <p:spPr>
            <a:xfrm>
              <a:off x="407394" y="1049242"/>
              <a:ext cx="6665104" cy="439364"/>
            </a:xfrm>
            <a:custGeom>
              <a:avLst/>
              <a:gdLst>
                <a:gd name="connsiteX0" fmla="*/ 0 w 6665104"/>
                <a:gd name="connsiteY0" fmla="*/ 43936 h 439364"/>
                <a:gd name="connsiteX1" fmla="*/ 43936 w 6665104"/>
                <a:gd name="connsiteY1" fmla="*/ 0 h 439364"/>
                <a:gd name="connsiteX2" fmla="*/ 6621168 w 6665104"/>
                <a:gd name="connsiteY2" fmla="*/ 0 h 439364"/>
                <a:gd name="connsiteX3" fmla="*/ 6665104 w 6665104"/>
                <a:gd name="connsiteY3" fmla="*/ 43936 h 439364"/>
                <a:gd name="connsiteX4" fmla="*/ 6665104 w 6665104"/>
                <a:gd name="connsiteY4" fmla="*/ 395428 h 439364"/>
                <a:gd name="connsiteX5" fmla="*/ 6621168 w 6665104"/>
                <a:gd name="connsiteY5" fmla="*/ 439364 h 439364"/>
                <a:gd name="connsiteX6" fmla="*/ 43936 w 6665104"/>
                <a:gd name="connsiteY6" fmla="*/ 439364 h 439364"/>
                <a:gd name="connsiteX7" fmla="*/ 0 w 6665104"/>
                <a:gd name="connsiteY7" fmla="*/ 395428 h 439364"/>
                <a:gd name="connsiteX8" fmla="*/ 0 w 6665104"/>
                <a:gd name="connsiteY8" fmla="*/ 43936 h 4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104" h="439364">
                  <a:moveTo>
                    <a:pt x="0" y="43936"/>
                  </a:moveTo>
                  <a:cubicBezTo>
                    <a:pt x="0" y="19671"/>
                    <a:pt x="19671" y="0"/>
                    <a:pt x="43936" y="0"/>
                  </a:cubicBezTo>
                  <a:lnTo>
                    <a:pt x="6621168" y="0"/>
                  </a:lnTo>
                  <a:cubicBezTo>
                    <a:pt x="6645433" y="0"/>
                    <a:pt x="6665104" y="19671"/>
                    <a:pt x="6665104" y="43936"/>
                  </a:cubicBezTo>
                  <a:lnTo>
                    <a:pt x="6665104" y="395428"/>
                  </a:lnTo>
                  <a:cubicBezTo>
                    <a:pt x="6665104" y="419693"/>
                    <a:pt x="6645433" y="439364"/>
                    <a:pt x="6621168" y="439364"/>
                  </a:cubicBezTo>
                  <a:lnTo>
                    <a:pt x="43936" y="439364"/>
                  </a:lnTo>
                  <a:cubicBezTo>
                    <a:pt x="19671" y="439364"/>
                    <a:pt x="0" y="419693"/>
                    <a:pt x="0" y="395428"/>
                  </a:cubicBezTo>
                  <a:lnTo>
                    <a:pt x="0" y="439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309" tIns="104309" rIns="1357998" bIns="104309" numCol="1" spcCol="1270" anchor="ctr" anchorCtr="0">
              <a:noAutofit/>
            </a:bodyPr>
            <a:lstStyle/>
            <a:p>
              <a:pPr marL="0" lvl="0" indent="0" algn="l" defTabSz="711200">
                <a:lnSpc>
                  <a:spcPct val="100000"/>
                </a:lnSpc>
                <a:spcBef>
                  <a:spcPts val="0"/>
                </a:spcBef>
                <a:spcAft>
                  <a:spcPts val="600"/>
                </a:spcAft>
                <a:buNone/>
              </a:pPr>
              <a:r>
                <a:rPr lang="en-US" sz="1600" b="1" kern="1200" dirty="0"/>
                <a:t>Contract Award</a:t>
              </a:r>
              <a:endParaRPr lang="en-US" sz="1400" kern="1200" dirty="0"/>
            </a:p>
          </p:txBody>
        </p:sp>
        <p:sp>
          <p:nvSpPr>
            <p:cNvPr id="7"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 Rate Negotiation with PEPS Negotiations Engineer">
              <a:extLst>
                <a:ext uri="{FF2B5EF4-FFF2-40B4-BE49-F238E27FC236}">
                  <a16:creationId xmlns:a16="http://schemas.microsoft.com/office/drawing/2014/main" id="{68D25A97-EE40-99B3-C058-0B8F86BFBBB3}"/>
                </a:ext>
              </a:extLst>
            </p:cNvPr>
            <p:cNvSpPr/>
            <p:nvPr/>
          </p:nvSpPr>
          <p:spPr>
            <a:xfrm>
              <a:off x="631409" y="1528284"/>
              <a:ext cx="7590153" cy="2326565"/>
            </a:xfrm>
            <a:custGeom>
              <a:avLst/>
              <a:gdLst>
                <a:gd name="connsiteX0" fmla="*/ 0 w 7590153"/>
                <a:gd name="connsiteY0" fmla="*/ 232657 h 2326565"/>
                <a:gd name="connsiteX1" fmla="*/ 232657 w 7590153"/>
                <a:gd name="connsiteY1" fmla="*/ 0 h 2326565"/>
                <a:gd name="connsiteX2" fmla="*/ 7357497 w 7590153"/>
                <a:gd name="connsiteY2" fmla="*/ 0 h 2326565"/>
                <a:gd name="connsiteX3" fmla="*/ 7590154 w 7590153"/>
                <a:gd name="connsiteY3" fmla="*/ 232657 h 2326565"/>
                <a:gd name="connsiteX4" fmla="*/ 7590153 w 7590153"/>
                <a:gd name="connsiteY4" fmla="*/ 2093909 h 2326565"/>
                <a:gd name="connsiteX5" fmla="*/ 7357496 w 7590153"/>
                <a:gd name="connsiteY5" fmla="*/ 2326566 h 2326565"/>
                <a:gd name="connsiteX6" fmla="*/ 232657 w 7590153"/>
                <a:gd name="connsiteY6" fmla="*/ 2326565 h 2326565"/>
                <a:gd name="connsiteX7" fmla="*/ 0 w 7590153"/>
                <a:gd name="connsiteY7" fmla="*/ 2093908 h 2326565"/>
                <a:gd name="connsiteX8" fmla="*/ 0 w 7590153"/>
                <a:gd name="connsiteY8" fmla="*/ 232657 h 23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153" h="2326565">
                  <a:moveTo>
                    <a:pt x="0" y="232657"/>
                  </a:moveTo>
                  <a:cubicBezTo>
                    <a:pt x="0" y="104164"/>
                    <a:pt x="104164" y="0"/>
                    <a:pt x="232657" y="0"/>
                  </a:cubicBezTo>
                  <a:lnTo>
                    <a:pt x="7357497" y="0"/>
                  </a:lnTo>
                  <a:cubicBezTo>
                    <a:pt x="7485990" y="0"/>
                    <a:pt x="7590154" y="104164"/>
                    <a:pt x="7590154" y="232657"/>
                  </a:cubicBezTo>
                  <a:cubicBezTo>
                    <a:pt x="7590154" y="853074"/>
                    <a:pt x="7590153" y="1473492"/>
                    <a:pt x="7590153" y="2093909"/>
                  </a:cubicBezTo>
                  <a:cubicBezTo>
                    <a:pt x="7590153" y="2222402"/>
                    <a:pt x="7485989" y="2326566"/>
                    <a:pt x="7357496" y="2326566"/>
                  </a:cubicBezTo>
                  <a:lnTo>
                    <a:pt x="232657" y="2326565"/>
                  </a:lnTo>
                  <a:cubicBezTo>
                    <a:pt x="104164" y="2326565"/>
                    <a:pt x="0" y="2222401"/>
                    <a:pt x="0" y="2093908"/>
                  </a:cubicBezTo>
                  <a:lnTo>
                    <a:pt x="0" y="23265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583" tIns="159583" rIns="1713543" bIns="159583" numCol="1" spcCol="1270" anchor="ctr" anchorCtr="0">
              <a:noAutofit/>
            </a:bodyPr>
            <a:lstStyle/>
            <a:p>
              <a:pPr marL="0" lvl="0" indent="0" algn="l" defTabSz="711200">
                <a:lnSpc>
                  <a:spcPct val="100000"/>
                </a:lnSpc>
                <a:spcBef>
                  <a:spcPts val="0"/>
                </a:spcBef>
                <a:spcAft>
                  <a:spcPts val="600"/>
                </a:spcAft>
                <a:buNone/>
              </a:pPr>
              <a:endParaRPr lang="en-US" sz="1600" b="1" kern="1200" dirty="0"/>
            </a:p>
            <a:p>
              <a:pPr marL="0" lvl="0" indent="0" algn="l" defTabSz="711200">
                <a:lnSpc>
                  <a:spcPct val="100000"/>
                </a:lnSpc>
                <a:spcBef>
                  <a:spcPts val="0"/>
                </a:spcBef>
                <a:spcAft>
                  <a:spcPts val="600"/>
                </a:spcAft>
                <a:buNone/>
              </a:pPr>
              <a:r>
                <a:rPr lang="en-US" sz="1600" b="1" kern="1200" dirty="0"/>
                <a:t>Job Classification Negotiation with Procurement Engineer (~3 days duration)</a:t>
              </a:r>
            </a:p>
            <a:p>
              <a:pPr marL="114300" lvl="1" indent="-114300" algn="l" defTabSz="622300">
                <a:lnSpc>
                  <a:spcPct val="100000"/>
                </a:lnSpc>
                <a:spcBef>
                  <a:spcPts val="0"/>
                </a:spcBef>
                <a:spcAft>
                  <a:spcPts val="600"/>
                </a:spcAft>
                <a:buFont typeface="Arial" panose="020B0604020202020204" pitchFamily="34" charset="0"/>
                <a:buChar char="•"/>
              </a:pPr>
              <a:r>
                <a:rPr lang="en-US" sz="1600" b="0" kern="1200" dirty="0"/>
                <a:t>Include firm representative negotiating rates</a:t>
              </a:r>
            </a:p>
            <a:p>
              <a:pPr marL="114300" lvl="1" indent="-114300" algn="l" defTabSz="622300">
                <a:lnSpc>
                  <a:spcPct val="100000"/>
                </a:lnSpc>
                <a:spcBef>
                  <a:spcPts val="0"/>
                </a:spcBef>
                <a:spcAft>
                  <a:spcPts val="600"/>
                </a:spcAft>
                <a:buFont typeface="Arial" panose="020B0604020202020204" pitchFamily="34" charset="0"/>
                <a:buChar char="•"/>
              </a:pPr>
              <a:r>
                <a:rPr lang="en-US" sz="1600" b="0" kern="1200" dirty="0"/>
                <a:t>Include Subs in the process</a:t>
              </a:r>
            </a:p>
            <a:p>
              <a:pPr marL="114300" lvl="1" indent="-114300" algn="l" defTabSz="622300">
                <a:lnSpc>
                  <a:spcPct val="100000"/>
                </a:lnSpc>
                <a:spcBef>
                  <a:spcPts val="0"/>
                </a:spcBef>
                <a:spcAft>
                  <a:spcPts val="600"/>
                </a:spcAft>
                <a:buFont typeface="Arial" panose="020B0604020202020204" pitchFamily="34" charset="0"/>
                <a:buChar char="•"/>
              </a:pPr>
              <a:r>
                <a:rPr lang="en-US" sz="1600" b="0" kern="1200" dirty="0"/>
                <a:t>Provide reasoning for additional classification requests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600" b="0" kern="1200" dirty="0"/>
                <a:t>Provide concurrence with final classifications from prime and subs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600" b="0" kern="1200" dirty="0"/>
                <a:t>Indicate if classification is in your rate portfolio</a:t>
              </a:r>
            </a:p>
            <a:p>
              <a:pPr marL="114300" lvl="1" indent="-114300" algn="l" defTabSz="622300">
                <a:lnSpc>
                  <a:spcPct val="100000"/>
                </a:lnSpc>
                <a:spcBef>
                  <a:spcPts val="0"/>
                </a:spcBef>
                <a:spcAft>
                  <a:spcPts val="600"/>
                </a:spcAft>
                <a:buNone/>
              </a:pPr>
              <a:endParaRPr lang="en-US" sz="1600" b="1" kern="1200" dirty="0"/>
            </a:p>
          </p:txBody>
        </p:sp>
        <p:sp>
          <p:nvSpPr>
            <p:cNvPr id="8"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1D7F01F9-FF31-7A2D-25A5-A6E0F1099B2F}"/>
                </a:ext>
              </a:extLst>
            </p:cNvPr>
            <p:cNvSpPr/>
            <p:nvPr/>
          </p:nvSpPr>
          <p:spPr>
            <a:xfrm>
              <a:off x="1292590" y="3936205"/>
              <a:ext cx="7247101" cy="615121"/>
            </a:xfrm>
            <a:custGeom>
              <a:avLst/>
              <a:gdLst>
                <a:gd name="connsiteX0" fmla="*/ 0 w 7247101"/>
                <a:gd name="connsiteY0" fmla="*/ 61512 h 615121"/>
                <a:gd name="connsiteX1" fmla="*/ 61512 w 7247101"/>
                <a:gd name="connsiteY1" fmla="*/ 0 h 615121"/>
                <a:gd name="connsiteX2" fmla="*/ 7185589 w 7247101"/>
                <a:gd name="connsiteY2" fmla="*/ 0 h 615121"/>
                <a:gd name="connsiteX3" fmla="*/ 7247101 w 7247101"/>
                <a:gd name="connsiteY3" fmla="*/ 61512 h 615121"/>
                <a:gd name="connsiteX4" fmla="*/ 7247101 w 7247101"/>
                <a:gd name="connsiteY4" fmla="*/ 553609 h 615121"/>
                <a:gd name="connsiteX5" fmla="*/ 7185589 w 7247101"/>
                <a:gd name="connsiteY5" fmla="*/ 615121 h 615121"/>
                <a:gd name="connsiteX6" fmla="*/ 61512 w 7247101"/>
                <a:gd name="connsiteY6" fmla="*/ 615121 h 615121"/>
                <a:gd name="connsiteX7" fmla="*/ 0 w 7247101"/>
                <a:gd name="connsiteY7" fmla="*/ 553609 h 615121"/>
                <a:gd name="connsiteX8" fmla="*/ 0 w 7247101"/>
                <a:gd name="connsiteY8" fmla="*/ 61512 h 6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1" h="615121">
                  <a:moveTo>
                    <a:pt x="0" y="61512"/>
                  </a:moveTo>
                  <a:cubicBezTo>
                    <a:pt x="0" y="27540"/>
                    <a:pt x="27540" y="0"/>
                    <a:pt x="61512" y="0"/>
                  </a:cubicBezTo>
                  <a:lnTo>
                    <a:pt x="7185589" y="0"/>
                  </a:lnTo>
                  <a:cubicBezTo>
                    <a:pt x="7219561" y="0"/>
                    <a:pt x="7247101" y="27540"/>
                    <a:pt x="7247101" y="61512"/>
                  </a:cubicBezTo>
                  <a:lnTo>
                    <a:pt x="7247101" y="553609"/>
                  </a:lnTo>
                  <a:cubicBezTo>
                    <a:pt x="7247101" y="587581"/>
                    <a:pt x="7219561" y="615121"/>
                    <a:pt x="7185589" y="615121"/>
                  </a:cubicBezTo>
                  <a:lnTo>
                    <a:pt x="61512" y="615121"/>
                  </a:lnTo>
                  <a:cubicBezTo>
                    <a:pt x="27540" y="615121"/>
                    <a:pt x="0" y="587581"/>
                    <a:pt x="0" y="553609"/>
                  </a:cubicBezTo>
                  <a:lnTo>
                    <a:pt x="0" y="615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456" tIns="109456" rIns="1589050" bIns="78976" numCol="1" spcCol="1270" anchor="ctr" anchorCtr="0">
              <a:no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lang="en-US" sz="1600" b="1" u="none" kern="1200" dirty="0">
                  <a:ln/>
                </a:rPr>
                <a:t>Rate Negotiation with PEPS Negotiations Engineer</a:t>
              </a:r>
              <a:endParaRPr lang="en-US" sz="1600" u="none" kern="1200" dirty="0">
                <a:ln/>
              </a:endParaRPr>
            </a:p>
          </p:txBody>
        </p:sp>
        <p:sp>
          <p:nvSpPr>
            <p:cNvPr id="9" name="Down arrow">
              <a:extLst>
                <a:ext uri="{FF2B5EF4-FFF2-40B4-BE49-F238E27FC236}">
                  <a16:creationId xmlns:a16="http://schemas.microsoft.com/office/drawing/2014/main" id="{C15CCAFC-4FE9-8706-6C91-06A9F8722F23}"/>
                </a:ext>
              </a:extLst>
            </p:cNvPr>
            <p:cNvSpPr/>
            <p:nvPr/>
          </p:nvSpPr>
          <p:spPr>
            <a:xfrm>
              <a:off x="6336986" y="1106832"/>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10" name="Down Arrow">
              <a:extLst>
                <a:ext uri="{FF2B5EF4-FFF2-40B4-BE49-F238E27FC236}">
                  <a16:creationId xmlns:a16="http://schemas.microsoft.com/office/drawing/2014/main" id="{8BF3E711-637C-18FC-616B-1179BDCDC51C}"/>
                </a:ext>
              </a:extLst>
            </p:cNvPr>
            <p:cNvSpPr/>
            <p:nvPr/>
          </p:nvSpPr>
          <p:spPr>
            <a:xfrm>
              <a:off x="7226898" y="3562228"/>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2" name="TextBox 1">
            <a:extLst>
              <a:ext uri="{FF2B5EF4-FFF2-40B4-BE49-F238E27FC236}">
                <a16:creationId xmlns:a16="http://schemas.microsoft.com/office/drawing/2014/main" id="{E1097E82-6210-5675-64DE-EEF7ED8978BE}"/>
              </a:ext>
            </a:extLst>
          </p:cNvPr>
          <p:cNvSpPr txBox="1"/>
          <p:nvPr/>
        </p:nvSpPr>
        <p:spPr>
          <a:xfrm>
            <a:off x="-95865" y="4644601"/>
            <a:ext cx="865730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t>*If there are issues with legal firm names, Secretary of State, or Comptroller registration for any firm on the contract, negotiations will be delayed</a:t>
            </a:r>
          </a:p>
          <a:p>
            <a:endParaRPr lang="en-US" sz="1600" dirty="0"/>
          </a:p>
        </p:txBody>
      </p:sp>
    </p:spTree>
    <p:extLst>
      <p:ext uri="{BB962C8B-B14F-4D97-AF65-F5344CB8AC3E}">
        <p14:creationId xmlns:p14="http://schemas.microsoft.com/office/powerpoint/2010/main" val="198712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FE126FB-EA79-9C1F-77F5-FA9673734483}"/>
              </a:ext>
            </a:extLst>
          </p:cNvPr>
          <p:cNvSpPr>
            <a:spLocks noGrp="1"/>
          </p:cNvSpPr>
          <p:nvPr>
            <p:ph type="title"/>
          </p:nvPr>
        </p:nvSpPr>
        <p:spPr>
          <a:xfrm>
            <a:off x="370936" y="692530"/>
            <a:ext cx="8229600" cy="294885"/>
          </a:xfrm>
        </p:spPr>
        <p:txBody>
          <a:bodyPr vert="horz" wrap="none" lIns="0" tIns="0" rIns="0" bIns="0" rtlCol="0" anchor="b" anchorCtr="0">
            <a:normAutofit fontScale="90000"/>
          </a:bodyPr>
          <a:lstStyle/>
          <a:p>
            <a:r>
              <a:rPr lang="en-US" dirty="0"/>
              <a:t>Information Technology (IT) Security Requirements</a:t>
            </a:r>
          </a:p>
        </p:txBody>
      </p:sp>
      <p:grpSp>
        <p:nvGrpSpPr>
          <p:cNvPr id="4" name="Group 3" descr="Understand Information Technology Security Requirements for this contract. Review Draft Attachment C, Section 1.7, Draft Contract Template, Attachment I, and TxDOT Security Questionnaire (TSQ)&#10;Review and understand Cybersecurity Requirements associated with the Contract&#10;TxDOT Cybersecurity Resources Webpage: TxDOT Cybersecurity Resources&#10;TxDOT Data Classification Policy: TxDOT Data Classification Policy&#10;TxDOT Security Questionnaire: TxDOT Security Questionnaire&#10;Utilize the question-and-answer period&#10;">
            <a:extLst>
              <a:ext uri="{FF2B5EF4-FFF2-40B4-BE49-F238E27FC236}">
                <a16:creationId xmlns:a16="http://schemas.microsoft.com/office/drawing/2014/main" id="{25F474CA-C650-74EB-0524-7BF76254B32E}"/>
              </a:ext>
            </a:extLst>
          </p:cNvPr>
          <p:cNvGrpSpPr/>
          <p:nvPr/>
        </p:nvGrpSpPr>
        <p:grpSpPr>
          <a:xfrm>
            <a:off x="178747" y="1095627"/>
            <a:ext cx="8508053" cy="3445334"/>
            <a:chOff x="318976" y="595424"/>
            <a:chExt cx="8506047" cy="4082902"/>
          </a:xfrm>
        </p:grpSpPr>
        <p:sp>
          <p:nvSpPr>
            <p:cNvPr id="5" name="freeform shape">
              <a:extLst>
                <a:ext uri="{FF2B5EF4-FFF2-40B4-BE49-F238E27FC236}">
                  <a16:creationId xmlns:a16="http://schemas.microsoft.com/office/drawing/2014/main" id="{97C19DF8-39E7-422E-7649-BF9E4FDA6EF3}"/>
                </a:ext>
              </a:extLst>
            </p:cNvPr>
            <p:cNvSpPr/>
            <p:nvPr/>
          </p:nvSpPr>
          <p:spPr>
            <a:xfrm>
              <a:off x="318976" y="831443"/>
              <a:ext cx="8506047" cy="3846883"/>
            </a:xfrm>
            <a:custGeom>
              <a:avLst/>
              <a:gdLst>
                <a:gd name="connsiteX0" fmla="*/ 0 w 8506047"/>
                <a:gd name="connsiteY0" fmla="*/ 0 h 4293450"/>
                <a:gd name="connsiteX1" fmla="*/ 8506047 w 8506047"/>
                <a:gd name="connsiteY1" fmla="*/ 0 h 4293450"/>
                <a:gd name="connsiteX2" fmla="*/ 8506047 w 8506047"/>
                <a:gd name="connsiteY2" fmla="*/ 4293450 h 4293450"/>
                <a:gd name="connsiteX3" fmla="*/ 0 w 8506047"/>
                <a:gd name="connsiteY3" fmla="*/ 4293450 h 4293450"/>
                <a:gd name="connsiteX4" fmla="*/ 0 w 8506047"/>
                <a:gd name="connsiteY4" fmla="*/ 0 h 429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7" h="4293450">
                  <a:moveTo>
                    <a:pt x="0" y="0"/>
                  </a:moveTo>
                  <a:lnTo>
                    <a:pt x="8506047" y="0"/>
                  </a:lnTo>
                  <a:lnTo>
                    <a:pt x="8506047" y="4293450"/>
                  </a:lnTo>
                  <a:lnTo>
                    <a:pt x="0" y="4293450"/>
                  </a:lnTo>
                  <a:lnTo>
                    <a:pt x="0" y="0"/>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0164" tIns="1208024" rIns="660164" bIns="99568" numCol="1" spcCol="1270" anchor="t" anchorCtr="0">
              <a:noAutofit/>
            </a:bodyPr>
            <a:lstStyle/>
            <a:p>
              <a:pPr marL="0" lvl="1" algn="l" defTabSz="622300">
                <a:lnSpc>
                  <a:spcPct val="100000"/>
                </a:lnSpc>
                <a:spcBef>
                  <a:spcPct val="0"/>
                </a:spcBef>
                <a:spcAft>
                  <a:spcPts val="600"/>
                </a:spcAft>
              </a:pPr>
              <a:endParaRPr lang="en-US" sz="1400" kern="1200" dirty="0"/>
            </a:p>
          </p:txBody>
        </p:sp>
        <p:sp>
          <p:nvSpPr>
            <p:cNvPr id="7" name="text box">
              <a:extLst>
                <a:ext uri="{FF2B5EF4-FFF2-40B4-BE49-F238E27FC236}">
                  <a16:creationId xmlns:a16="http://schemas.microsoft.com/office/drawing/2014/main" id="{F71E3F9C-2A3C-416E-39B7-C94AAC9A401A}"/>
                </a:ext>
              </a:extLst>
            </p:cNvPr>
            <p:cNvSpPr/>
            <p:nvPr/>
          </p:nvSpPr>
          <p:spPr>
            <a:xfrm>
              <a:off x="751368" y="595424"/>
              <a:ext cx="6894564" cy="653736"/>
            </a:xfrm>
            <a:custGeom>
              <a:avLst/>
              <a:gdLst>
                <a:gd name="connsiteX0" fmla="*/ 0 w 5954232"/>
                <a:gd name="connsiteY0" fmla="*/ 108958 h 653736"/>
                <a:gd name="connsiteX1" fmla="*/ 108958 w 5954232"/>
                <a:gd name="connsiteY1" fmla="*/ 0 h 653736"/>
                <a:gd name="connsiteX2" fmla="*/ 5845274 w 5954232"/>
                <a:gd name="connsiteY2" fmla="*/ 0 h 653736"/>
                <a:gd name="connsiteX3" fmla="*/ 5954232 w 5954232"/>
                <a:gd name="connsiteY3" fmla="*/ 108958 h 653736"/>
                <a:gd name="connsiteX4" fmla="*/ 5954232 w 5954232"/>
                <a:gd name="connsiteY4" fmla="*/ 544778 h 653736"/>
                <a:gd name="connsiteX5" fmla="*/ 5845274 w 5954232"/>
                <a:gd name="connsiteY5" fmla="*/ 653736 h 653736"/>
                <a:gd name="connsiteX6" fmla="*/ 108958 w 5954232"/>
                <a:gd name="connsiteY6" fmla="*/ 653736 h 653736"/>
                <a:gd name="connsiteX7" fmla="*/ 0 w 5954232"/>
                <a:gd name="connsiteY7" fmla="*/ 544778 h 653736"/>
                <a:gd name="connsiteX8" fmla="*/ 0 w 5954232"/>
                <a:gd name="connsiteY8" fmla="*/ 108958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232" h="653736">
                  <a:moveTo>
                    <a:pt x="0" y="108958"/>
                  </a:moveTo>
                  <a:cubicBezTo>
                    <a:pt x="0" y="48782"/>
                    <a:pt x="48782" y="0"/>
                    <a:pt x="108958" y="0"/>
                  </a:cubicBezTo>
                  <a:lnTo>
                    <a:pt x="5845274" y="0"/>
                  </a:lnTo>
                  <a:cubicBezTo>
                    <a:pt x="5905450" y="0"/>
                    <a:pt x="5954232" y="48782"/>
                    <a:pt x="5954232" y="108958"/>
                  </a:cubicBezTo>
                  <a:lnTo>
                    <a:pt x="5954232" y="544778"/>
                  </a:lnTo>
                  <a:cubicBezTo>
                    <a:pt x="5954232" y="604954"/>
                    <a:pt x="5905450" y="653736"/>
                    <a:pt x="5845274" y="653736"/>
                  </a:cubicBezTo>
                  <a:lnTo>
                    <a:pt x="108958" y="653736"/>
                  </a:lnTo>
                  <a:cubicBezTo>
                    <a:pt x="48782" y="653736"/>
                    <a:pt x="0" y="604954"/>
                    <a:pt x="0" y="544778"/>
                  </a:cubicBezTo>
                  <a:lnTo>
                    <a:pt x="0" y="10895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6969" tIns="31913" rIns="256969" bIns="31913" numCol="1" spcCol="1270" anchor="ctr" anchorCtr="0">
              <a:noAutofit/>
            </a:bodyPr>
            <a:lstStyle/>
            <a:p>
              <a:pPr marL="0" lvl="0" indent="0" algn="ctr" defTabSz="622300">
                <a:lnSpc>
                  <a:spcPct val="90000"/>
                </a:lnSpc>
                <a:spcBef>
                  <a:spcPct val="0"/>
                </a:spcBef>
                <a:spcAft>
                  <a:spcPct val="35000"/>
                </a:spcAft>
                <a:buNone/>
              </a:pPr>
              <a:r>
                <a:rPr lang="en-US" sz="1600" b="1" kern="1200" dirty="0"/>
                <a:t>Understand IT Security Requirements for this Contract</a:t>
              </a:r>
              <a:endParaRPr lang="en-US" sz="1600" kern="1200" dirty="0"/>
            </a:p>
          </p:txBody>
        </p:sp>
      </p:grpSp>
      <p:sp>
        <p:nvSpPr>
          <p:cNvPr id="8" name="TextBox" descr="Review Draft Attachment C, Section 1.7, Draft Contract Template, Attachment I, and TxDOT Security Questionnaire (TSQ)&#10;Review and understand Cybersecurity Requirements associated with the Contract&#10;TxDOT Cybersecurity Resources Webpage: TxDOT Cybersecurity Resources&#10;TxDOT Data Classification Policy: TxDOT Data Classification Policy&#10;TxDOT Security Questionnaire: TxDOT Security Questionnaire&#10;Utilize the question-and-answer period&#10;">
            <a:extLst>
              <a:ext uri="{FF2B5EF4-FFF2-40B4-BE49-F238E27FC236}">
                <a16:creationId xmlns:a16="http://schemas.microsoft.com/office/drawing/2014/main" id="{39FA0371-0B3D-5362-F1C7-2A3431613535}"/>
              </a:ext>
            </a:extLst>
          </p:cNvPr>
          <p:cNvSpPr txBox="1"/>
          <p:nvPr/>
        </p:nvSpPr>
        <p:spPr>
          <a:xfrm>
            <a:off x="284672" y="1863702"/>
            <a:ext cx="8402128" cy="2769989"/>
          </a:xfrm>
          <a:prstGeom prst="rect">
            <a:avLst/>
          </a:prstGeom>
          <a:noFill/>
        </p:spPr>
        <p:txBody>
          <a:bodyPr wrap="square" rtlCol="0">
            <a:spAutoFit/>
          </a:bodyPr>
          <a:lstStyle/>
          <a:p>
            <a:pPr marL="114300" lvl="1" indent="-114300" defTabSz="622300">
              <a:lnSpc>
                <a:spcPct val="100000"/>
              </a:lnSpc>
              <a:spcBef>
                <a:spcPct val="0"/>
              </a:spcBef>
              <a:spcAft>
                <a:spcPts val="600"/>
              </a:spcAft>
              <a:buChar char="•"/>
            </a:pPr>
            <a:r>
              <a:rPr lang="en-US" sz="1600" b="0" kern="1200" dirty="0"/>
              <a:t>Review Draft Attachment C, Section 1.7, Draft Contract Template, Attachment I, and TxDOT Security Questionnaire (TSQ)</a:t>
            </a:r>
          </a:p>
          <a:p>
            <a:pPr marL="114300" lvl="1" indent="-114300" algn="l" defTabSz="622300">
              <a:lnSpc>
                <a:spcPct val="100000"/>
              </a:lnSpc>
              <a:spcBef>
                <a:spcPct val="0"/>
              </a:spcBef>
              <a:spcAft>
                <a:spcPts val="600"/>
              </a:spcAft>
              <a:buChar char="•"/>
            </a:pPr>
            <a:r>
              <a:rPr lang="en-US" sz="1600" kern="1200" dirty="0"/>
              <a:t>Review and understand Cybersecurity Requirements associated with the Contract</a:t>
            </a:r>
          </a:p>
          <a:p>
            <a:pPr marL="228600" lvl="2" indent="-114300" algn="l" defTabSz="622300">
              <a:lnSpc>
                <a:spcPct val="100000"/>
              </a:lnSpc>
              <a:spcBef>
                <a:spcPct val="0"/>
              </a:spcBef>
              <a:spcAft>
                <a:spcPts val="600"/>
              </a:spcAft>
              <a:buChar char="•"/>
            </a:pPr>
            <a:r>
              <a:rPr lang="en-US" sz="1600" u="none" kern="1200" dirty="0">
                <a:solidFill>
                  <a:schemeClr val="tx1"/>
                </a:solidFill>
              </a:rPr>
              <a:t>TxDOT Cybersecurity Resources Webpage: </a:t>
            </a:r>
            <a:r>
              <a:rPr lang="en-US" sz="1600" kern="1200" dirty="0">
                <a:hlinkClick r:id="rId3"/>
              </a:rPr>
              <a:t>TxDOT Cybersecurity Resources</a:t>
            </a:r>
            <a:endParaRPr lang="en-US" sz="1600" kern="1200" dirty="0"/>
          </a:p>
          <a:p>
            <a:pPr marL="228600" lvl="2" indent="-114300" algn="l" defTabSz="622300">
              <a:lnSpc>
                <a:spcPct val="100000"/>
              </a:lnSpc>
              <a:spcBef>
                <a:spcPct val="0"/>
              </a:spcBef>
              <a:spcAft>
                <a:spcPts val="600"/>
              </a:spcAft>
              <a:buChar char="•"/>
            </a:pPr>
            <a:r>
              <a:rPr lang="en-US" sz="1600" kern="1200" dirty="0"/>
              <a:t>TxDOT Data Classification Policy: </a:t>
            </a:r>
            <a:r>
              <a:rPr lang="en-US" sz="1600" kern="1200" dirty="0">
                <a:hlinkClick r:id="rId3"/>
              </a:rPr>
              <a:t>TxDOT Data Classification Policy</a:t>
            </a:r>
            <a:endParaRPr lang="en-US" sz="1600" kern="1200" dirty="0"/>
          </a:p>
          <a:p>
            <a:pPr marL="228600" lvl="2" indent="-114300" algn="l" defTabSz="622300">
              <a:lnSpc>
                <a:spcPct val="100000"/>
              </a:lnSpc>
              <a:spcBef>
                <a:spcPct val="0"/>
              </a:spcBef>
              <a:spcAft>
                <a:spcPts val="600"/>
              </a:spcAft>
              <a:buChar char="•"/>
            </a:pPr>
            <a:r>
              <a:rPr lang="en-US" sz="1600" kern="1200" dirty="0"/>
              <a:t>TxDOT Security Questionnaire: </a:t>
            </a:r>
            <a:r>
              <a:rPr lang="en-US" sz="1600" kern="1200" dirty="0">
                <a:hlinkClick r:id="rId4"/>
              </a:rPr>
              <a:t>TxDOT Security Questionnaire</a:t>
            </a:r>
            <a:endParaRPr lang="en-US" sz="1600" kern="1200" dirty="0"/>
          </a:p>
          <a:p>
            <a:pPr marL="114300" lvl="1" indent="-114300" algn="l" defTabSz="622300">
              <a:lnSpc>
                <a:spcPct val="100000"/>
              </a:lnSpc>
              <a:spcBef>
                <a:spcPct val="0"/>
              </a:spcBef>
              <a:spcAft>
                <a:spcPts val="600"/>
              </a:spcAft>
              <a:buChar char="•"/>
            </a:pPr>
            <a:r>
              <a:rPr lang="en-US" sz="1600" kern="1200" dirty="0"/>
              <a:t>Utilize the question-and-answer period</a:t>
            </a:r>
          </a:p>
          <a:p>
            <a:endParaRPr lang="en-US" sz="1600" dirty="0"/>
          </a:p>
        </p:txBody>
      </p:sp>
    </p:spTree>
    <p:extLst>
      <p:ext uri="{BB962C8B-B14F-4D97-AF65-F5344CB8AC3E}">
        <p14:creationId xmlns:p14="http://schemas.microsoft.com/office/powerpoint/2010/main" val="138600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9A864D7-4E0A-1318-9858-202B845650F7}"/>
              </a:ext>
            </a:extLst>
          </p:cNvPr>
          <p:cNvSpPr>
            <a:spLocks noGrp="1"/>
          </p:cNvSpPr>
          <p:nvPr>
            <p:ph type="title"/>
          </p:nvPr>
        </p:nvSpPr>
        <p:spPr>
          <a:xfrm>
            <a:off x="92964" y="678183"/>
            <a:ext cx="8229600" cy="294885"/>
          </a:xfrm>
        </p:spPr>
        <p:txBody>
          <a:bodyPr vert="horz" wrap="none" lIns="0" tIns="0" rIns="0" bIns="0" rtlCol="0" anchor="b" anchorCtr="0">
            <a:normAutofit fontScale="90000"/>
          </a:bodyPr>
          <a:lstStyle/>
          <a:p>
            <a:r>
              <a:rPr lang="en-US" dirty="0"/>
              <a:t>Tentative Procurement Schedule</a:t>
            </a:r>
          </a:p>
        </p:txBody>
      </p:sp>
      <p:sp>
        <p:nvSpPr>
          <p:cNvPr id="4" name="TextBox">
            <a:extLst>
              <a:ext uri="{FF2B5EF4-FFF2-40B4-BE49-F238E27FC236}">
                <a16:creationId xmlns:a16="http://schemas.microsoft.com/office/drawing/2014/main" id="{4FB32978-9A7F-A9DC-927D-0275C4CE46D3}"/>
              </a:ext>
            </a:extLst>
          </p:cNvPr>
          <p:cNvSpPr txBox="1"/>
          <p:nvPr/>
        </p:nvSpPr>
        <p:spPr>
          <a:xfrm>
            <a:off x="342860" y="1126957"/>
            <a:ext cx="4389535" cy="338554"/>
          </a:xfrm>
          <a:prstGeom prst="rect">
            <a:avLst/>
          </a:prstGeom>
          <a:noFill/>
        </p:spPr>
        <p:txBody>
          <a:bodyPr wrap="none" rtlCol="0">
            <a:spAutoFit/>
          </a:bodyPr>
          <a:lstStyle/>
          <a:p>
            <a:r>
              <a:rPr lang="en-US" sz="1600" dirty="0"/>
              <a:t>Table 4: Tentative procurement schedule</a:t>
            </a:r>
          </a:p>
        </p:txBody>
      </p:sp>
      <p:graphicFrame>
        <p:nvGraphicFramePr>
          <p:cNvPr id="2" name="Table 4" descr="Tentative procurement schedule&#10;&#10;Pre-RFP meeting 2/26/2026&#10;RFP posting 3/19/2026&#10;Proposal due Mid April 2026&#10;Selection notification Late May 2026&#10;Negotiations complete Late May 2026&#10;Contract execution Late September">
            <a:extLst>
              <a:ext uri="{FF2B5EF4-FFF2-40B4-BE49-F238E27FC236}">
                <a16:creationId xmlns:a16="http://schemas.microsoft.com/office/drawing/2014/main" id="{998AA75D-7D90-3A12-772F-29F62CFA9834}"/>
              </a:ext>
            </a:extLst>
          </p:cNvPr>
          <p:cNvGraphicFramePr>
            <a:graphicFrameLocks noGrp="1"/>
          </p:cNvGraphicFramePr>
          <p:nvPr>
            <p:ph idx="1"/>
            <p:extLst>
              <p:ext uri="{D42A27DB-BD31-4B8C-83A1-F6EECF244321}">
                <p14:modId xmlns:p14="http://schemas.microsoft.com/office/powerpoint/2010/main" val="3525607145"/>
              </p:ext>
            </p:extLst>
          </p:nvPr>
        </p:nvGraphicFramePr>
        <p:xfrm>
          <a:off x="457200" y="1434734"/>
          <a:ext cx="7501128" cy="2746001"/>
        </p:xfrm>
        <a:graphic>
          <a:graphicData uri="http://schemas.openxmlformats.org/drawingml/2006/table">
            <a:tbl>
              <a:tblPr firstRow="1" bandRow="1">
                <a:tableStyleId>{69012ECD-51FC-41F1-AA8D-1B2483CD663E}</a:tableStyleId>
              </a:tblPr>
              <a:tblGrid>
                <a:gridCol w="4271772">
                  <a:extLst>
                    <a:ext uri="{9D8B030D-6E8A-4147-A177-3AD203B41FA5}">
                      <a16:colId xmlns:a16="http://schemas.microsoft.com/office/drawing/2014/main" val="20000"/>
                    </a:ext>
                  </a:extLst>
                </a:gridCol>
                <a:gridCol w="3229356">
                  <a:extLst>
                    <a:ext uri="{9D8B030D-6E8A-4147-A177-3AD203B41FA5}">
                      <a16:colId xmlns:a16="http://schemas.microsoft.com/office/drawing/2014/main" val="20001"/>
                    </a:ext>
                  </a:extLst>
                </a:gridCol>
              </a:tblGrid>
              <a:tr h="437581">
                <a:tc>
                  <a:txBody>
                    <a:bodyPr/>
                    <a:lstStyle/>
                    <a:p>
                      <a:pPr algn="r"/>
                      <a:r>
                        <a:rPr lang="en-US" sz="2000" dirty="0">
                          <a:solidFill>
                            <a:srgbClr val="FFFF00"/>
                          </a:solidFill>
                        </a:rPr>
                        <a:t>        </a:t>
                      </a:r>
                      <a:r>
                        <a:rPr lang="en-US" sz="2000" dirty="0">
                          <a:solidFill>
                            <a:schemeClr val="bg1"/>
                          </a:solidFill>
                        </a:rPr>
                        <a:t>Tentative</a:t>
                      </a:r>
                      <a:r>
                        <a:rPr lang="en-US" sz="2000" dirty="0"/>
                        <a:t> Procurement</a:t>
                      </a:r>
                    </a:p>
                  </a:txBody>
                  <a:tcPr anchor="ctr">
                    <a:lnR w="12700" cap="flat" cmpd="sng" algn="ctr">
                      <a:solidFill>
                        <a:srgbClr val="0058B0"/>
                      </a:solidFill>
                      <a:prstDash val="solid"/>
                      <a:round/>
                      <a:headEnd type="none" w="med" len="med"/>
                      <a:tailEnd type="none" w="med" len="med"/>
                    </a:lnR>
                  </a:tcPr>
                </a:tc>
                <a:tc>
                  <a:txBody>
                    <a:bodyPr/>
                    <a:lstStyle/>
                    <a:p>
                      <a:r>
                        <a:rPr lang="en-US" sz="2000" b="1" kern="1200" dirty="0">
                          <a:solidFill>
                            <a:schemeClr val="lt1"/>
                          </a:solidFill>
                        </a:rPr>
                        <a:t>Schedule</a:t>
                      </a:r>
                      <a:endParaRPr lang="en-US" sz="2000" dirty="0"/>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0"/>
                  </a:ext>
                </a:extLst>
              </a:tr>
              <a:tr h="383279">
                <a:tc>
                  <a:txBody>
                    <a:bodyPr/>
                    <a:lstStyle/>
                    <a:p>
                      <a:pPr algn="l"/>
                      <a:r>
                        <a:rPr lang="en-US" sz="1800" dirty="0"/>
                        <a:t>Pre-RFP Meeting</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2/26/2026</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1"/>
                  </a:ext>
                </a:extLst>
              </a:tr>
              <a:tr h="392025">
                <a:tc>
                  <a:txBody>
                    <a:bodyPr/>
                    <a:lstStyle/>
                    <a:p>
                      <a:pPr algn="l"/>
                      <a:r>
                        <a:rPr lang="en-US" sz="1800" dirty="0"/>
                        <a:t>Request</a:t>
                      </a:r>
                      <a:r>
                        <a:rPr lang="en-US" sz="1800" baseline="0" dirty="0"/>
                        <a:t> for Proposal (RFP)</a:t>
                      </a:r>
                      <a:r>
                        <a:rPr lang="en-US" sz="1800" dirty="0"/>
                        <a:t> Posting</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3/19/2026</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2"/>
                  </a:ext>
                </a:extLst>
              </a:tr>
              <a:tr h="383279">
                <a:tc>
                  <a:txBody>
                    <a:bodyPr/>
                    <a:lstStyle/>
                    <a:p>
                      <a:pPr algn="l"/>
                      <a:r>
                        <a:rPr lang="en-US" sz="1800" dirty="0"/>
                        <a:t>Proposal Due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b="0" dirty="0"/>
                        <a:t>Mid April 2026</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3"/>
                  </a:ext>
                </a:extLst>
              </a:tr>
              <a:tr h="383279">
                <a:tc>
                  <a:txBody>
                    <a:bodyPr/>
                    <a:lstStyle/>
                    <a:p>
                      <a:pPr algn="l"/>
                      <a:r>
                        <a:rPr lang="en-US" sz="1800" dirty="0"/>
                        <a:t>Selection Notification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May 2026</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84227491"/>
                  </a:ext>
                </a:extLst>
              </a:tr>
              <a:tr h="383279">
                <a:tc>
                  <a:txBody>
                    <a:bodyPr/>
                    <a:lstStyle/>
                    <a:p>
                      <a:pPr algn="l"/>
                      <a:r>
                        <a:rPr lang="en-US" sz="1800" dirty="0"/>
                        <a:t>Negotiations Complete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Early June</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7"/>
                  </a:ext>
                </a:extLst>
              </a:tr>
              <a:tr h="383279">
                <a:tc>
                  <a:txBody>
                    <a:bodyPr/>
                    <a:lstStyle/>
                    <a:p>
                      <a:pPr algn="l"/>
                      <a:r>
                        <a:rPr lang="en-US" sz="1800" dirty="0"/>
                        <a:t>Contract Execution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September</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284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descr="Reminders">
            <a:extLst>
              <a:ext uri="{FF2B5EF4-FFF2-40B4-BE49-F238E27FC236}">
                <a16:creationId xmlns:a16="http://schemas.microsoft.com/office/drawing/2014/main" id="{3B3ED9CD-2406-4FD1-C0DE-08099962EBB0}"/>
              </a:ext>
              <a:ext uri="{C183D7F6-B498-43B3-948B-1728B52AA6E4}">
                <adec:decorative xmlns:adec="http://schemas.microsoft.com/office/drawing/2017/decorative" val="0"/>
              </a:ext>
            </a:extLst>
          </p:cNvPr>
          <p:cNvSpPr>
            <a:spLocks noGrp="1"/>
          </p:cNvSpPr>
          <p:nvPr>
            <p:ph type="title" idx="4294967295"/>
          </p:nvPr>
        </p:nvSpPr>
        <p:spPr>
          <a:xfrm>
            <a:off x="551794" y="750412"/>
            <a:ext cx="5814060" cy="543545"/>
          </a:xfrm>
          <a:custGeom>
            <a:avLst/>
            <a:gdLst>
              <a:gd name="connsiteX0" fmla="*/ 0 w 5814060"/>
              <a:gd name="connsiteY0" fmla="*/ 90593 h 543545"/>
              <a:gd name="connsiteX1" fmla="*/ 90593 w 5814060"/>
              <a:gd name="connsiteY1" fmla="*/ 0 h 543545"/>
              <a:gd name="connsiteX2" fmla="*/ 5723467 w 5814060"/>
              <a:gd name="connsiteY2" fmla="*/ 0 h 543545"/>
              <a:gd name="connsiteX3" fmla="*/ 5814060 w 5814060"/>
              <a:gd name="connsiteY3" fmla="*/ 90593 h 543545"/>
              <a:gd name="connsiteX4" fmla="*/ 5814060 w 5814060"/>
              <a:gd name="connsiteY4" fmla="*/ 452952 h 543545"/>
              <a:gd name="connsiteX5" fmla="*/ 5723467 w 5814060"/>
              <a:gd name="connsiteY5" fmla="*/ 543545 h 543545"/>
              <a:gd name="connsiteX6" fmla="*/ 90593 w 5814060"/>
              <a:gd name="connsiteY6" fmla="*/ 543545 h 543545"/>
              <a:gd name="connsiteX7" fmla="*/ 0 w 5814060"/>
              <a:gd name="connsiteY7" fmla="*/ 452952 h 543545"/>
              <a:gd name="connsiteX8" fmla="*/ 0 w 5814060"/>
              <a:gd name="connsiteY8" fmla="*/ 90593 h 5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543545">
                <a:moveTo>
                  <a:pt x="0" y="90593"/>
                </a:moveTo>
                <a:cubicBezTo>
                  <a:pt x="0" y="40560"/>
                  <a:pt x="40560" y="0"/>
                  <a:pt x="90593" y="0"/>
                </a:cubicBezTo>
                <a:lnTo>
                  <a:pt x="5723467" y="0"/>
                </a:lnTo>
                <a:cubicBezTo>
                  <a:pt x="5773500" y="0"/>
                  <a:pt x="5814060" y="40560"/>
                  <a:pt x="5814060" y="90593"/>
                </a:cubicBezTo>
                <a:lnTo>
                  <a:pt x="5814060" y="452952"/>
                </a:lnTo>
                <a:cubicBezTo>
                  <a:pt x="5814060" y="502985"/>
                  <a:pt x="5773500" y="543545"/>
                  <a:pt x="5723467" y="543545"/>
                </a:cubicBezTo>
                <a:lnTo>
                  <a:pt x="90593" y="543545"/>
                </a:lnTo>
                <a:cubicBezTo>
                  <a:pt x="40560" y="543545"/>
                  <a:pt x="0" y="502985"/>
                  <a:pt x="0" y="452952"/>
                </a:cubicBezTo>
                <a:lnTo>
                  <a:pt x="0" y="90593"/>
                </a:lnTo>
                <a:close/>
              </a:path>
            </a:pathLst>
          </a:cu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46292" tIns="26534" rIns="246292" bIns="26534" numCol="1" spcCol="1270" rtlCol="0" fromWordArt="0" anchor="ctr" anchorCtr="0" forceAA="0" compatLnSpc="1">
            <a:prstTxWarp prst="textNoShape">
              <a:avLst/>
            </a:prstTxWarp>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lt1"/>
                </a:solidFill>
                <a:effectLst/>
                <a:uLnTx/>
                <a:uFillTx/>
                <a:latin typeface="+mn-lt"/>
                <a:ea typeface="+mn-ea"/>
                <a:cs typeface="+mn-cs"/>
              </a:rPr>
              <a:t>Reminders</a:t>
            </a:r>
          </a:p>
        </p:txBody>
      </p:sp>
      <p:sp>
        <p:nvSpPr>
          <p:cNvPr id="4" name="Text Box" descr="Always refer to the RFP&#10;Use the Proposal Screening Checklist:&#10;   Proposal Screening Checklist &#10;Review the Attachments before submitting in procurement portal&#10;Your submittal/proposal can be pulled back for a correction or revision before RFP closes&#10;If you have questions, follow RFP instructions and ask&#10;Check for Addenda and Questions and answers">
            <a:extLst>
              <a:ext uri="{FF2B5EF4-FFF2-40B4-BE49-F238E27FC236}">
                <a16:creationId xmlns:a16="http://schemas.microsoft.com/office/drawing/2014/main" id="{D15EFA59-1386-F07F-D499-9CC9028E5288}"/>
              </a:ext>
            </a:extLst>
          </p:cNvPr>
          <p:cNvSpPr/>
          <p:nvPr/>
        </p:nvSpPr>
        <p:spPr>
          <a:xfrm>
            <a:off x="253561" y="1367240"/>
            <a:ext cx="8338645" cy="3330884"/>
          </a:xfrm>
          <a:custGeom>
            <a:avLst/>
            <a:gdLst>
              <a:gd name="connsiteX0" fmla="*/ 0 w 8305800"/>
              <a:gd name="connsiteY0" fmla="*/ 0 h 3064400"/>
              <a:gd name="connsiteX1" fmla="*/ 8305800 w 8305800"/>
              <a:gd name="connsiteY1" fmla="*/ 0 h 3064400"/>
              <a:gd name="connsiteX2" fmla="*/ 8305800 w 8305800"/>
              <a:gd name="connsiteY2" fmla="*/ 3064400 h 3064400"/>
              <a:gd name="connsiteX3" fmla="*/ 0 w 8305800"/>
              <a:gd name="connsiteY3" fmla="*/ 3064400 h 3064400"/>
              <a:gd name="connsiteX4" fmla="*/ 0 w 8305800"/>
              <a:gd name="connsiteY4" fmla="*/ 0 h 30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064400">
                <a:moveTo>
                  <a:pt x="0" y="0"/>
                </a:moveTo>
                <a:lnTo>
                  <a:pt x="8305800" y="0"/>
                </a:lnTo>
                <a:lnTo>
                  <a:pt x="8305800" y="3064400"/>
                </a:lnTo>
                <a:lnTo>
                  <a:pt x="0" y="30644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4622" tIns="458216" rIns="644622" bIns="128016" numCol="1" spcCol="1270" anchor="t" anchorCtr="0">
            <a:noAutofit/>
          </a:bodyPr>
          <a:lstStyle/>
          <a:p>
            <a:pPr marL="0" lvl="1" indent="-285750" algn="l" defTabSz="800100">
              <a:lnSpc>
                <a:spcPct val="100000"/>
              </a:lnSpc>
              <a:spcBef>
                <a:spcPct val="0"/>
              </a:spcBef>
              <a:spcAft>
                <a:spcPct val="15000"/>
              </a:spcAft>
              <a:buFont typeface="Arial" panose="020B0604020202020204" pitchFamily="34" charset="0"/>
              <a:buChar char="•"/>
            </a:pPr>
            <a:r>
              <a:rPr lang="en-US" sz="1800" kern="1200" dirty="0"/>
              <a:t>Always refer to the RFP</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Use the Proposal Screening Checklist: </a:t>
            </a:r>
            <a:r>
              <a:rPr lang="en-US" sz="1800" kern="1200" dirty="0">
                <a:hlinkClick r:id="rId3"/>
              </a:rPr>
              <a:t>Proposal Screening Checklist</a:t>
            </a:r>
            <a:r>
              <a:rPr lang="en-US" sz="1800" kern="1200" dirty="0"/>
              <a:t> </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Review the Attachments before submitting in Procurement Portal</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Your submittal/proposal can be pulled back for a correction or revision before RFP closes</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If you have questions, follow RFP instructions and ask</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Check for Addenda and </a:t>
            </a:r>
            <a:r>
              <a:rPr lang="en-US" dirty="0"/>
              <a:t>questions and answers</a:t>
            </a:r>
            <a:endParaRPr lang="en-US" sz="1800" kern="1200" dirty="0"/>
          </a:p>
        </p:txBody>
      </p:sp>
    </p:spTree>
    <p:extLst>
      <p:ext uri="{BB962C8B-B14F-4D97-AF65-F5344CB8AC3E}">
        <p14:creationId xmlns:p14="http://schemas.microsoft.com/office/powerpoint/2010/main" val="424614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3200" dirty="0"/>
              <a:t>Housekeeping</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p:txBody>
          <a:bodyPr>
            <a:normAutofit fontScale="25000" lnSpcReduction="20000"/>
          </a:bodyPr>
          <a:lstStyle/>
          <a:p>
            <a:pPr marL="0" indent="0">
              <a:spcAft>
                <a:spcPts val="0"/>
              </a:spcAft>
              <a:buNone/>
            </a:pPr>
            <a:endParaRPr lang="en-US" sz="2400" b="1" dirty="0">
              <a:solidFill>
                <a:srgbClr val="042A43"/>
              </a:solidFill>
              <a:effectLst>
                <a:outerShdw blurRad="38100" dist="38100" dir="2700000" algn="tl">
                  <a:srgbClr val="000000">
                    <a:alpha val="43137"/>
                  </a:srgbClr>
                </a:outerShdw>
              </a:effectLst>
            </a:endParaRPr>
          </a:p>
          <a:p>
            <a:pPr marL="800100" lvl="1" indent="-342900">
              <a:spcAft>
                <a:spcPts val="0"/>
              </a:spcAft>
              <a:buFont typeface="Arial" panose="020B0604020202020204" pitchFamily="34" charset="0"/>
              <a:buChar char="•"/>
            </a:pPr>
            <a:r>
              <a:rPr lang="en-US" sz="9600" dirty="0">
                <a:solidFill>
                  <a:srgbClr val="0056A9"/>
                </a:solidFill>
              </a:rPr>
              <a:t>Please note that all correspondence will be muted throughout this presentation.  </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There </a:t>
            </a:r>
            <a:r>
              <a:rPr lang="en-US" sz="9600" b="1" u="sng" dirty="0">
                <a:solidFill>
                  <a:schemeClr val="accent1"/>
                </a:solidFill>
              </a:rPr>
              <a:t>will not</a:t>
            </a:r>
            <a:r>
              <a:rPr lang="en-US" sz="9600" dirty="0">
                <a:solidFill>
                  <a:schemeClr val="accent1"/>
                </a:solidFill>
              </a:rPr>
              <a:t> </a:t>
            </a:r>
            <a:r>
              <a:rPr lang="en-US" sz="9600" dirty="0">
                <a:solidFill>
                  <a:srgbClr val="0056A9"/>
                </a:solidFill>
              </a:rPr>
              <a:t>be an opportunity to ask questions during the Pre-RFP presentation.</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You </a:t>
            </a:r>
            <a:r>
              <a:rPr lang="en-US" sz="9600" b="1" u="sng" dirty="0">
                <a:solidFill>
                  <a:schemeClr val="accent1"/>
                </a:solidFill>
              </a:rPr>
              <a:t>will</a:t>
            </a:r>
            <a:r>
              <a:rPr lang="en-US" sz="9600" dirty="0">
                <a:solidFill>
                  <a:srgbClr val="0056A9"/>
                </a:solidFill>
              </a:rPr>
              <a:t> be given an opportunity to ask questions after the presentation via </a:t>
            </a:r>
            <a:r>
              <a:rPr lang="en-US" sz="9600" b="1" u="sng" dirty="0">
                <a:solidFill>
                  <a:schemeClr val="accent1"/>
                </a:solidFill>
              </a:rPr>
              <a:t>email.</a:t>
            </a:r>
          </a:p>
        </p:txBody>
      </p:sp>
    </p:spTree>
    <p:extLst>
      <p:ext uri="{BB962C8B-B14F-4D97-AF65-F5344CB8AC3E}">
        <p14:creationId xmlns:p14="http://schemas.microsoft.com/office/powerpoint/2010/main" val="383104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11F46-359C-5A5E-7BBD-4F74F8B9058D}"/>
              </a:ext>
            </a:extLst>
          </p:cNvPr>
          <p:cNvSpPr>
            <a:spLocks noGrp="1"/>
          </p:cNvSpPr>
          <p:nvPr>
            <p:ph type="ctr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pPr algn="ctr"/>
            <a:br>
              <a:rPr lang="en-US" sz="2000" b="1" i="0" u="none" strike="noStrike" dirty="0">
                <a:effectLst/>
                <a:latin typeface="+mn-lt"/>
              </a:rPr>
            </a:br>
            <a:r>
              <a:rPr lang="en-US" sz="2000" b="1" dirty="0"/>
              <a:t>Kyle Trichel</a:t>
            </a:r>
            <a:r>
              <a:rPr lang="en-US" sz="2000" b="1" i="0" u="none" strike="noStrike" dirty="0">
                <a:effectLst/>
                <a:latin typeface="+mn-lt"/>
              </a:rPr>
              <a:t> </a:t>
            </a:r>
            <a:br>
              <a:rPr lang="en-US" sz="2000" b="1" i="0" u="none" strike="noStrike" dirty="0">
                <a:effectLst/>
                <a:latin typeface="+mn-lt"/>
              </a:rPr>
            </a:br>
            <a:br>
              <a:rPr lang="en-US" sz="2000" b="1" i="0" u="none" strike="noStrike" dirty="0">
                <a:effectLst/>
                <a:latin typeface="+mn-lt"/>
              </a:rPr>
            </a:br>
            <a:r>
              <a:rPr lang="en-US" sz="2000" b="1" i="0" u="none" strike="noStrike" dirty="0">
                <a:effectLst/>
                <a:latin typeface="+mn-lt"/>
              </a:rPr>
              <a:t> </a:t>
            </a:r>
            <a:r>
              <a:rPr lang="en-US" sz="2000" b="1" dirty="0"/>
              <a:t>Project Coordinator</a:t>
            </a:r>
            <a:br>
              <a:rPr lang="en-US" sz="2000" b="1" i="0" u="none" strike="noStrike" dirty="0">
                <a:effectLst/>
                <a:latin typeface="+mn-lt"/>
              </a:rPr>
            </a:br>
            <a:r>
              <a:rPr lang="en-US" sz="2000" b="1" dirty="0"/>
              <a:t>Yoakum</a:t>
            </a:r>
            <a:r>
              <a:rPr lang="en-US" sz="2000" b="1" i="0" u="none" strike="noStrike" dirty="0">
                <a:effectLst/>
                <a:latin typeface="+mn-lt"/>
              </a:rPr>
              <a:t> District</a:t>
            </a:r>
            <a:br>
              <a:rPr lang="en-US" sz="2000" b="1" i="0" u="none" strike="noStrike" dirty="0">
                <a:effectLst/>
                <a:latin typeface="+mn-lt"/>
              </a:rPr>
            </a:br>
            <a:br>
              <a:rPr lang="en-US" sz="2000" b="1" i="0" u="none" strike="noStrike" dirty="0">
                <a:effectLst/>
                <a:latin typeface="+mn-lt"/>
              </a:rPr>
            </a:br>
            <a:br>
              <a:rPr lang="en-US" sz="2800" b="1" i="0" u="none" strike="noStrike" dirty="0">
                <a:solidFill>
                  <a:srgbClr val="000000"/>
                </a:solidFill>
                <a:effectLst/>
                <a:latin typeface="+mn-lt"/>
              </a:rPr>
            </a:br>
            <a:br>
              <a:rPr lang="en-US" sz="2800" b="1" i="0" u="none" strike="noStrike" dirty="0">
                <a:solidFill>
                  <a:srgbClr val="000000"/>
                </a:solidFill>
                <a:effectLst/>
                <a:latin typeface="+mn-lt"/>
              </a:rPr>
            </a:br>
            <a:endParaRPr lang="en-US" dirty="0"/>
          </a:p>
        </p:txBody>
      </p:sp>
    </p:spTree>
    <p:extLst>
      <p:ext uri="{BB962C8B-B14F-4D97-AF65-F5344CB8AC3E}">
        <p14:creationId xmlns:p14="http://schemas.microsoft.com/office/powerpoint/2010/main" val="126596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E468-B9DA-83AF-DC8F-3AEE91F849A5}"/>
              </a:ext>
            </a:extLst>
          </p:cNvPr>
          <p:cNvSpPr>
            <a:spLocks noGrp="1"/>
          </p:cNvSpPr>
          <p:nvPr>
            <p:ph type="ctrTitle"/>
          </p:nvPr>
        </p:nvSpPr>
        <p:spPr/>
        <p:txBody>
          <a:bodyPr/>
          <a:lstStyle/>
          <a:p>
            <a:r>
              <a:rPr lang="en-US" dirty="0"/>
              <a:t>US 59 Segment 3 Project Overview</a:t>
            </a:r>
            <a:br>
              <a:rPr lang="en-US" dirty="0"/>
            </a:br>
            <a:r>
              <a:rPr lang="en-US" dirty="0"/>
              <a:t>CSJ 0089-07-166</a:t>
            </a:r>
          </a:p>
        </p:txBody>
      </p:sp>
      <p:sp>
        <p:nvSpPr>
          <p:cNvPr id="3" name="Subtitle 2">
            <a:extLst>
              <a:ext uri="{FF2B5EF4-FFF2-40B4-BE49-F238E27FC236}">
                <a16:creationId xmlns:a16="http://schemas.microsoft.com/office/drawing/2014/main" id="{C1818781-4697-4D61-4949-5E44E8AF7846}"/>
              </a:ext>
            </a:extLst>
          </p:cNvPr>
          <p:cNvSpPr>
            <a:spLocks noGrp="1"/>
          </p:cNvSpPr>
          <p:nvPr>
            <p:ph type="subTitle" idx="1"/>
          </p:nvPr>
        </p:nvSpPr>
        <p:spPr/>
        <p:txBody>
          <a:bodyPr/>
          <a:lstStyle/>
          <a:p>
            <a:r>
              <a:rPr lang="en-US" dirty="0"/>
              <a:t>Yoakum District</a:t>
            </a:r>
          </a:p>
        </p:txBody>
      </p:sp>
      <p:pic>
        <p:nvPicPr>
          <p:cNvPr id="6" name="Picture Placeholder 5" descr="Oak Hill U.S. Highway 290 at Texas 71 Construction.">
            <a:extLst>
              <a:ext uri="{FF2B5EF4-FFF2-40B4-BE49-F238E27FC236}">
                <a16:creationId xmlns:a16="http://schemas.microsoft.com/office/drawing/2014/main" id="{58470A9F-75C8-9D4C-65D1-D3C658DEFAD6}"/>
              </a:ext>
            </a:extLst>
          </p:cNvPr>
          <p:cNvPicPr>
            <a:picLocks noGrp="1" noChangeAspect="1"/>
          </p:cNvPicPr>
          <p:nvPr>
            <p:ph type="pic" sz="quarter" idx="10"/>
          </p:nvPr>
        </p:nvPicPr>
        <p:blipFill rotWithShape="1">
          <a:blip r:embed="rId3"/>
          <a:srcRect t="11735" b="27505"/>
          <a:stretch/>
        </p:blipFill>
        <p:spPr>
          <a:xfrm>
            <a:off x="-9525" y="-9144"/>
            <a:ext cx="9163050" cy="3712464"/>
          </a:xfrm>
        </p:spPr>
      </p:pic>
    </p:spTree>
    <p:extLst>
      <p:ext uri="{BB962C8B-B14F-4D97-AF65-F5344CB8AC3E}">
        <p14:creationId xmlns:p14="http://schemas.microsoft.com/office/powerpoint/2010/main" val="191558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wrap="square">
            <a:noAutofit/>
          </a:bodyPr>
          <a:lstStyle/>
          <a:p>
            <a:r>
              <a:rPr lang="en-US" b="1" dirty="0"/>
              <a:t>Table of Contents </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134470" y="1336406"/>
            <a:ext cx="13276730" cy="4035694"/>
          </a:xfrm>
        </p:spPr>
        <p:txBody>
          <a:bodyPr numCol="2" spcCol="457200">
            <a:noAutofit/>
          </a:bodyPr>
          <a:lstStyle/>
          <a:p>
            <a:pPr>
              <a:buClrTx/>
            </a:pPr>
            <a:r>
              <a:rPr lang="en-US" dirty="0"/>
              <a:t>Project Overview</a:t>
            </a:r>
          </a:p>
          <a:p>
            <a:pPr>
              <a:buClrTx/>
            </a:pPr>
            <a:r>
              <a:rPr lang="en-US" dirty="0"/>
              <a:t>Project Purpose</a:t>
            </a:r>
          </a:p>
          <a:p>
            <a:pPr>
              <a:buClrTx/>
            </a:pPr>
            <a:r>
              <a:rPr lang="en-US" dirty="0"/>
              <a:t>Existing Typical Sections</a:t>
            </a:r>
          </a:p>
          <a:p>
            <a:pPr>
              <a:buClrTx/>
            </a:pPr>
            <a:r>
              <a:rPr lang="en-US" dirty="0"/>
              <a:t>Proposed Typical Sections</a:t>
            </a:r>
          </a:p>
          <a:p>
            <a:pPr marL="342900" indent="-342900">
              <a:buFont typeface="+mj-lt"/>
              <a:buAutoNum type="arabicPeriod"/>
            </a:pPr>
            <a:endParaRPr lang="en-US" dirty="0"/>
          </a:p>
          <a:p>
            <a:pPr marL="342900" indent="-342900">
              <a:buFont typeface="+mj-lt"/>
              <a:buAutoNum type="arabicPeriod"/>
            </a:pPr>
            <a:endParaRPr lang="en-US" dirty="0"/>
          </a:p>
          <a:p>
            <a:pPr marL="0" indent="0">
              <a:buNone/>
            </a:pPr>
            <a:r>
              <a:rPr lang="en-US" b="1" dirty="0"/>
              <a:t>   </a:t>
            </a: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86206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a:xfrm>
            <a:off x="2225542" y="511039"/>
            <a:ext cx="8229600" cy="294885"/>
          </a:xfrm>
        </p:spPr>
        <p:txBody>
          <a:bodyPr>
            <a:noAutofit/>
          </a:bodyPr>
          <a:lstStyle/>
          <a:p>
            <a:r>
              <a:rPr lang="en-US" sz="1600" dirty="0"/>
              <a:t>Project Overview – US 59 Segment 3</a:t>
            </a:r>
          </a:p>
        </p:txBody>
      </p:sp>
      <p:sp>
        <p:nvSpPr>
          <p:cNvPr id="8" name="Content Placeholder 2">
            <a:extLst>
              <a:ext uri="{FF2B5EF4-FFF2-40B4-BE49-F238E27FC236}">
                <a16:creationId xmlns:a16="http://schemas.microsoft.com/office/drawing/2014/main" id="{70FD47CD-585E-A8FF-3A19-E6836BEE5135}"/>
              </a:ext>
            </a:extLst>
          </p:cNvPr>
          <p:cNvSpPr>
            <a:spLocks noGrp="1"/>
          </p:cNvSpPr>
          <p:nvPr>
            <p:ph idx="1"/>
          </p:nvPr>
        </p:nvSpPr>
        <p:spPr>
          <a:xfrm>
            <a:off x="68939" y="907773"/>
            <a:ext cx="3898378" cy="4240489"/>
          </a:xfrm>
        </p:spPr>
        <p:txBody>
          <a:bodyPr>
            <a:normAutofit/>
          </a:bodyPr>
          <a:lstStyle/>
          <a:p>
            <a:pPr marL="0" indent="0" defTabSz="144463">
              <a:lnSpc>
                <a:spcPct val="100000"/>
              </a:lnSpc>
              <a:spcBef>
                <a:spcPts val="0"/>
              </a:spcBef>
              <a:spcAft>
                <a:spcPts val="200"/>
              </a:spcAft>
              <a:buNone/>
            </a:pPr>
            <a:r>
              <a:rPr lang="en-US" sz="1600" dirty="0"/>
              <a:t>CCSJ: 0089-07-166</a:t>
            </a:r>
          </a:p>
          <a:p>
            <a:pPr marL="0" indent="0" defTabSz="144463">
              <a:lnSpc>
                <a:spcPct val="100000"/>
              </a:lnSpc>
              <a:spcBef>
                <a:spcPts val="0"/>
              </a:spcBef>
              <a:spcAft>
                <a:spcPts val="200"/>
              </a:spcAft>
              <a:buNone/>
            </a:pPr>
            <a:r>
              <a:rPr lang="en-US" sz="1600" dirty="0"/>
              <a:t>Highway: US 59</a:t>
            </a:r>
          </a:p>
          <a:p>
            <a:pPr marL="0" indent="0" defTabSz="144463">
              <a:lnSpc>
                <a:spcPct val="100000"/>
              </a:lnSpc>
              <a:spcAft>
                <a:spcPts val="200"/>
              </a:spcAft>
              <a:buNone/>
            </a:pPr>
            <a:r>
              <a:rPr lang="en-US" sz="1600" dirty="0"/>
              <a:t>Limit From: FROM SOUTH OF FARM TO MARKET (FM) 961 TO </a:t>
            </a:r>
          </a:p>
          <a:p>
            <a:pPr marL="0" indent="0" defTabSz="144463">
              <a:lnSpc>
                <a:spcPct val="100000"/>
              </a:lnSpc>
              <a:spcAft>
                <a:spcPts val="200"/>
              </a:spcAft>
              <a:buNone/>
            </a:pPr>
            <a:r>
              <a:rPr lang="en-US" sz="1600" dirty="0"/>
              <a:t>Limit To: SOUTH OF COUNTY ROAD (CR) 454</a:t>
            </a:r>
          </a:p>
          <a:p>
            <a:pPr marL="0" indent="0" defTabSz="144463">
              <a:lnSpc>
                <a:spcPct val="100000"/>
              </a:lnSpc>
              <a:spcAft>
                <a:spcPts val="200"/>
              </a:spcAft>
              <a:buNone/>
            </a:pPr>
            <a:r>
              <a:rPr lang="en-US" sz="1600" dirty="0"/>
              <a:t>Estimated Let Date: </a:t>
            </a:r>
            <a:r>
              <a:rPr lang="en-US" sz="1600" dirty="0">
                <a:solidFill>
                  <a:srgbClr val="FF0000"/>
                </a:solidFill>
              </a:rPr>
              <a:t>11/1/2026</a:t>
            </a:r>
          </a:p>
          <a:p>
            <a:pPr marL="0" indent="0" defTabSz="144463">
              <a:lnSpc>
                <a:spcPct val="100000"/>
              </a:lnSpc>
              <a:spcBef>
                <a:spcPts val="0"/>
              </a:spcBef>
              <a:spcAft>
                <a:spcPts val="0"/>
              </a:spcAft>
              <a:buNone/>
            </a:pPr>
            <a:endParaRPr lang="en-US" sz="1600" dirty="0"/>
          </a:p>
          <a:p>
            <a:pPr marL="0" indent="0" defTabSz="144463">
              <a:lnSpc>
                <a:spcPct val="100000"/>
              </a:lnSpc>
              <a:spcBef>
                <a:spcPts val="0"/>
              </a:spcBef>
              <a:spcAft>
                <a:spcPts val="200"/>
              </a:spcAft>
              <a:buNone/>
            </a:pPr>
            <a:r>
              <a:rPr lang="en-US" sz="1600" dirty="0"/>
              <a:t>Project length: 5.20 Miles</a:t>
            </a:r>
          </a:p>
          <a:p>
            <a:pPr marL="0" indent="0" defTabSz="144463">
              <a:lnSpc>
                <a:spcPct val="100000"/>
              </a:lnSpc>
              <a:spcBef>
                <a:spcPts val="0"/>
              </a:spcBef>
              <a:spcAft>
                <a:spcPts val="200"/>
              </a:spcAft>
              <a:buNone/>
            </a:pPr>
            <a:r>
              <a:rPr lang="en-US" sz="1600" dirty="0"/>
              <a:t>Roadway: 4.87 Miles</a:t>
            </a:r>
          </a:p>
          <a:p>
            <a:pPr marL="0" indent="0" defTabSz="144463">
              <a:lnSpc>
                <a:spcPct val="100000"/>
              </a:lnSpc>
              <a:spcBef>
                <a:spcPts val="0"/>
              </a:spcBef>
              <a:spcAft>
                <a:spcPts val="200"/>
              </a:spcAft>
              <a:buNone/>
            </a:pPr>
            <a:r>
              <a:rPr lang="en-US" sz="1600" dirty="0"/>
              <a:t>Bridge: 0.33 Miles </a:t>
            </a:r>
          </a:p>
          <a:p>
            <a:pPr marL="0" indent="0" defTabSz="144463">
              <a:lnSpc>
                <a:spcPct val="100000"/>
              </a:lnSpc>
              <a:spcBef>
                <a:spcPts val="0"/>
              </a:spcBef>
              <a:spcAft>
                <a:spcPts val="0"/>
              </a:spcAft>
              <a:buNone/>
            </a:pPr>
            <a:endParaRPr lang="en-US" sz="1100" dirty="0"/>
          </a:p>
          <a:p>
            <a:pPr marL="0" indent="0" defTabSz="144463">
              <a:lnSpc>
                <a:spcPct val="100000"/>
              </a:lnSpc>
              <a:spcAft>
                <a:spcPts val="200"/>
              </a:spcAft>
              <a:buNone/>
            </a:pPr>
            <a:endParaRPr lang="en-US" sz="1100" dirty="0"/>
          </a:p>
        </p:txBody>
      </p:sp>
      <p:pic>
        <p:nvPicPr>
          <p:cNvPr id="4" name="Picture 3" descr="Map with project limits of US 59 Project starting from South of Farm to Market 961 to South of County Road 454 for a total of 5.20 Miles.">
            <a:extLst>
              <a:ext uri="{FF2B5EF4-FFF2-40B4-BE49-F238E27FC236}">
                <a16:creationId xmlns:a16="http://schemas.microsoft.com/office/drawing/2014/main" id="{FA5F0C03-FF19-03C0-DF65-556067C2FFA3}"/>
              </a:ext>
            </a:extLst>
          </p:cNvPr>
          <p:cNvPicPr>
            <a:picLocks noChangeAspect="1"/>
          </p:cNvPicPr>
          <p:nvPr/>
        </p:nvPicPr>
        <p:blipFill>
          <a:blip r:embed="rId3"/>
          <a:stretch>
            <a:fillRect/>
          </a:stretch>
        </p:blipFill>
        <p:spPr>
          <a:xfrm>
            <a:off x="4260733" y="907773"/>
            <a:ext cx="4814328" cy="3729451"/>
          </a:xfrm>
          <a:prstGeom prst="rect">
            <a:avLst/>
          </a:prstGeom>
        </p:spPr>
      </p:pic>
      <p:sp>
        <p:nvSpPr>
          <p:cNvPr id="3" name="TextBox 2">
            <a:extLst>
              <a:ext uri="{FF2B5EF4-FFF2-40B4-BE49-F238E27FC236}">
                <a16:creationId xmlns:a16="http://schemas.microsoft.com/office/drawing/2014/main" id="{333366E1-308B-2D17-6CDF-C4AA52A9418E}"/>
              </a:ext>
            </a:extLst>
          </p:cNvPr>
          <p:cNvSpPr txBox="1"/>
          <p:nvPr/>
        </p:nvSpPr>
        <p:spPr>
          <a:xfrm>
            <a:off x="4205073" y="4637224"/>
            <a:ext cx="4557264" cy="369332"/>
          </a:xfrm>
          <a:prstGeom prst="rect">
            <a:avLst/>
          </a:prstGeom>
          <a:noFill/>
        </p:spPr>
        <p:txBody>
          <a:bodyPr wrap="square" rtlCol="0">
            <a:spAutoFit/>
          </a:bodyPr>
          <a:lstStyle/>
          <a:p>
            <a:r>
              <a:rPr lang="en-US" dirty="0"/>
              <a:t>Figure 1: Project Limits of US 59 </a:t>
            </a:r>
          </a:p>
        </p:txBody>
      </p:sp>
    </p:spTree>
    <p:extLst>
      <p:ext uri="{BB962C8B-B14F-4D97-AF65-F5344CB8AC3E}">
        <p14:creationId xmlns:p14="http://schemas.microsoft.com/office/powerpoint/2010/main" val="341714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3C5D5-0372-0187-5D22-C17C9E3B7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4C81E-E6E0-930D-2C55-7DC9754F241A}"/>
              </a:ext>
            </a:extLst>
          </p:cNvPr>
          <p:cNvSpPr>
            <a:spLocks noGrp="1"/>
          </p:cNvSpPr>
          <p:nvPr>
            <p:ph type="title"/>
          </p:nvPr>
        </p:nvSpPr>
        <p:spPr>
          <a:xfrm>
            <a:off x="2225542" y="511039"/>
            <a:ext cx="8229600" cy="294885"/>
          </a:xfrm>
        </p:spPr>
        <p:txBody>
          <a:bodyPr>
            <a:noAutofit/>
          </a:bodyPr>
          <a:lstStyle/>
          <a:p>
            <a:r>
              <a:rPr lang="en-US" sz="1600" dirty="0"/>
              <a:t>Project Overview – US 59 Segment 3 (Description)</a:t>
            </a:r>
          </a:p>
        </p:txBody>
      </p:sp>
      <p:sp>
        <p:nvSpPr>
          <p:cNvPr id="8" name="Content Placeholder 2">
            <a:extLst>
              <a:ext uri="{FF2B5EF4-FFF2-40B4-BE49-F238E27FC236}">
                <a16:creationId xmlns:a16="http://schemas.microsoft.com/office/drawing/2014/main" id="{E8226E31-629D-8549-3BDF-8C9C394889D7}"/>
              </a:ext>
            </a:extLst>
          </p:cNvPr>
          <p:cNvSpPr>
            <a:spLocks noGrp="1"/>
          </p:cNvSpPr>
          <p:nvPr>
            <p:ph idx="1"/>
          </p:nvPr>
        </p:nvSpPr>
        <p:spPr>
          <a:xfrm>
            <a:off x="68938" y="907773"/>
            <a:ext cx="4117876" cy="4240489"/>
          </a:xfrm>
        </p:spPr>
        <p:txBody>
          <a:bodyPr>
            <a:normAutofit/>
          </a:bodyPr>
          <a:lstStyle/>
          <a:p>
            <a:pPr marL="0" indent="0" defTabSz="144463">
              <a:lnSpc>
                <a:spcPct val="100000"/>
              </a:lnSpc>
              <a:spcBef>
                <a:spcPts val="0"/>
              </a:spcBef>
              <a:spcAft>
                <a:spcPts val="0"/>
              </a:spcAft>
              <a:buNone/>
            </a:pPr>
            <a:r>
              <a:rPr lang="en-US" sz="1600" dirty="0"/>
              <a:t>Description: </a:t>
            </a:r>
          </a:p>
          <a:p>
            <a:pPr marL="0" indent="0" defTabSz="144463">
              <a:lnSpc>
                <a:spcPct val="100000"/>
              </a:lnSpc>
              <a:spcBef>
                <a:spcPts val="0"/>
              </a:spcBef>
              <a:spcAft>
                <a:spcPts val="0"/>
              </a:spcAft>
              <a:buNone/>
            </a:pPr>
            <a:r>
              <a:rPr lang="en-US" sz="1600" dirty="0"/>
              <a:t>Upgrade to rural freeway with 6 main lanes and frontage road consisting of proposed interchanges, widening, grading, base, pavement, drainage and structures. 							    																			</a:t>
            </a:r>
          </a:p>
          <a:p>
            <a:pPr marL="0" indent="0" defTabSz="144463">
              <a:lnSpc>
                <a:spcPct val="100000"/>
              </a:lnSpc>
              <a:spcBef>
                <a:spcPts val="0"/>
              </a:spcBef>
              <a:spcAft>
                <a:spcPts val="0"/>
              </a:spcAft>
              <a:buNone/>
            </a:pPr>
            <a:r>
              <a:rPr lang="en-US" sz="1600" dirty="0"/>
              <a:t>Avg Daily Traffic	:29,100 (2028)</a:t>
            </a:r>
          </a:p>
          <a:p>
            <a:pPr marL="0" indent="0" defTabSz="144463">
              <a:lnSpc>
                <a:spcPct val="100000"/>
              </a:lnSpc>
              <a:spcBef>
                <a:spcPts val="0"/>
              </a:spcBef>
              <a:spcAft>
                <a:spcPts val="200"/>
              </a:spcAft>
              <a:buNone/>
            </a:pPr>
            <a:r>
              <a:rPr lang="en-US" sz="1600" dirty="0"/>
              <a:t>									</a:t>
            </a:r>
            <a:r>
              <a:rPr lang="en-US" sz="1600" dirty="0">
                <a:solidFill>
                  <a:schemeClr val="bg2"/>
                </a:solidFill>
              </a:rPr>
              <a:t>:</a:t>
            </a:r>
            <a:r>
              <a:rPr lang="en-US" sz="1600" dirty="0"/>
              <a:t>      38,850 (2048)</a:t>
            </a:r>
          </a:p>
          <a:p>
            <a:pPr marL="0" indent="0" defTabSz="144463">
              <a:lnSpc>
                <a:spcPct val="100000"/>
              </a:lnSpc>
              <a:spcBef>
                <a:spcPts val="0"/>
              </a:spcBef>
              <a:spcAft>
                <a:spcPts val="200"/>
              </a:spcAft>
              <a:buNone/>
            </a:pPr>
            <a:r>
              <a:rPr lang="en-US" sz="1600" dirty="0"/>
              <a:t>Design Speed: Main Lanes: 75 MPH</a:t>
            </a:r>
          </a:p>
          <a:p>
            <a:pPr marL="0" indent="0" defTabSz="144463">
              <a:lnSpc>
                <a:spcPct val="100000"/>
              </a:lnSpc>
              <a:spcAft>
                <a:spcPts val="200"/>
              </a:spcAft>
              <a:buNone/>
            </a:pPr>
            <a:r>
              <a:rPr lang="en-US" sz="1600" dirty="0"/>
              <a:t>									    Ramps: 60 MPH</a:t>
            </a:r>
          </a:p>
          <a:p>
            <a:pPr marL="0" indent="0" defTabSz="144463">
              <a:lnSpc>
                <a:spcPct val="100000"/>
              </a:lnSpc>
              <a:spcAft>
                <a:spcPts val="200"/>
              </a:spcAft>
              <a:buNone/>
            </a:pPr>
            <a:r>
              <a:rPr lang="en-US" sz="1600" dirty="0"/>
              <a:t>						          Frontage Road: 60 MPH</a:t>
            </a:r>
          </a:p>
          <a:p>
            <a:pPr marL="0" indent="0" defTabSz="144463">
              <a:lnSpc>
                <a:spcPct val="100000"/>
              </a:lnSpc>
              <a:spcAft>
                <a:spcPts val="200"/>
              </a:spcAft>
              <a:buNone/>
            </a:pPr>
            <a:r>
              <a:rPr lang="en-US" sz="1600" dirty="0"/>
              <a:t>                      CR456/(James St.), Old HWY 59/(Loop 526), Robert Vonderau Dr. :30 MPH</a:t>
            </a:r>
          </a:p>
          <a:p>
            <a:pPr marL="0" indent="0" defTabSz="144463">
              <a:lnSpc>
                <a:spcPct val="100000"/>
              </a:lnSpc>
              <a:spcAft>
                <a:spcPts val="200"/>
              </a:spcAft>
              <a:buNone/>
            </a:pPr>
            <a:endParaRPr lang="en-US" sz="1100" dirty="0"/>
          </a:p>
        </p:txBody>
      </p:sp>
      <p:pic>
        <p:nvPicPr>
          <p:cNvPr id="4" name="Picture 3" descr="Map with project limits of US 59 Project starting from South of Farm to Market 961 to South of County Road 454 for a total of 5.20 Miles.&#10;">
            <a:extLst>
              <a:ext uri="{FF2B5EF4-FFF2-40B4-BE49-F238E27FC236}">
                <a16:creationId xmlns:a16="http://schemas.microsoft.com/office/drawing/2014/main" id="{720C1CE9-C3C2-6F98-3C3E-24B4B42F1036}"/>
              </a:ext>
            </a:extLst>
          </p:cNvPr>
          <p:cNvPicPr>
            <a:picLocks noChangeAspect="1"/>
          </p:cNvPicPr>
          <p:nvPr/>
        </p:nvPicPr>
        <p:blipFill>
          <a:blip r:embed="rId3"/>
          <a:stretch>
            <a:fillRect/>
          </a:stretch>
        </p:blipFill>
        <p:spPr>
          <a:xfrm>
            <a:off x="4186814" y="907773"/>
            <a:ext cx="4814328" cy="3729451"/>
          </a:xfrm>
          <a:prstGeom prst="rect">
            <a:avLst/>
          </a:prstGeom>
        </p:spPr>
      </p:pic>
      <p:sp>
        <p:nvSpPr>
          <p:cNvPr id="3" name="TextBox 2">
            <a:extLst>
              <a:ext uri="{FF2B5EF4-FFF2-40B4-BE49-F238E27FC236}">
                <a16:creationId xmlns:a16="http://schemas.microsoft.com/office/drawing/2014/main" id="{E934FA65-54F4-F843-A25F-492091847FCC}"/>
              </a:ext>
            </a:extLst>
          </p:cNvPr>
          <p:cNvSpPr txBox="1"/>
          <p:nvPr/>
        </p:nvSpPr>
        <p:spPr>
          <a:xfrm>
            <a:off x="4186814" y="4637224"/>
            <a:ext cx="4557264" cy="369332"/>
          </a:xfrm>
          <a:prstGeom prst="rect">
            <a:avLst/>
          </a:prstGeom>
          <a:noFill/>
        </p:spPr>
        <p:txBody>
          <a:bodyPr wrap="square" rtlCol="0">
            <a:spAutoFit/>
          </a:bodyPr>
          <a:lstStyle/>
          <a:p>
            <a:r>
              <a:rPr lang="en-US" dirty="0"/>
              <a:t>Figure 2: Project Limits of US 59 </a:t>
            </a:r>
          </a:p>
        </p:txBody>
      </p:sp>
    </p:spTree>
    <p:extLst>
      <p:ext uri="{BB962C8B-B14F-4D97-AF65-F5344CB8AC3E}">
        <p14:creationId xmlns:p14="http://schemas.microsoft.com/office/powerpoint/2010/main" val="386643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a:xfrm>
            <a:off x="457200" y="631922"/>
            <a:ext cx="8229600" cy="294885"/>
          </a:xfrm>
        </p:spPr>
        <p:txBody>
          <a:bodyPr>
            <a:noAutofit/>
          </a:bodyPr>
          <a:lstStyle/>
          <a:p>
            <a:r>
              <a:rPr lang="en-US" sz="1600" dirty="0"/>
              <a:t>Project Overview – US 59 Segment 3 (STA 21025+45.86 to 21190+00.00)</a:t>
            </a:r>
          </a:p>
        </p:txBody>
      </p:sp>
      <p:pic>
        <p:nvPicPr>
          <p:cNvPr id="4" name="Picture 3" descr="Aerial map with alignment of US 59 starting from Station 21025+45.86 to Station 21190+00.00.">
            <a:extLst>
              <a:ext uri="{FF2B5EF4-FFF2-40B4-BE49-F238E27FC236}">
                <a16:creationId xmlns:a16="http://schemas.microsoft.com/office/drawing/2014/main" id="{956E86D8-1DC2-ED69-DB16-AC1C47AC250B}"/>
              </a:ext>
            </a:extLst>
          </p:cNvPr>
          <p:cNvPicPr>
            <a:picLocks noChangeAspect="1"/>
          </p:cNvPicPr>
          <p:nvPr/>
        </p:nvPicPr>
        <p:blipFill>
          <a:blip r:embed="rId3"/>
          <a:stretch>
            <a:fillRect/>
          </a:stretch>
        </p:blipFill>
        <p:spPr>
          <a:xfrm>
            <a:off x="0" y="1161519"/>
            <a:ext cx="9144000" cy="3410481"/>
          </a:xfrm>
          <a:prstGeom prst="rect">
            <a:avLst/>
          </a:prstGeom>
        </p:spPr>
      </p:pic>
      <p:sp>
        <p:nvSpPr>
          <p:cNvPr id="5" name="TextBox 4">
            <a:extLst>
              <a:ext uri="{FF2B5EF4-FFF2-40B4-BE49-F238E27FC236}">
                <a16:creationId xmlns:a16="http://schemas.microsoft.com/office/drawing/2014/main" id="{A87CD863-1E21-D577-1DCD-B0DC4AAADC16}"/>
              </a:ext>
            </a:extLst>
          </p:cNvPr>
          <p:cNvSpPr txBox="1"/>
          <p:nvPr/>
        </p:nvSpPr>
        <p:spPr>
          <a:xfrm>
            <a:off x="2101358" y="4572000"/>
            <a:ext cx="4941284" cy="369332"/>
          </a:xfrm>
          <a:prstGeom prst="rect">
            <a:avLst/>
          </a:prstGeom>
          <a:noFill/>
        </p:spPr>
        <p:txBody>
          <a:bodyPr wrap="square" rtlCol="0">
            <a:spAutoFit/>
          </a:bodyPr>
          <a:lstStyle/>
          <a:p>
            <a:r>
              <a:rPr lang="en-US" dirty="0"/>
              <a:t>Figure 3: Centerline Alignment of US 59</a:t>
            </a:r>
          </a:p>
        </p:txBody>
      </p:sp>
    </p:spTree>
    <p:extLst>
      <p:ext uri="{BB962C8B-B14F-4D97-AF65-F5344CB8AC3E}">
        <p14:creationId xmlns:p14="http://schemas.microsoft.com/office/powerpoint/2010/main" val="263050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1DAB1-2C28-B569-A126-524687A1F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CB191-34AE-A51D-1E4D-DB462430513E}"/>
              </a:ext>
            </a:extLst>
          </p:cNvPr>
          <p:cNvSpPr>
            <a:spLocks noGrp="1"/>
          </p:cNvSpPr>
          <p:nvPr>
            <p:ph type="title"/>
          </p:nvPr>
        </p:nvSpPr>
        <p:spPr>
          <a:xfrm>
            <a:off x="457200" y="532515"/>
            <a:ext cx="8229600" cy="294885"/>
          </a:xfrm>
        </p:spPr>
        <p:txBody>
          <a:bodyPr>
            <a:noAutofit/>
          </a:bodyPr>
          <a:lstStyle/>
          <a:p>
            <a:r>
              <a:rPr lang="en-US" sz="1600" dirty="0"/>
              <a:t>Project Overview – US 59 Segment 3 (STA 21190+00.00 to 21303+47.13) </a:t>
            </a:r>
          </a:p>
        </p:txBody>
      </p:sp>
      <p:pic>
        <p:nvPicPr>
          <p:cNvPr id="5" name="Picture 4" descr="Aerial map with alignment of US 59 Project from station 21190+00.00 to 21303+47.13.">
            <a:extLst>
              <a:ext uri="{FF2B5EF4-FFF2-40B4-BE49-F238E27FC236}">
                <a16:creationId xmlns:a16="http://schemas.microsoft.com/office/drawing/2014/main" id="{B540B483-B64F-F046-59B8-AB1BACAF16CC}"/>
              </a:ext>
            </a:extLst>
          </p:cNvPr>
          <p:cNvPicPr>
            <a:picLocks noChangeAspect="1"/>
          </p:cNvPicPr>
          <p:nvPr/>
        </p:nvPicPr>
        <p:blipFill>
          <a:blip r:embed="rId3"/>
          <a:stretch>
            <a:fillRect/>
          </a:stretch>
        </p:blipFill>
        <p:spPr>
          <a:xfrm>
            <a:off x="0" y="1299019"/>
            <a:ext cx="9144000" cy="3169286"/>
          </a:xfrm>
          <a:prstGeom prst="rect">
            <a:avLst/>
          </a:prstGeom>
        </p:spPr>
      </p:pic>
      <p:sp>
        <p:nvSpPr>
          <p:cNvPr id="3" name="TextBox 2">
            <a:extLst>
              <a:ext uri="{FF2B5EF4-FFF2-40B4-BE49-F238E27FC236}">
                <a16:creationId xmlns:a16="http://schemas.microsoft.com/office/drawing/2014/main" id="{9263DDA1-FA17-7BD1-8C3D-5F13BDF93281}"/>
              </a:ext>
            </a:extLst>
          </p:cNvPr>
          <p:cNvSpPr txBox="1"/>
          <p:nvPr/>
        </p:nvSpPr>
        <p:spPr>
          <a:xfrm>
            <a:off x="2101358" y="4468305"/>
            <a:ext cx="4941284" cy="369332"/>
          </a:xfrm>
          <a:prstGeom prst="rect">
            <a:avLst/>
          </a:prstGeom>
          <a:noFill/>
        </p:spPr>
        <p:txBody>
          <a:bodyPr wrap="square" rtlCol="0">
            <a:spAutoFit/>
          </a:bodyPr>
          <a:lstStyle/>
          <a:p>
            <a:r>
              <a:rPr lang="en-US" dirty="0"/>
              <a:t>Figure 4: Centerline Alignment of US 59</a:t>
            </a:r>
          </a:p>
        </p:txBody>
      </p:sp>
    </p:spTree>
    <p:extLst>
      <p:ext uri="{BB962C8B-B14F-4D97-AF65-F5344CB8AC3E}">
        <p14:creationId xmlns:p14="http://schemas.microsoft.com/office/powerpoint/2010/main" val="50438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DFCA-3F32-779E-2754-A8BE00983D79}"/>
              </a:ext>
            </a:extLst>
          </p:cNvPr>
          <p:cNvSpPr>
            <a:spLocks noGrp="1"/>
          </p:cNvSpPr>
          <p:nvPr>
            <p:ph type="title"/>
          </p:nvPr>
        </p:nvSpPr>
        <p:spPr>
          <a:xfrm>
            <a:off x="457200" y="627888"/>
            <a:ext cx="8229600" cy="294885"/>
          </a:xfrm>
        </p:spPr>
        <p:txBody>
          <a:bodyPr/>
          <a:lstStyle/>
          <a:p>
            <a:r>
              <a:rPr lang="en-US" sz="1800" dirty="0"/>
              <a:t>Purpose</a:t>
            </a:r>
          </a:p>
        </p:txBody>
      </p:sp>
      <p:sp>
        <p:nvSpPr>
          <p:cNvPr id="3" name="Content Placeholder 2">
            <a:extLst>
              <a:ext uri="{FF2B5EF4-FFF2-40B4-BE49-F238E27FC236}">
                <a16:creationId xmlns:a16="http://schemas.microsoft.com/office/drawing/2014/main" id="{D1BA9AD4-62A2-8AC1-87B5-0ABFBEE56529}"/>
              </a:ext>
            </a:extLst>
          </p:cNvPr>
          <p:cNvSpPr>
            <a:spLocks noGrp="1"/>
          </p:cNvSpPr>
          <p:nvPr>
            <p:ph idx="1"/>
          </p:nvPr>
        </p:nvSpPr>
        <p:spPr>
          <a:xfrm>
            <a:off x="257668" y="515557"/>
            <a:ext cx="8970461" cy="1669111"/>
          </a:xfrm>
        </p:spPr>
        <p:txBody>
          <a:bodyPr/>
          <a:lstStyle/>
          <a:p>
            <a:pPr marL="0" indent="0">
              <a:buNone/>
            </a:pPr>
            <a:endParaRPr lang="en-US" dirty="0"/>
          </a:p>
          <a:p>
            <a:pPr marL="0" indent="0">
              <a:buNone/>
            </a:pPr>
            <a:r>
              <a:rPr lang="en-US" sz="1600" dirty="0"/>
              <a:t>The purpose of the proposed project is to enhance operation and safety, reduce traffic congestion, and improve roadway connectivity along the US 59 corridor </a:t>
            </a:r>
          </a:p>
          <a:p>
            <a:endParaRPr lang="en-US" dirty="0"/>
          </a:p>
        </p:txBody>
      </p:sp>
      <p:sp>
        <p:nvSpPr>
          <p:cNvPr id="4" name="TextBox 3">
            <a:extLst>
              <a:ext uri="{FF2B5EF4-FFF2-40B4-BE49-F238E27FC236}">
                <a16:creationId xmlns:a16="http://schemas.microsoft.com/office/drawing/2014/main" id="{2079AE8D-FE12-D386-35C3-66C560BBCB3E}"/>
              </a:ext>
            </a:extLst>
          </p:cNvPr>
          <p:cNvSpPr txBox="1"/>
          <p:nvPr/>
        </p:nvSpPr>
        <p:spPr>
          <a:xfrm>
            <a:off x="0" y="1777451"/>
            <a:ext cx="4640029" cy="3308598"/>
          </a:xfrm>
          <a:prstGeom prst="rect">
            <a:avLst/>
          </a:prstGeom>
          <a:noFill/>
        </p:spPr>
        <p:txBody>
          <a:bodyPr wrap="square" rtlCol="0">
            <a:spAutoFit/>
          </a:bodyPr>
          <a:lstStyle/>
          <a:p>
            <a:r>
              <a:rPr lang="en-US" sz="1600" b="1" dirty="0">
                <a:solidFill>
                  <a:srgbClr val="0056A9"/>
                </a:solidFill>
              </a:rPr>
              <a:t>Main Improvements Include:</a:t>
            </a:r>
          </a:p>
          <a:p>
            <a:pPr marL="171450" indent="-171450">
              <a:buFont typeface="Arial" panose="020B0604020202020204" pitchFamily="34" charset="0"/>
              <a:buChar char="•"/>
            </a:pPr>
            <a:r>
              <a:rPr lang="en-US" sz="1600" dirty="0"/>
              <a:t>Upgrade to latest freeway standards</a:t>
            </a:r>
          </a:p>
          <a:p>
            <a:pPr marL="171450" indent="-171450">
              <a:buFont typeface="Arial" panose="020B0604020202020204" pitchFamily="34" charset="0"/>
              <a:buChar char="•"/>
            </a:pPr>
            <a:r>
              <a:rPr lang="en-US" sz="1600" dirty="0"/>
              <a:t>Widen Main Lanes (ML’s) from 4 lanes to 6 lanes</a:t>
            </a:r>
          </a:p>
          <a:p>
            <a:pPr marL="171450" indent="-171450">
              <a:buFont typeface="Arial" panose="020B0604020202020204" pitchFamily="34" charset="0"/>
              <a:buChar char="•"/>
            </a:pPr>
            <a:r>
              <a:rPr lang="en-US" sz="1600" dirty="0"/>
              <a:t>Concrete ML’s &amp; ramps</a:t>
            </a:r>
          </a:p>
          <a:p>
            <a:pPr marL="171450" indent="-171450">
              <a:buFont typeface="Arial" panose="020B0604020202020204" pitchFamily="34" charset="0"/>
              <a:buChar char="•"/>
            </a:pPr>
            <a:r>
              <a:rPr lang="en-US" sz="1600" dirty="0"/>
              <a:t>Build new frontage roads</a:t>
            </a:r>
          </a:p>
          <a:p>
            <a:pPr marL="171450" indent="-171450">
              <a:buFont typeface="Arial" panose="020B0604020202020204" pitchFamily="34" charset="0"/>
              <a:buChar char="•"/>
            </a:pPr>
            <a:r>
              <a:rPr lang="en-US" sz="1600" dirty="0"/>
              <a:t>Drainage improvements </a:t>
            </a:r>
          </a:p>
          <a:p>
            <a:pPr marL="171450" indent="-171450">
              <a:buFont typeface="Arial" panose="020B0604020202020204" pitchFamily="34" charset="0"/>
              <a:buChar char="•"/>
            </a:pPr>
            <a:r>
              <a:rPr lang="en-US" sz="1600" dirty="0"/>
              <a:t>Aesthetics</a:t>
            </a:r>
          </a:p>
          <a:p>
            <a:pPr marL="171450" indent="-171450">
              <a:buFont typeface="Arial" panose="020B0604020202020204" pitchFamily="34" charset="0"/>
              <a:buChar char="•"/>
            </a:pPr>
            <a:r>
              <a:rPr lang="en-US" sz="1600" dirty="0"/>
              <a:t>Traffic Signage</a:t>
            </a:r>
          </a:p>
          <a:p>
            <a:pPr marL="171450" indent="-171450">
              <a:buFont typeface="Arial" panose="020B0604020202020204" pitchFamily="34" charset="0"/>
              <a:buChar char="•"/>
            </a:pPr>
            <a:r>
              <a:rPr lang="en-US" sz="1600" dirty="0"/>
              <a:t>Illumination</a:t>
            </a:r>
          </a:p>
          <a:p>
            <a:pPr marL="171450" indent="-171450">
              <a:buFont typeface="Arial" panose="020B0604020202020204" pitchFamily="34" charset="0"/>
              <a:buChar char="•"/>
            </a:pPr>
            <a:r>
              <a:rPr lang="en-US" sz="1600" dirty="0"/>
              <a:t>ITS elements </a:t>
            </a:r>
          </a:p>
          <a:p>
            <a:endParaRPr lang="en-US" sz="1100" dirty="0"/>
          </a:p>
          <a:p>
            <a:endParaRPr lang="en-US" sz="1100" dirty="0"/>
          </a:p>
          <a:p>
            <a:endParaRPr lang="en-US" sz="1100" dirty="0"/>
          </a:p>
        </p:txBody>
      </p:sp>
    </p:spTree>
    <p:extLst>
      <p:ext uri="{BB962C8B-B14F-4D97-AF65-F5344CB8AC3E}">
        <p14:creationId xmlns:p14="http://schemas.microsoft.com/office/powerpoint/2010/main" val="408296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dirty="0"/>
              <a:t>US 59 Roadway – Existing Typical Section</a:t>
            </a:r>
          </a:p>
        </p:txBody>
      </p:sp>
      <p:sp>
        <p:nvSpPr>
          <p:cNvPr id="4" name="Content Placeholder 3">
            <a:extLst>
              <a:ext uri="{FF2B5EF4-FFF2-40B4-BE49-F238E27FC236}">
                <a16:creationId xmlns:a16="http://schemas.microsoft.com/office/drawing/2014/main" id="{98EE632C-C221-F8A5-6429-42D78DA12C31}"/>
              </a:ext>
              <a:ext uri="{C183D7F6-B498-43B3-948B-1728B52AA6E4}">
                <adec:decorative xmlns:adec="http://schemas.microsoft.com/office/drawing/2017/decorative" val="1"/>
              </a:ext>
            </a:extLst>
          </p:cNvPr>
          <p:cNvSpPr>
            <a:spLocks noGrp="1"/>
          </p:cNvSpPr>
          <p:nvPr>
            <p:ph idx="1"/>
          </p:nvPr>
        </p:nvSpPr>
        <p:spPr/>
        <p:txBody>
          <a:bodyPr/>
          <a:lstStyle/>
          <a:p>
            <a:endParaRPr lang="en-US" dirty="0"/>
          </a:p>
        </p:txBody>
      </p:sp>
      <p:pic>
        <p:nvPicPr>
          <p:cNvPr id="5" name="Picture 4" descr="Existing Typical Section of US 59 with roadway dimensions and pavement layer depths.">
            <a:extLst>
              <a:ext uri="{FF2B5EF4-FFF2-40B4-BE49-F238E27FC236}">
                <a16:creationId xmlns:a16="http://schemas.microsoft.com/office/drawing/2014/main" id="{81FE7EE3-B410-2FF4-B45C-4E825BCC8AA3}"/>
              </a:ext>
            </a:extLst>
          </p:cNvPr>
          <p:cNvPicPr>
            <a:picLocks noChangeAspect="1"/>
          </p:cNvPicPr>
          <p:nvPr/>
        </p:nvPicPr>
        <p:blipFill>
          <a:blip r:embed="rId3"/>
          <a:stretch>
            <a:fillRect/>
          </a:stretch>
        </p:blipFill>
        <p:spPr>
          <a:xfrm>
            <a:off x="84841" y="1272209"/>
            <a:ext cx="8974318" cy="3280419"/>
          </a:xfrm>
          <a:prstGeom prst="rect">
            <a:avLst/>
          </a:prstGeom>
        </p:spPr>
      </p:pic>
      <p:sp>
        <p:nvSpPr>
          <p:cNvPr id="3" name="TextBox 2">
            <a:extLst>
              <a:ext uri="{FF2B5EF4-FFF2-40B4-BE49-F238E27FC236}">
                <a16:creationId xmlns:a16="http://schemas.microsoft.com/office/drawing/2014/main" id="{311D52F2-2BA5-3363-1099-57E12369B2A7}"/>
              </a:ext>
            </a:extLst>
          </p:cNvPr>
          <p:cNvSpPr txBox="1"/>
          <p:nvPr/>
        </p:nvSpPr>
        <p:spPr>
          <a:xfrm>
            <a:off x="1969054" y="4642984"/>
            <a:ext cx="5205891" cy="369332"/>
          </a:xfrm>
          <a:prstGeom prst="rect">
            <a:avLst/>
          </a:prstGeom>
          <a:noFill/>
        </p:spPr>
        <p:txBody>
          <a:bodyPr wrap="square" rtlCol="0">
            <a:spAutoFit/>
          </a:bodyPr>
          <a:lstStyle/>
          <a:p>
            <a:r>
              <a:rPr lang="en-US" dirty="0"/>
              <a:t>Figure 5: Existing Typical Section of US 59</a:t>
            </a:r>
          </a:p>
        </p:txBody>
      </p:sp>
    </p:spTree>
    <p:extLst>
      <p:ext uri="{BB962C8B-B14F-4D97-AF65-F5344CB8AC3E}">
        <p14:creationId xmlns:p14="http://schemas.microsoft.com/office/powerpoint/2010/main" val="9102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71BD-A1D9-41D3-2729-50FAF192C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005DA-84A0-C81B-8CBB-52D824608383}"/>
              </a:ext>
            </a:extLst>
          </p:cNvPr>
          <p:cNvSpPr>
            <a:spLocks noGrp="1"/>
          </p:cNvSpPr>
          <p:nvPr>
            <p:ph type="title"/>
          </p:nvPr>
        </p:nvSpPr>
        <p:spPr>
          <a:xfrm>
            <a:off x="457200" y="886968"/>
            <a:ext cx="8229600" cy="294885"/>
          </a:xfrm>
        </p:spPr>
        <p:txBody>
          <a:bodyPr wrap="none" anchor="b">
            <a:normAutofit/>
          </a:bodyPr>
          <a:lstStyle/>
          <a:p>
            <a:pPr>
              <a:lnSpc>
                <a:spcPct val="90000"/>
              </a:lnSpc>
            </a:pPr>
            <a:r>
              <a:rPr lang="en-US" sz="2000" dirty="0"/>
              <a:t>US 59 Roadway – Proposed Typical Section</a:t>
            </a:r>
          </a:p>
        </p:txBody>
      </p:sp>
      <p:pic>
        <p:nvPicPr>
          <p:cNvPr id="5" name="Picture 4" descr="Proposed Typical Section of US 59 with roadway dimensions and pavement layer depths.">
            <a:extLst>
              <a:ext uri="{FF2B5EF4-FFF2-40B4-BE49-F238E27FC236}">
                <a16:creationId xmlns:a16="http://schemas.microsoft.com/office/drawing/2014/main" id="{609D8F8F-0495-43B8-C820-C57822712883}"/>
              </a:ext>
            </a:extLst>
          </p:cNvPr>
          <p:cNvPicPr>
            <a:picLocks noChangeAspect="1"/>
          </p:cNvPicPr>
          <p:nvPr/>
        </p:nvPicPr>
        <p:blipFill>
          <a:blip r:embed="rId3"/>
          <a:stretch>
            <a:fillRect/>
          </a:stretch>
        </p:blipFill>
        <p:spPr>
          <a:xfrm>
            <a:off x="0" y="1400758"/>
            <a:ext cx="9144000" cy="3218376"/>
          </a:xfrm>
          <a:prstGeom prst="rect">
            <a:avLst/>
          </a:prstGeom>
        </p:spPr>
      </p:pic>
      <p:sp>
        <p:nvSpPr>
          <p:cNvPr id="3" name="TextBox 2">
            <a:extLst>
              <a:ext uri="{FF2B5EF4-FFF2-40B4-BE49-F238E27FC236}">
                <a16:creationId xmlns:a16="http://schemas.microsoft.com/office/drawing/2014/main" id="{CB7E7008-66C5-6396-0BE4-F0CB98773DC6}"/>
              </a:ext>
            </a:extLst>
          </p:cNvPr>
          <p:cNvSpPr txBox="1"/>
          <p:nvPr/>
        </p:nvSpPr>
        <p:spPr>
          <a:xfrm>
            <a:off x="1969054" y="4619134"/>
            <a:ext cx="5473367" cy="369332"/>
          </a:xfrm>
          <a:prstGeom prst="rect">
            <a:avLst/>
          </a:prstGeom>
          <a:noFill/>
        </p:spPr>
        <p:txBody>
          <a:bodyPr wrap="square" rtlCol="0">
            <a:spAutoFit/>
          </a:bodyPr>
          <a:lstStyle/>
          <a:p>
            <a:r>
              <a:rPr lang="en-US" dirty="0"/>
              <a:t>Figure 6: Proposed Typical Section of US 59</a:t>
            </a:r>
          </a:p>
        </p:txBody>
      </p:sp>
    </p:spTree>
    <p:extLst>
      <p:ext uri="{BB962C8B-B14F-4D97-AF65-F5344CB8AC3E}">
        <p14:creationId xmlns:p14="http://schemas.microsoft.com/office/powerpoint/2010/main" val="358482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2800" b="1" dirty="0">
                <a:solidFill>
                  <a:srgbClr val="002E69"/>
                </a:solidFill>
              </a:rPr>
              <a:t>Agenda</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a:xfrm>
            <a:off x="400050" y="1372264"/>
            <a:ext cx="8286750" cy="3549779"/>
          </a:xfrm>
        </p:spPr>
        <p:txBody>
          <a:bodyPr numCol="1" spcCol="457200">
            <a:noAutofit/>
          </a:bodyPr>
          <a:lstStyle/>
          <a:p>
            <a:pPr>
              <a:buClrTx/>
            </a:pPr>
            <a:r>
              <a:rPr lang="en-US" sz="1600" dirty="0"/>
              <a:t>Contract Selection Team (CST) &amp; Professional Engineering Professional Services (PEPS) Team</a:t>
            </a:r>
          </a:p>
          <a:p>
            <a:pPr>
              <a:buClrTx/>
            </a:pPr>
            <a:r>
              <a:rPr lang="en-US" sz="1600" dirty="0"/>
              <a:t>Procurement Information</a:t>
            </a:r>
          </a:p>
          <a:p>
            <a:pPr lvl="0">
              <a:buClrTx/>
            </a:pPr>
            <a:r>
              <a:rPr lang="en-US" sz="1600" dirty="0"/>
              <a:t>Avoid Disqualification</a:t>
            </a:r>
          </a:p>
          <a:p>
            <a:pPr lvl="0">
              <a:buClrTx/>
            </a:pPr>
            <a:r>
              <a:rPr lang="en-US" sz="1600" dirty="0"/>
              <a:t>Post Award</a:t>
            </a:r>
          </a:p>
          <a:p>
            <a:pPr lvl="0">
              <a:buClrTx/>
            </a:pPr>
            <a:r>
              <a:rPr lang="en-US" sz="1600" dirty="0"/>
              <a:t>Tentative Procurement Schedule</a:t>
            </a:r>
          </a:p>
          <a:p>
            <a:pPr lvl="0">
              <a:buClrTx/>
            </a:pPr>
            <a:r>
              <a:rPr lang="en-US" sz="1600" dirty="0"/>
              <a:t>US 59 Segment 3 Project Overview </a:t>
            </a:r>
          </a:p>
          <a:p>
            <a:pPr lvl="0">
              <a:buClrTx/>
            </a:pPr>
            <a:r>
              <a:rPr lang="en-US" sz="1600" dirty="0"/>
              <a:t>Closing Remarks </a:t>
            </a:r>
          </a:p>
          <a:p>
            <a:pPr marL="0" lvl="0" indent="0">
              <a:buClr>
                <a:srgbClr val="0056A9"/>
              </a:buClr>
              <a:buNone/>
            </a:pPr>
            <a:endParaRPr lang="en-US" sz="1600" b="1" dirty="0"/>
          </a:p>
          <a:p>
            <a:pPr marL="0" indent="0">
              <a:buNone/>
            </a:pPr>
            <a:endParaRPr lang="en-US" sz="1600" b="1" dirty="0"/>
          </a:p>
        </p:txBody>
      </p:sp>
    </p:spTree>
    <p:extLst>
      <p:ext uri="{BB962C8B-B14F-4D97-AF65-F5344CB8AC3E}">
        <p14:creationId xmlns:p14="http://schemas.microsoft.com/office/powerpoint/2010/main" val="391234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6CD9577-54CE-E5BF-4BE1-5BCBF62CA579}"/>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Closing Remarks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This presentation will be posted on TxDOT.gov by Monday, March 2nd, 2026.  Questions regarding this Pre-RFP meeting should be submitted to: Yvonne Colmenero, P.E. at yvonne.colmenero@txdot.gov &#10;by 1 pm, CST, Monday, March 9, 2026.  Relevant questions received and their responses will be posted on TxDOT.gov by Thursday, March 12th, 2026.">
            <a:extLst>
              <a:ext uri="{FF2B5EF4-FFF2-40B4-BE49-F238E27FC236}">
                <a16:creationId xmlns:a16="http://schemas.microsoft.com/office/drawing/2014/main" id="{69F13DC5-88C3-5121-D061-C6AE21047C2C}"/>
              </a:ext>
            </a:extLst>
          </p:cNvPr>
          <p:cNvGrpSpPr/>
          <p:nvPr/>
        </p:nvGrpSpPr>
        <p:grpSpPr>
          <a:xfrm>
            <a:off x="412341" y="1428263"/>
            <a:ext cx="8166267" cy="2699280"/>
            <a:chOff x="412341" y="1428263"/>
            <a:chExt cx="8166267" cy="2699280"/>
          </a:xfrm>
        </p:grpSpPr>
        <p:sp>
          <p:nvSpPr>
            <p:cNvPr id="5" name="Text Box" descr="This presentation will be posted on txdot.gov by Monday March 2nd, 2026.&#10;Questions regarding this Pre-RFP meeting should be submitted to: &#10;Yvonne Colmenero, PE at yvonne.colmenero@txdot.gov &#10;by 1 pm, CST, Thursday, March 5th, 2026.&#10;Relevant Questions received and their responses will be posted on txdot.gov by &#10;Thursday, March 12th, 2026.">
              <a:extLst>
                <a:ext uri="{FF2B5EF4-FFF2-40B4-BE49-F238E27FC236}">
                  <a16:creationId xmlns:a16="http://schemas.microsoft.com/office/drawing/2014/main" id="{6B6664C0-A55A-3D6E-517D-6449CC10427B}"/>
                </a:ext>
              </a:extLst>
            </p:cNvPr>
            <p:cNvSpPr/>
            <p:nvPr/>
          </p:nvSpPr>
          <p:spPr>
            <a:xfrm>
              <a:off x="412341" y="1428263"/>
              <a:ext cx="8166267" cy="659329"/>
            </a:xfrm>
            <a:custGeom>
              <a:avLst/>
              <a:gdLst>
                <a:gd name="connsiteX0" fmla="*/ 0 w 8166267"/>
                <a:gd name="connsiteY0" fmla="*/ 77685 h 466101"/>
                <a:gd name="connsiteX1" fmla="*/ 77685 w 8166267"/>
                <a:gd name="connsiteY1" fmla="*/ 0 h 466101"/>
                <a:gd name="connsiteX2" fmla="*/ 8088582 w 8166267"/>
                <a:gd name="connsiteY2" fmla="*/ 0 h 466101"/>
                <a:gd name="connsiteX3" fmla="*/ 8166267 w 8166267"/>
                <a:gd name="connsiteY3" fmla="*/ 77685 h 466101"/>
                <a:gd name="connsiteX4" fmla="*/ 8166267 w 8166267"/>
                <a:gd name="connsiteY4" fmla="*/ 388416 h 466101"/>
                <a:gd name="connsiteX5" fmla="*/ 8088582 w 8166267"/>
                <a:gd name="connsiteY5" fmla="*/ 466101 h 466101"/>
                <a:gd name="connsiteX6" fmla="*/ 77685 w 8166267"/>
                <a:gd name="connsiteY6" fmla="*/ 466101 h 466101"/>
                <a:gd name="connsiteX7" fmla="*/ 0 w 8166267"/>
                <a:gd name="connsiteY7" fmla="*/ 388416 h 466101"/>
                <a:gd name="connsiteX8" fmla="*/ 0 w 8166267"/>
                <a:gd name="connsiteY8" fmla="*/ 77685 h 4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466101">
                  <a:moveTo>
                    <a:pt x="0" y="77685"/>
                  </a:moveTo>
                  <a:cubicBezTo>
                    <a:pt x="0" y="34781"/>
                    <a:pt x="34781" y="0"/>
                    <a:pt x="77685" y="0"/>
                  </a:cubicBezTo>
                  <a:lnTo>
                    <a:pt x="8088582" y="0"/>
                  </a:lnTo>
                  <a:cubicBezTo>
                    <a:pt x="8131486" y="0"/>
                    <a:pt x="8166267" y="34781"/>
                    <a:pt x="8166267" y="77685"/>
                  </a:cubicBezTo>
                  <a:lnTo>
                    <a:pt x="8166267" y="388416"/>
                  </a:lnTo>
                  <a:cubicBezTo>
                    <a:pt x="8166267" y="431320"/>
                    <a:pt x="8131486" y="466101"/>
                    <a:pt x="8088582" y="466101"/>
                  </a:cubicBezTo>
                  <a:lnTo>
                    <a:pt x="77685" y="466101"/>
                  </a:lnTo>
                  <a:cubicBezTo>
                    <a:pt x="34781" y="466101"/>
                    <a:pt x="0" y="431320"/>
                    <a:pt x="0" y="388416"/>
                  </a:cubicBezTo>
                  <a:lnTo>
                    <a:pt x="0" y="77685"/>
                  </a:lnTo>
                  <a:close/>
                </a:path>
              </a:pathLst>
            </a:custGeom>
            <a:solidFill>
              <a:schemeClr val="accent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333" tIns="91333" rIns="91333" bIns="91333" numCol="1" spcCol="1270" anchor="ctr" anchorCtr="0">
              <a:noAutofit/>
            </a:bodyPr>
            <a:lstStyle/>
            <a:p>
              <a:pPr marL="0" lvl="0" indent="0" algn="l" defTabSz="800100">
                <a:lnSpc>
                  <a:spcPct val="90000"/>
                </a:lnSpc>
                <a:spcBef>
                  <a:spcPct val="0"/>
                </a:spcBef>
                <a:spcAft>
                  <a:spcPct val="35000"/>
                </a:spcAft>
                <a:buClrTx/>
                <a:buNone/>
              </a:pPr>
              <a:r>
                <a:rPr lang="en-US" sz="1800" kern="1200" dirty="0">
                  <a:latin typeface="+mn-lt"/>
                </a:rPr>
                <a:t>This presentation will be posted on TxDOT.gov </a:t>
              </a:r>
              <a:r>
                <a:rPr lang="en-US" dirty="0"/>
                <a:t>no later than Monday</a:t>
              </a:r>
              <a:r>
                <a:rPr lang="en-US" sz="1800" kern="1200" dirty="0">
                  <a:latin typeface="+mn-lt"/>
                </a:rPr>
                <a:t>, March 2nd, 2026.</a:t>
              </a:r>
              <a:endParaRPr lang="en-US" sz="1800" b="0" i="0" kern="1200" dirty="0">
                <a:latin typeface="+mn-lt"/>
              </a:endParaRPr>
            </a:p>
          </p:txBody>
        </p:sp>
        <p:sp>
          <p:nvSpPr>
            <p:cNvPr id="6" name="Text Box" descr="This presentation will be posted by Tuesday, September 2, 2025.&#10;Questions regarding this Pre-RFP meeting should be submitted to: &#10;LaDonna Waters, PE at LaDonna.Waters@txdot.gov &#10;by 1 pm, CST, Wednesday, September 3, 2025.&#10;Relevant Questions received and their responses will be posted by &#10;Monday, September 8, 2025.">
              <a:extLst>
                <a:ext uri="{FF2B5EF4-FFF2-40B4-BE49-F238E27FC236}">
                  <a16:creationId xmlns:a16="http://schemas.microsoft.com/office/drawing/2014/main" id="{12F4F4E3-F3F6-84BC-5D67-973D3064BCFA}"/>
                </a:ext>
              </a:extLst>
            </p:cNvPr>
            <p:cNvSpPr/>
            <p:nvPr/>
          </p:nvSpPr>
          <p:spPr>
            <a:xfrm>
              <a:off x="412341" y="2232935"/>
              <a:ext cx="8166267" cy="1008927"/>
            </a:xfrm>
            <a:custGeom>
              <a:avLst/>
              <a:gdLst>
                <a:gd name="connsiteX0" fmla="*/ 0 w 8166267"/>
                <a:gd name="connsiteY0" fmla="*/ 168158 h 1008927"/>
                <a:gd name="connsiteX1" fmla="*/ 168158 w 8166267"/>
                <a:gd name="connsiteY1" fmla="*/ 0 h 1008927"/>
                <a:gd name="connsiteX2" fmla="*/ 7998109 w 8166267"/>
                <a:gd name="connsiteY2" fmla="*/ 0 h 1008927"/>
                <a:gd name="connsiteX3" fmla="*/ 8166267 w 8166267"/>
                <a:gd name="connsiteY3" fmla="*/ 168158 h 1008927"/>
                <a:gd name="connsiteX4" fmla="*/ 8166267 w 8166267"/>
                <a:gd name="connsiteY4" fmla="*/ 840769 h 1008927"/>
                <a:gd name="connsiteX5" fmla="*/ 7998109 w 8166267"/>
                <a:gd name="connsiteY5" fmla="*/ 1008927 h 1008927"/>
                <a:gd name="connsiteX6" fmla="*/ 168158 w 8166267"/>
                <a:gd name="connsiteY6" fmla="*/ 1008927 h 1008927"/>
                <a:gd name="connsiteX7" fmla="*/ 0 w 8166267"/>
                <a:gd name="connsiteY7" fmla="*/ 840769 h 1008927"/>
                <a:gd name="connsiteX8" fmla="*/ 0 w 8166267"/>
                <a:gd name="connsiteY8" fmla="*/ 168158 h 10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1008927">
                  <a:moveTo>
                    <a:pt x="0" y="168158"/>
                  </a:moveTo>
                  <a:cubicBezTo>
                    <a:pt x="0" y="75287"/>
                    <a:pt x="75287" y="0"/>
                    <a:pt x="168158" y="0"/>
                  </a:cubicBezTo>
                  <a:lnTo>
                    <a:pt x="7998109" y="0"/>
                  </a:lnTo>
                  <a:cubicBezTo>
                    <a:pt x="8090980" y="0"/>
                    <a:pt x="8166267" y="75287"/>
                    <a:pt x="8166267" y="168158"/>
                  </a:cubicBezTo>
                  <a:lnTo>
                    <a:pt x="8166267" y="840769"/>
                  </a:lnTo>
                  <a:cubicBezTo>
                    <a:pt x="8166267" y="933640"/>
                    <a:pt x="8090980" y="1008927"/>
                    <a:pt x="7998109" y="1008927"/>
                  </a:cubicBezTo>
                  <a:lnTo>
                    <a:pt x="168158" y="1008927"/>
                  </a:lnTo>
                  <a:cubicBezTo>
                    <a:pt x="75287" y="1008927"/>
                    <a:pt x="0" y="933640"/>
                    <a:pt x="0" y="840769"/>
                  </a:cubicBezTo>
                  <a:lnTo>
                    <a:pt x="0" y="168158"/>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7832" tIns="117832" rIns="117832" bIns="117832" numCol="1" spcCol="1270" anchor="ctr" anchorCtr="0">
              <a:noAutofit/>
            </a:bodyPr>
            <a:lstStyle/>
            <a:p>
              <a:pPr marL="0" lvl="0" indent="0" algn="l" defTabSz="800100">
                <a:lnSpc>
                  <a:spcPct val="100000"/>
                </a:lnSpc>
                <a:spcBef>
                  <a:spcPct val="0"/>
                </a:spcBef>
                <a:spcAft>
                  <a:spcPts val="0"/>
                </a:spcAft>
                <a:buNone/>
              </a:pPr>
              <a:r>
                <a:rPr lang="en-US" sz="1800" b="0" i="0" kern="1200" dirty="0"/>
                <a:t>Questions regarding this Pre-RFP meeting should be submitted to: </a:t>
              </a:r>
            </a:p>
            <a:p>
              <a:pPr marL="0" lvl="0" indent="0" algn="l" defTabSz="800100">
                <a:lnSpc>
                  <a:spcPct val="100000"/>
                </a:lnSpc>
                <a:spcBef>
                  <a:spcPct val="0"/>
                </a:spcBef>
                <a:spcAft>
                  <a:spcPts val="300"/>
                </a:spcAft>
                <a:buNone/>
              </a:pPr>
              <a:r>
                <a:rPr lang="en-US" dirty="0"/>
                <a:t>Yvonne Colmenero</a:t>
              </a:r>
              <a:r>
                <a:rPr lang="en-US" sz="1800" b="0" i="0" kern="1200" dirty="0"/>
                <a:t>, P.E. at </a:t>
              </a:r>
              <a:r>
                <a:rPr lang="en-US" sz="2000" b="1" u="sng" dirty="0">
                  <a:solidFill>
                    <a:srgbClr val="FFFF00"/>
                  </a:solidFill>
                </a:rPr>
                <a:t>yvonne</a:t>
              </a:r>
              <a:r>
                <a:rPr lang="en-US" sz="2000" b="1" i="0" kern="1200" dirty="0">
                  <a:solidFill>
                    <a:srgbClr val="FFFF00"/>
                  </a:solidFill>
                  <a:hlinkClick r:id="rId3">
                    <a:extLst>
                      <a:ext uri="{A12FA001-AC4F-418D-AE19-62706E023703}">
                        <ahyp:hlinkClr xmlns:ahyp="http://schemas.microsoft.com/office/drawing/2018/hyperlinkcolor" val="tx"/>
                      </a:ext>
                    </a:extLst>
                  </a:hlinkClick>
                </a:rPr>
                <a:t>.colmenero@txdot.gov</a:t>
              </a:r>
              <a:r>
                <a:rPr lang="en-US" sz="2000" b="0" i="0" kern="1200" dirty="0">
                  <a:solidFill>
                    <a:srgbClr val="FFFF00"/>
                  </a:solidFill>
                </a:rPr>
                <a:t> </a:t>
              </a:r>
              <a:endParaRPr lang="en-US" sz="2400" b="0" i="0" kern="1200" dirty="0">
                <a:solidFill>
                  <a:srgbClr val="FFFF00"/>
                </a:solidFill>
              </a:endParaRPr>
            </a:p>
            <a:p>
              <a:pPr marL="0" lvl="0" indent="0" algn="l" defTabSz="800100">
                <a:lnSpc>
                  <a:spcPct val="100000"/>
                </a:lnSpc>
                <a:spcBef>
                  <a:spcPct val="0"/>
                </a:spcBef>
                <a:spcAft>
                  <a:spcPts val="0"/>
                </a:spcAft>
                <a:buNone/>
              </a:pPr>
              <a:r>
                <a:rPr lang="en-US" sz="1800" b="0" i="0" kern="1200" dirty="0"/>
                <a:t>by </a:t>
              </a:r>
              <a:r>
                <a:rPr lang="en-US" sz="1800" b="0" i="0" kern="1200" dirty="0">
                  <a:latin typeface="+mj-lt"/>
                </a:rPr>
                <a:t>1 pm, CST, </a:t>
              </a:r>
              <a:r>
                <a:rPr lang="en-US" dirty="0">
                  <a:latin typeface="+mj-lt"/>
                </a:rPr>
                <a:t>Monday</a:t>
              </a:r>
              <a:r>
                <a:rPr lang="en-US" sz="1800" b="0" i="0" kern="1200" dirty="0">
                  <a:latin typeface="+mj-lt"/>
                </a:rPr>
                <a:t>, March 9th, 2026</a:t>
              </a:r>
              <a:r>
                <a:rPr lang="en-US" sz="1800" b="0" i="0" kern="1200" dirty="0"/>
                <a:t>.</a:t>
              </a:r>
            </a:p>
          </p:txBody>
        </p:sp>
        <p:sp>
          <p:nvSpPr>
            <p:cNvPr id="7" name="text box" descr="This presentation will be posted by Tuesday, September 2, 2025.&#10;Questions regarding this Pre-RFP meeting should be submitted to: &#10;LaDonna Waters, P.E. at LaDonna.Waters@txdot.gov &#10;by 1 pm, CST, Wednesday, September 3, 2025.&#10;Relevant Questions received and their responses will be posted by &#10;Monday, September 8, 2025.">
              <a:extLst>
                <a:ext uri="{FF2B5EF4-FFF2-40B4-BE49-F238E27FC236}">
                  <a16:creationId xmlns:a16="http://schemas.microsoft.com/office/drawing/2014/main" id="{2F7D44CF-0462-CF77-A99C-2D66B413E456}"/>
                </a:ext>
              </a:extLst>
            </p:cNvPr>
            <p:cNvSpPr/>
            <p:nvPr/>
          </p:nvSpPr>
          <p:spPr>
            <a:xfrm>
              <a:off x="412341" y="3431064"/>
              <a:ext cx="8166267" cy="696479"/>
            </a:xfrm>
            <a:custGeom>
              <a:avLst/>
              <a:gdLst>
                <a:gd name="connsiteX0" fmla="*/ 0 w 8166267"/>
                <a:gd name="connsiteY0" fmla="*/ 116082 h 696479"/>
                <a:gd name="connsiteX1" fmla="*/ 116082 w 8166267"/>
                <a:gd name="connsiteY1" fmla="*/ 0 h 696479"/>
                <a:gd name="connsiteX2" fmla="*/ 8050185 w 8166267"/>
                <a:gd name="connsiteY2" fmla="*/ 0 h 696479"/>
                <a:gd name="connsiteX3" fmla="*/ 8166267 w 8166267"/>
                <a:gd name="connsiteY3" fmla="*/ 116082 h 696479"/>
                <a:gd name="connsiteX4" fmla="*/ 8166267 w 8166267"/>
                <a:gd name="connsiteY4" fmla="*/ 580397 h 696479"/>
                <a:gd name="connsiteX5" fmla="*/ 8050185 w 8166267"/>
                <a:gd name="connsiteY5" fmla="*/ 696479 h 696479"/>
                <a:gd name="connsiteX6" fmla="*/ 116082 w 8166267"/>
                <a:gd name="connsiteY6" fmla="*/ 696479 h 696479"/>
                <a:gd name="connsiteX7" fmla="*/ 0 w 8166267"/>
                <a:gd name="connsiteY7" fmla="*/ 580397 h 696479"/>
                <a:gd name="connsiteX8" fmla="*/ 0 w 8166267"/>
                <a:gd name="connsiteY8" fmla="*/ 116082 h 69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696479">
                  <a:moveTo>
                    <a:pt x="0" y="116082"/>
                  </a:moveTo>
                  <a:cubicBezTo>
                    <a:pt x="0" y="51972"/>
                    <a:pt x="51972" y="0"/>
                    <a:pt x="116082" y="0"/>
                  </a:cubicBezTo>
                  <a:lnTo>
                    <a:pt x="8050185" y="0"/>
                  </a:lnTo>
                  <a:cubicBezTo>
                    <a:pt x="8114295" y="0"/>
                    <a:pt x="8166267" y="51972"/>
                    <a:pt x="8166267" y="116082"/>
                  </a:cubicBezTo>
                  <a:lnTo>
                    <a:pt x="8166267" y="580397"/>
                  </a:lnTo>
                  <a:cubicBezTo>
                    <a:pt x="8166267" y="644507"/>
                    <a:pt x="8114295" y="696479"/>
                    <a:pt x="8050185" y="696479"/>
                  </a:cubicBezTo>
                  <a:lnTo>
                    <a:pt x="116082" y="696479"/>
                  </a:lnTo>
                  <a:cubicBezTo>
                    <a:pt x="51972" y="696479"/>
                    <a:pt x="0" y="644507"/>
                    <a:pt x="0" y="580397"/>
                  </a:cubicBezTo>
                  <a:lnTo>
                    <a:pt x="0" y="1160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579" tIns="216879" rIns="102579" bIns="102579" numCol="1" spcCol="1270" anchor="ctr" anchorCtr="0">
              <a:noAutofit/>
            </a:bodyPr>
            <a:lstStyle/>
            <a:p>
              <a:pPr marL="0" lvl="0" indent="0" algn="l" defTabSz="800100">
                <a:lnSpc>
                  <a:spcPct val="100000"/>
                </a:lnSpc>
                <a:spcBef>
                  <a:spcPct val="0"/>
                </a:spcBef>
                <a:spcAft>
                  <a:spcPts val="0"/>
                </a:spcAft>
                <a:buNone/>
              </a:pPr>
              <a:r>
                <a:rPr lang="en-US" sz="1800" b="0" kern="1200" dirty="0"/>
                <a:t>Relevant questions received and their responses will be posted on TxDOT.gov by </a:t>
              </a:r>
              <a:r>
                <a:rPr lang="en-US" dirty="0"/>
                <a:t>Thursday</a:t>
              </a:r>
              <a:r>
                <a:rPr lang="en-US" sz="1800" b="0" kern="1200" dirty="0"/>
                <a:t>, March 12th, 2026.</a:t>
              </a:r>
            </a:p>
            <a:p>
              <a:pPr marL="0" lvl="0" indent="0" algn="l" defTabSz="800100">
                <a:lnSpc>
                  <a:spcPct val="90000"/>
                </a:lnSpc>
                <a:spcBef>
                  <a:spcPct val="0"/>
                </a:spcBef>
                <a:spcAft>
                  <a:spcPct val="35000"/>
                </a:spcAft>
                <a:buNone/>
              </a:pPr>
              <a:endParaRPr lang="en-US" sz="500" b="0" kern="1200" dirty="0"/>
            </a:p>
          </p:txBody>
        </p:sp>
      </p:grpSp>
    </p:spTree>
    <p:extLst>
      <p:ext uri="{BB962C8B-B14F-4D97-AF65-F5344CB8AC3E}">
        <p14:creationId xmlns:p14="http://schemas.microsoft.com/office/powerpoint/2010/main" val="56372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5C316FF9-D722-FB6F-5784-412F11D580B5}"/>
              </a:ext>
            </a:extLst>
          </p:cNvPr>
          <p:cNvSpPr>
            <a:spLocks noGrp="1"/>
          </p:cNvSpPr>
          <p:nvPr>
            <p:ph type="title"/>
          </p:nvPr>
        </p:nvSpPr>
        <p:spPr>
          <a:xfrm>
            <a:off x="117566" y="731053"/>
            <a:ext cx="8229600" cy="294885"/>
          </a:xfrm>
        </p:spPr>
        <p:txBody>
          <a:bodyPr vert="horz" wrap="none" lIns="0" tIns="0" rIns="0" bIns="0" rtlCol="0" anchor="b" anchorCtr="0">
            <a:normAutofit fontScale="90000"/>
          </a:bodyPr>
          <a:lstStyle/>
          <a:p>
            <a:r>
              <a:rPr lang="en-US" dirty="0"/>
              <a:t>Consultant Selection Team (CST)</a:t>
            </a:r>
          </a:p>
        </p:txBody>
      </p:sp>
      <p:grpSp>
        <p:nvGrpSpPr>
          <p:cNvPr id="10" name="CST info" descr="Consultant selection team consists of four personnel, one is a licensed professional engineer.  Please do not contact these individuals.">
            <a:extLst>
              <a:ext uri="{FF2B5EF4-FFF2-40B4-BE49-F238E27FC236}">
                <a16:creationId xmlns:a16="http://schemas.microsoft.com/office/drawing/2014/main" id="{2AC793A9-A482-3AF6-E029-631E7BC909A5}"/>
              </a:ext>
            </a:extLst>
          </p:cNvPr>
          <p:cNvGrpSpPr/>
          <p:nvPr/>
        </p:nvGrpSpPr>
        <p:grpSpPr>
          <a:xfrm>
            <a:off x="117566" y="1238396"/>
            <a:ext cx="8908866" cy="2488477"/>
            <a:chOff x="103518" y="764765"/>
            <a:chExt cx="8936966" cy="2435635"/>
          </a:xfrm>
        </p:grpSpPr>
        <p:sp>
          <p:nvSpPr>
            <p:cNvPr id="11" name="Do not contact CST">
              <a:extLst>
                <a:ext uri="{FF2B5EF4-FFF2-40B4-BE49-F238E27FC236}">
                  <a16:creationId xmlns:a16="http://schemas.microsoft.com/office/drawing/2014/main" id="{10B70D9C-F4CA-6A63-AF82-4DA3AD4B779F}"/>
                </a:ext>
              </a:extLst>
            </p:cNvPr>
            <p:cNvSpPr/>
            <p:nvPr/>
          </p:nvSpPr>
          <p:spPr>
            <a:xfrm>
              <a:off x="103518" y="1077290"/>
              <a:ext cx="8936966" cy="2123110"/>
            </a:xfrm>
            <a:custGeom>
              <a:avLst/>
              <a:gdLst>
                <a:gd name="connsiteX0" fmla="*/ 0 w 8261969"/>
                <a:gd name="connsiteY0" fmla="*/ 0 h 1794509"/>
                <a:gd name="connsiteX1" fmla="*/ 8261969 w 8261969"/>
                <a:gd name="connsiteY1" fmla="*/ 0 h 1794509"/>
                <a:gd name="connsiteX2" fmla="*/ 8261969 w 8261969"/>
                <a:gd name="connsiteY2" fmla="*/ 1794509 h 1794509"/>
                <a:gd name="connsiteX3" fmla="*/ 0 w 8261969"/>
                <a:gd name="connsiteY3" fmla="*/ 1794509 h 1794509"/>
                <a:gd name="connsiteX4" fmla="*/ 0 w 8261969"/>
                <a:gd name="connsiteY4" fmla="*/ 0 h 179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969" h="1794509">
                  <a:moveTo>
                    <a:pt x="0" y="0"/>
                  </a:moveTo>
                  <a:lnTo>
                    <a:pt x="8261969" y="0"/>
                  </a:lnTo>
                  <a:lnTo>
                    <a:pt x="8261969" y="1794509"/>
                  </a:lnTo>
                  <a:lnTo>
                    <a:pt x="0" y="179450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1221" tIns="853948" rIns="641221" bIns="128016" numCol="1" spcCol="1270" anchor="t" anchorCtr="0">
              <a:noAutofit/>
            </a:bodyPr>
            <a:lstStyle/>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Consists of three personnel, </a:t>
              </a:r>
              <a:r>
                <a:rPr lang="en-US" sz="2000" dirty="0">
                  <a:solidFill>
                    <a:schemeClr val="tx1"/>
                  </a:solidFill>
                </a:rPr>
                <a:t>there is one</a:t>
              </a:r>
              <a:r>
                <a:rPr lang="en-US" sz="2000" u="none" kern="1200" dirty="0">
                  <a:solidFill>
                    <a:schemeClr val="tx1"/>
                  </a:solidFill>
                </a:rPr>
                <a:t> licensed Professional Engineer. </a:t>
              </a:r>
            </a:p>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 </a:t>
              </a:r>
              <a:endParaRPr lang="en-US" sz="2000"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Please do not </a:t>
              </a:r>
              <a:r>
                <a:rPr lang="en-US" sz="2000" b="1" dirty="0">
                  <a:solidFill>
                    <a:schemeClr val="tx1"/>
                  </a:solidFill>
                </a:rPr>
                <a:t>attempt to </a:t>
              </a:r>
              <a:r>
                <a:rPr lang="en-US" sz="2000" b="1" kern="1200" dirty="0">
                  <a:solidFill>
                    <a:schemeClr val="tx1"/>
                  </a:solidFill>
                </a:rPr>
                <a:t>contact these individuals.</a:t>
              </a:r>
            </a:p>
            <a:p>
              <a:pPr marL="0" lvl="1" indent="0" defTabSz="711200">
                <a:lnSpc>
                  <a:spcPct val="90000"/>
                </a:lnSpc>
                <a:spcBef>
                  <a:spcPct val="0"/>
                </a:spcBef>
                <a:spcAft>
                  <a:spcPct val="15000"/>
                </a:spcAft>
                <a:buNone/>
              </a:pPr>
              <a:endParaRPr lang="en-US" sz="1800" kern="1200" dirty="0"/>
            </a:p>
          </p:txBody>
        </p:sp>
        <p:sp>
          <p:nvSpPr>
            <p:cNvPr id="12" name="CST title">
              <a:extLst>
                <a:ext uri="{FF2B5EF4-FFF2-40B4-BE49-F238E27FC236}">
                  <a16:creationId xmlns:a16="http://schemas.microsoft.com/office/drawing/2014/main" id="{2A3A2F3C-7398-98D9-7B31-E649DDCB4D96}"/>
                </a:ext>
              </a:extLst>
            </p:cNvPr>
            <p:cNvSpPr/>
            <p:nvPr/>
          </p:nvSpPr>
          <p:spPr>
            <a:xfrm>
              <a:off x="921397" y="764765"/>
              <a:ext cx="7471430" cy="962040"/>
            </a:xfrm>
            <a:custGeom>
              <a:avLst/>
              <a:gdLst>
                <a:gd name="connsiteX0" fmla="*/ 0 w 7471430"/>
                <a:gd name="connsiteY0" fmla="*/ 160343 h 962040"/>
                <a:gd name="connsiteX1" fmla="*/ 160343 w 7471430"/>
                <a:gd name="connsiteY1" fmla="*/ 0 h 962040"/>
                <a:gd name="connsiteX2" fmla="*/ 7311087 w 7471430"/>
                <a:gd name="connsiteY2" fmla="*/ 0 h 962040"/>
                <a:gd name="connsiteX3" fmla="*/ 7471430 w 7471430"/>
                <a:gd name="connsiteY3" fmla="*/ 160343 h 962040"/>
                <a:gd name="connsiteX4" fmla="*/ 7471430 w 7471430"/>
                <a:gd name="connsiteY4" fmla="*/ 801697 h 962040"/>
                <a:gd name="connsiteX5" fmla="*/ 7311087 w 7471430"/>
                <a:gd name="connsiteY5" fmla="*/ 962040 h 962040"/>
                <a:gd name="connsiteX6" fmla="*/ 160343 w 7471430"/>
                <a:gd name="connsiteY6" fmla="*/ 962040 h 962040"/>
                <a:gd name="connsiteX7" fmla="*/ 0 w 7471430"/>
                <a:gd name="connsiteY7" fmla="*/ 801697 h 962040"/>
                <a:gd name="connsiteX8" fmla="*/ 0 w 7471430"/>
                <a:gd name="connsiteY8" fmla="*/ 160343 h 9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430" h="962040">
                  <a:moveTo>
                    <a:pt x="0" y="160343"/>
                  </a:moveTo>
                  <a:cubicBezTo>
                    <a:pt x="0" y="71788"/>
                    <a:pt x="71788" y="0"/>
                    <a:pt x="160343" y="0"/>
                  </a:cubicBezTo>
                  <a:lnTo>
                    <a:pt x="7311087" y="0"/>
                  </a:lnTo>
                  <a:cubicBezTo>
                    <a:pt x="7399642" y="0"/>
                    <a:pt x="7471430" y="71788"/>
                    <a:pt x="7471430" y="160343"/>
                  </a:cubicBezTo>
                  <a:lnTo>
                    <a:pt x="7471430" y="801697"/>
                  </a:lnTo>
                  <a:cubicBezTo>
                    <a:pt x="7471430" y="890252"/>
                    <a:pt x="7399642" y="962040"/>
                    <a:pt x="7311087" y="962040"/>
                  </a:cubicBezTo>
                  <a:lnTo>
                    <a:pt x="160343" y="962040"/>
                  </a:lnTo>
                  <a:cubicBezTo>
                    <a:pt x="71788" y="962040"/>
                    <a:pt x="0" y="890252"/>
                    <a:pt x="0" y="801697"/>
                  </a:cubicBezTo>
                  <a:lnTo>
                    <a:pt x="0" y="160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561" tIns="46963" rIns="265561" bIns="46963" numCol="1" spcCol="1270" anchor="ctr" anchorCtr="0">
              <a:noAutofit/>
            </a:bodyPr>
            <a:lstStyle/>
            <a:p>
              <a:pPr marL="0" lvl="0" indent="0" algn="l" defTabSz="889000">
                <a:lnSpc>
                  <a:spcPct val="90000"/>
                </a:lnSpc>
                <a:spcBef>
                  <a:spcPct val="0"/>
                </a:spcBef>
                <a:spcAft>
                  <a:spcPct val="35000"/>
                </a:spcAft>
                <a:buNone/>
              </a:pPr>
              <a:r>
                <a:rPr lang="en-US" sz="2000" b="1" kern="1200" dirty="0"/>
                <a:t>Consultant Selection Team (CST)</a:t>
              </a:r>
            </a:p>
          </p:txBody>
        </p:sp>
      </p:grpSp>
      <p:grpSp>
        <p:nvGrpSpPr>
          <p:cNvPr id="2" name="CST info not Provided" descr="Please note, CST members names will no longer be provided in the Advertisement, and PEPS will not share this information for future waves.">
            <a:extLst>
              <a:ext uri="{FF2B5EF4-FFF2-40B4-BE49-F238E27FC236}">
                <a16:creationId xmlns:a16="http://schemas.microsoft.com/office/drawing/2014/main" id="{145ADD43-1CB6-B565-8D17-F9BE06C7725B}"/>
              </a:ext>
            </a:extLst>
          </p:cNvPr>
          <p:cNvGrpSpPr/>
          <p:nvPr/>
        </p:nvGrpSpPr>
        <p:grpSpPr>
          <a:xfrm>
            <a:off x="488866" y="3856904"/>
            <a:ext cx="8166267" cy="1008927"/>
            <a:chOff x="0" y="1102540"/>
            <a:chExt cx="8166267" cy="1008927"/>
          </a:xfrm>
        </p:grpSpPr>
        <p:sp>
          <p:nvSpPr>
            <p:cNvPr id="3" name="CST info not Provide">
              <a:extLst>
                <a:ext uri="{FF2B5EF4-FFF2-40B4-BE49-F238E27FC236}">
                  <a16:creationId xmlns:a16="http://schemas.microsoft.com/office/drawing/2014/main" id="{8AE90200-40D2-89D7-8A8C-EE4345DC97E8}"/>
                </a:ext>
              </a:extLst>
            </p:cNvPr>
            <p:cNvSpPr/>
            <p:nvPr/>
          </p:nvSpPr>
          <p:spPr>
            <a:xfrm>
              <a:off x="0" y="1102540"/>
              <a:ext cx="8166267" cy="1008927"/>
            </a:xfrm>
            <a:prstGeom prst="roundRect">
              <a:avLst/>
            </a:prstGeom>
          </p:spPr>
          <p:style>
            <a:lnRef idx="2">
              <a:schemeClr val="lt1">
                <a:hueOff val="0"/>
                <a:satOff val="0"/>
                <a:lumOff val="0"/>
                <a:alphaOff val="0"/>
              </a:schemeClr>
            </a:lnRef>
            <a:fillRef idx="1">
              <a:schemeClr val="accent1">
                <a:shade val="80000"/>
                <a:hueOff val="419638"/>
                <a:satOff val="-34126"/>
                <a:lumOff val="19230"/>
                <a:alphaOff val="0"/>
              </a:schemeClr>
            </a:fillRef>
            <a:effectRef idx="0">
              <a:schemeClr val="accent1">
                <a:shade val="80000"/>
                <a:hueOff val="419638"/>
                <a:satOff val="-34126"/>
                <a:lumOff val="19230"/>
                <a:alphaOff val="0"/>
              </a:schemeClr>
            </a:effectRef>
            <a:fontRef idx="minor">
              <a:schemeClr val="lt1"/>
            </a:fontRef>
          </p:style>
          <p:txBody>
            <a:bodyPr/>
            <a:lstStyle/>
            <a:p>
              <a:endParaRPr lang="en-US" dirty="0"/>
            </a:p>
          </p:txBody>
        </p:sp>
        <p:sp>
          <p:nvSpPr>
            <p:cNvPr id="4" name="CST info not Provide" descr="Please note, CST members’ names will no longer be provided in the Advertisement, and PEPS will not share this information for future waves.&#10;">
              <a:extLst>
                <a:ext uri="{FF2B5EF4-FFF2-40B4-BE49-F238E27FC236}">
                  <a16:creationId xmlns:a16="http://schemas.microsoft.com/office/drawing/2014/main" id="{52304D0B-6951-3D8E-4F14-1310E965BBA3}"/>
                </a:ext>
              </a:extLst>
            </p:cNvPr>
            <p:cNvSpPr txBox="1"/>
            <p:nvPr/>
          </p:nvSpPr>
          <p:spPr>
            <a:xfrm>
              <a:off x="49252" y="1151792"/>
              <a:ext cx="8067763" cy="910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1" defTabSz="800100">
                <a:spcBef>
                  <a:spcPct val="0"/>
                </a:spcBef>
              </a:pPr>
              <a:r>
                <a:rPr lang="en-US" i="0" kern="1200" dirty="0"/>
                <a:t>Please note, CST members’ names will no longer be provided in the Advertisement, and PEPS will not share this information for future waves.</a:t>
              </a:r>
            </a:p>
          </p:txBody>
        </p:sp>
      </p:grpSp>
    </p:spTree>
    <p:extLst>
      <p:ext uri="{BB962C8B-B14F-4D97-AF65-F5344CB8AC3E}">
        <p14:creationId xmlns:p14="http://schemas.microsoft.com/office/powerpoint/2010/main" val="72019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a:xfrm>
            <a:off x="388189" y="611165"/>
            <a:ext cx="8229600" cy="294885"/>
          </a:xfrm>
        </p:spPr>
        <p:txBody>
          <a:bodyPr>
            <a:noAutofit/>
          </a:bodyPr>
          <a:lstStyle/>
          <a:p>
            <a:pPr algn="just"/>
            <a:r>
              <a:rPr lang="en-US" sz="2000" dirty="0"/>
              <a:t>Professional Engineering Procurement Services Team</a:t>
            </a:r>
            <a:endParaRPr lang="en-US" sz="2000" b="1" dirty="0">
              <a:solidFill>
                <a:srgbClr val="002E69"/>
              </a:solidFill>
            </a:endParaRPr>
          </a:p>
        </p:txBody>
      </p:sp>
      <p:sp>
        <p:nvSpPr>
          <p:cNvPr id="4" name="Table 1 Title">
            <a:extLst>
              <a:ext uri="{FF2B5EF4-FFF2-40B4-BE49-F238E27FC236}">
                <a16:creationId xmlns:a16="http://schemas.microsoft.com/office/drawing/2014/main" id="{6E3383F3-2430-3536-F3F5-7F9E9FED8A07}"/>
              </a:ext>
            </a:extLst>
          </p:cNvPr>
          <p:cNvSpPr txBox="1"/>
          <p:nvPr/>
        </p:nvSpPr>
        <p:spPr>
          <a:xfrm>
            <a:off x="319178" y="967790"/>
            <a:ext cx="4071564" cy="338554"/>
          </a:xfrm>
          <a:prstGeom prst="rect">
            <a:avLst/>
          </a:prstGeom>
          <a:noFill/>
        </p:spPr>
        <p:txBody>
          <a:bodyPr wrap="none" rtlCol="0">
            <a:spAutoFit/>
          </a:bodyPr>
          <a:lstStyle/>
          <a:p>
            <a:r>
              <a:rPr lang="en-US" sz="1600" dirty="0"/>
              <a:t>Table 1: PEPS Central Service Center </a:t>
            </a:r>
          </a:p>
        </p:txBody>
      </p:sp>
      <p:graphicFrame>
        <p:nvGraphicFramePr>
          <p:cNvPr id="5" name="Table 1" descr="Identifies members of PEPS providing procurement support for this contract.  Jaime Vela Jr., PE, Section Director, PEPS Central Service Center, Yvonne Colmenero, PE, Procurement Engineer, PEPS Service Center for El Paso and Odessa Districts, Esther Cisneros, Contract Administrator, PEPS Service Center for El Paso and Odessa Districts.">
            <a:extLst>
              <a:ext uri="{FF2B5EF4-FFF2-40B4-BE49-F238E27FC236}">
                <a16:creationId xmlns:a16="http://schemas.microsoft.com/office/drawing/2014/main" id="{6F778D6A-4383-A6CD-6ACD-989940BF1857}"/>
              </a:ext>
            </a:extLst>
          </p:cNvPr>
          <p:cNvGraphicFramePr>
            <a:graphicFrameLocks noGrp="1"/>
          </p:cNvGraphicFramePr>
          <p:nvPr>
            <p:extLst>
              <p:ext uri="{D42A27DB-BD31-4B8C-83A1-F6EECF244321}">
                <p14:modId xmlns:p14="http://schemas.microsoft.com/office/powerpoint/2010/main" val="2930844639"/>
              </p:ext>
            </p:extLst>
          </p:nvPr>
        </p:nvGraphicFramePr>
        <p:xfrm>
          <a:off x="388189" y="1234589"/>
          <a:ext cx="8229600" cy="2108200"/>
        </p:xfrm>
        <a:graphic>
          <a:graphicData uri="http://schemas.openxmlformats.org/drawingml/2006/table">
            <a:tbl>
              <a:tblPr firstRow="1" bandRow="1">
                <a:tableStyleId>{B301B821-A1FF-4177-AEE7-76D212191A09}</a:tableStyleId>
              </a:tblPr>
              <a:tblGrid>
                <a:gridCol w="2566575">
                  <a:extLst>
                    <a:ext uri="{9D8B030D-6E8A-4147-A177-3AD203B41FA5}">
                      <a16:colId xmlns:a16="http://schemas.microsoft.com/office/drawing/2014/main" val="727883303"/>
                    </a:ext>
                  </a:extLst>
                </a:gridCol>
                <a:gridCol w="5663025">
                  <a:extLst>
                    <a:ext uri="{9D8B030D-6E8A-4147-A177-3AD203B41FA5}">
                      <a16:colId xmlns:a16="http://schemas.microsoft.com/office/drawing/2014/main" val="4104630111"/>
                    </a:ext>
                  </a:extLst>
                </a:gridCol>
              </a:tblGrid>
              <a:tr h="227385">
                <a:tc>
                  <a:txBody>
                    <a:bodyPr/>
                    <a:lstStyle/>
                    <a:p>
                      <a:pPr algn="ctr"/>
                      <a:r>
                        <a:rPr lang="fr-FR" sz="1600" noProof="0" dirty="0"/>
                        <a:t>Procurement</a:t>
                      </a:r>
                      <a:r>
                        <a:rPr lang="fr-FR" sz="1600" baseline="0" noProof="0" dirty="0"/>
                        <a:t> Support</a:t>
                      </a:r>
                      <a:endParaRPr lang="fr-FR" sz="1600" noProof="0" dirty="0">
                        <a:latin typeface="+mn-lt"/>
                        <a:cs typeface="Arial" pitchFamily="34" charset="0"/>
                      </a:endParaRPr>
                    </a:p>
                  </a:txBody>
                  <a:tcPr marR="45720" anchor="ctr">
                    <a:lnR w="12700" cap="flat" cmpd="sng" algn="ctr">
                      <a:solidFill>
                        <a:schemeClr val="bg1"/>
                      </a:solidFill>
                      <a:prstDash val="solid"/>
                      <a:round/>
                      <a:headEnd type="none" w="med" len="med"/>
                      <a:tailEnd type="none" w="med" len="med"/>
                    </a:lnR>
                  </a:tcPr>
                </a:tc>
                <a:tc>
                  <a:txBody>
                    <a:bodyPr/>
                    <a:lstStyle/>
                    <a:p>
                      <a:pPr algn="ctr"/>
                      <a:r>
                        <a:rPr lang="fr-FR" sz="1600" noProof="0" dirty="0"/>
                        <a:t>Title</a:t>
                      </a:r>
                      <a:endParaRPr lang="fr-FR" sz="1600" noProof="0" dirty="0">
                        <a:latin typeface="+mn-lt"/>
                        <a:cs typeface="Arial" pitchFamily="34" charset="0"/>
                      </a:endParaRPr>
                    </a:p>
                  </a:txBody>
                  <a:tcPr marR="4572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11349183"/>
                  </a:ext>
                </a:extLst>
              </a:tr>
              <a:tr h="370840">
                <a:tc>
                  <a:txBody>
                    <a:bodyPr/>
                    <a:lstStyle/>
                    <a:p>
                      <a:r>
                        <a:rPr lang="fr-FR" sz="1600" noProof="0" dirty="0"/>
                        <a:t>Jaime Vela Jr.,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rgbClr val="0A1B2B"/>
                        </a:buClr>
                        <a:buSzTx/>
                        <a:buFont typeface="Wingdings" pitchFamily="2" charset="2"/>
                        <a:buNone/>
                        <a:tabLst/>
                        <a:defRPr/>
                      </a:pPr>
                      <a:r>
                        <a:rPr kumimoji="0" lang="fr-FR" sz="1600" b="0" u="none" strike="noStrike" kern="1200" cap="none" spc="0" normalizeH="0" baseline="0" noProof="0" dirty="0">
                          <a:ln>
                            <a:noFill/>
                          </a:ln>
                          <a:solidFill>
                            <a:prstClr val="black"/>
                          </a:solidFill>
                          <a:effectLst/>
                          <a:uLnTx/>
                          <a:uFillTx/>
                        </a:rPr>
                        <a:t>Section Director, PEPS Central Center</a:t>
                      </a: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392658983"/>
                  </a:ext>
                </a:extLst>
              </a:tr>
              <a:tr h="370840">
                <a:tc>
                  <a:txBody>
                    <a:bodyPr/>
                    <a:lstStyle/>
                    <a:p>
                      <a:r>
                        <a:rPr lang="fr-FR" sz="1600" noProof="0" dirty="0"/>
                        <a:t>Yvonne Colmenero,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600" b="0" u="none" strike="noStrike" kern="1200" cap="none" spc="0" normalizeH="0" baseline="0" noProof="0" dirty="0">
                          <a:ln>
                            <a:noFill/>
                          </a:ln>
                          <a:solidFill>
                            <a:schemeClr val="tx1"/>
                          </a:solidFill>
                          <a:effectLst/>
                          <a:uLnTx/>
                          <a:uFillTx/>
                        </a:rPr>
                        <a:t>Procurement Engineer, </a:t>
                      </a:r>
                      <a:r>
                        <a:rPr kumimoji="0" lang="fr-FR" sz="1600" b="0" u="none" strike="noStrike" kern="1200" cap="none" spc="0" normalizeH="0" baseline="0" noProof="0" dirty="0">
                          <a:ln>
                            <a:noFill/>
                          </a:ln>
                          <a:solidFill>
                            <a:prstClr val="black"/>
                          </a:solidFill>
                          <a:effectLst/>
                          <a:uLnTx/>
                          <a:uFillTx/>
                        </a:rPr>
                        <a:t>PEPS Service Center for El Paso and Odessa Districts  </a:t>
                      </a:r>
                      <a:endParaRPr kumimoji="0" lang="fr-FR"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908074871"/>
                  </a:ext>
                </a:extLst>
              </a:tr>
              <a:tr h="370840">
                <a:tc>
                  <a:txBody>
                    <a:bodyPr/>
                    <a:lstStyle/>
                    <a:p>
                      <a:r>
                        <a:rPr lang="en-US" sz="1600" b="0" noProof="0" dirty="0">
                          <a:solidFill>
                            <a:schemeClr val="tx1"/>
                          </a:solidFill>
                        </a:rPr>
                        <a:t>Esther Cisneros</a:t>
                      </a:r>
                      <a:endParaRPr lang="en-US" sz="1600" b="0" noProof="0" dirty="0">
                        <a:solidFill>
                          <a:schemeClr val="tx1"/>
                        </a:solidFill>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600" b="0" u="none" strike="noStrike" kern="1200" cap="none" spc="0" normalizeH="0" baseline="0" dirty="0">
                          <a:ln>
                            <a:noFill/>
                          </a:ln>
                          <a:solidFill>
                            <a:schemeClr val="tx1"/>
                          </a:solidFill>
                          <a:effectLst/>
                          <a:uLnTx/>
                          <a:uFillTx/>
                          <a:latin typeface="+mn-lt"/>
                          <a:ea typeface="+mn-ea"/>
                          <a:cs typeface="+mn-cs"/>
                        </a:rPr>
                        <a:t>Contract Administrator</a:t>
                      </a:r>
                      <a:r>
                        <a:rPr kumimoji="0" lang="en-US" sz="1600" b="0" u="none" strike="noStrike" kern="1200" cap="none" spc="0" normalizeH="0" baseline="0" noProof="0" dirty="0">
                          <a:ln>
                            <a:noFill/>
                          </a:ln>
                          <a:solidFill>
                            <a:schemeClr val="tx1"/>
                          </a:solidFill>
                          <a:effectLst/>
                          <a:uLnTx/>
                          <a:uFillTx/>
                        </a:rPr>
                        <a:t>, PEPS Service Center for El Paso and Odessa Districts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49616841"/>
                  </a:ext>
                </a:extLst>
              </a:tr>
            </a:tbl>
          </a:graphicData>
        </a:graphic>
      </p:graphicFrame>
      <p:sp>
        <p:nvSpPr>
          <p:cNvPr id="3" name="Questions instructions" descr="You will be given an opportunity to ask questions after the presentation via email.&#10;If questions arise after the meeting, please submit to: Yvonne Colmenero, P.E. at yvonne.colmenero@txdot.gov by: Thursday, March 5th, 2026, at 1 PM, CST&#10;All relevant questions and responses will be posted by Thursday, March 12th, 2026.&#10;">
            <a:extLst>
              <a:ext uri="{FF2B5EF4-FFF2-40B4-BE49-F238E27FC236}">
                <a16:creationId xmlns:a16="http://schemas.microsoft.com/office/drawing/2014/main" id="{C00CC329-869A-654B-4190-269BE320A582}"/>
              </a:ext>
              <a:ext uri="{C183D7F6-B498-43B3-948B-1728B52AA6E4}">
                <adec:decorative xmlns:adec="http://schemas.microsoft.com/office/drawing/2017/decorative" val="0"/>
              </a:ext>
            </a:extLst>
          </p:cNvPr>
          <p:cNvSpPr>
            <a:spLocks noGrp="1"/>
          </p:cNvSpPr>
          <p:nvPr>
            <p:ph idx="1"/>
          </p:nvPr>
        </p:nvSpPr>
        <p:spPr>
          <a:xfrm>
            <a:off x="-277061" y="3254981"/>
            <a:ext cx="9524970" cy="1519275"/>
          </a:xfrm>
          <a:ln w="38100">
            <a:noFill/>
          </a:ln>
        </p:spPr>
        <p:txBody>
          <a:bodyPr>
            <a:noAutofit/>
          </a:bodyPr>
          <a:lstStyle/>
          <a:p>
            <a:pPr lvl="1">
              <a:lnSpc>
                <a:spcPct val="150000"/>
              </a:lnSpc>
              <a:spcBef>
                <a:spcPts val="0"/>
              </a:spcBef>
              <a:spcAft>
                <a:spcPts val="0"/>
              </a:spcAft>
              <a:buFont typeface="Arial" panose="020B0604020202020204" pitchFamily="34" charset="0"/>
              <a:buChar char="•"/>
            </a:pPr>
            <a:r>
              <a:rPr lang="en-US" sz="1600" dirty="0"/>
              <a:t>You </a:t>
            </a:r>
            <a:r>
              <a:rPr lang="en-US" sz="1600" b="1" u="sng" dirty="0"/>
              <a:t>will</a:t>
            </a:r>
            <a:r>
              <a:rPr lang="en-US" sz="1600" dirty="0"/>
              <a:t> be given an opportunity to ask questions after the presentation via email.</a:t>
            </a:r>
          </a:p>
          <a:p>
            <a:pPr lvl="1">
              <a:lnSpc>
                <a:spcPct val="150000"/>
              </a:lnSpc>
              <a:spcBef>
                <a:spcPts val="0"/>
              </a:spcBef>
              <a:spcAft>
                <a:spcPts val="0"/>
              </a:spcAft>
              <a:buFont typeface="Arial" panose="020B0604020202020204" pitchFamily="34" charset="0"/>
              <a:buChar char="•"/>
            </a:pPr>
            <a:r>
              <a:rPr lang="en-US" sz="1600" dirty="0"/>
              <a:t>If questions arise after the meeting, please submit to: Yvonne Colmenero, P.E. at </a:t>
            </a:r>
            <a:r>
              <a:rPr lang="en-US" sz="1600" b="1" u="sng" dirty="0">
                <a:solidFill>
                  <a:srgbClr val="0056A9"/>
                </a:solidFill>
              </a:rPr>
              <a:t>yvonne</a:t>
            </a:r>
            <a:r>
              <a:rPr lang="en-US" sz="1600" b="1" dirty="0">
                <a:solidFill>
                  <a:srgbClr val="0056A9"/>
                </a:solidFill>
                <a:hlinkClick r:id="rId3"/>
              </a:rPr>
              <a:t>.colmenero@txdot.gov</a:t>
            </a:r>
            <a:r>
              <a:rPr lang="en-US" sz="1600" b="1" dirty="0">
                <a:solidFill>
                  <a:srgbClr val="0056A9"/>
                </a:solidFill>
              </a:rPr>
              <a:t> </a:t>
            </a:r>
            <a:r>
              <a:rPr lang="en-US" sz="1600" dirty="0"/>
              <a:t>by: </a:t>
            </a:r>
            <a:r>
              <a:rPr lang="en-US" sz="1600" b="1" dirty="0"/>
              <a:t>Monday, March 9th, 2026, at 1 PM, CST</a:t>
            </a:r>
            <a:endParaRPr lang="en-US" sz="1600" b="1" dirty="0">
              <a:solidFill>
                <a:srgbClr val="FF0000"/>
              </a:solidFill>
            </a:endParaRPr>
          </a:p>
          <a:p>
            <a:pPr lvl="1">
              <a:lnSpc>
                <a:spcPct val="150000"/>
              </a:lnSpc>
              <a:spcBef>
                <a:spcPts val="0"/>
              </a:spcBef>
              <a:spcAft>
                <a:spcPts val="0"/>
              </a:spcAft>
              <a:buFont typeface="Arial" panose="020B0604020202020204" pitchFamily="34" charset="0"/>
              <a:buChar char="•"/>
            </a:pPr>
            <a:r>
              <a:rPr lang="en-US" sz="1600" dirty="0"/>
              <a:t>All relevant questions and responses will be posted by Thursday, March 12th, 2026.</a:t>
            </a:r>
          </a:p>
        </p:txBody>
      </p:sp>
    </p:spTree>
    <p:extLst>
      <p:ext uri="{BB962C8B-B14F-4D97-AF65-F5344CB8AC3E}">
        <p14:creationId xmlns:p14="http://schemas.microsoft.com/office/powerpoint/2010/main" val="4296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FEB4B34-7784-B091-BAE0-C79E8B3D40FB}"/>
              </a:ext>
            </a:extLst>
          </p:cNvPr>
          <p:cNvSpPr txBox="1">
            <a:spLocks noGrp="1"/>
          </p:cNvSpPr>
          <p:nvPr>
            <p:ph type="title" idx="4294967295"/>
          </p:nvPr>
        </p:nvSpPr>
        <p:spPr>
          <a:xfrm>
            <a:off x="0" y="533155"/>
            <a:ext cx="6074797"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Standard Work Categories (Part 1)</a:t>
            </a:r>
          </a:p>
        </p:txBody>
      </p:sp>
      <p:sp>
        <p:nvSpPr>
          <p:cNvPr id="6" name="Table 2 title">
            <a:extLst>
              <a:ext uri="{FF2B5EF4-FFF2-40B4-BE49-F238E27FC236}">
                <a16:creationId xmlns:a16="http://schemas.microsoft.com/office/drawing/2014/main" id="{255C35EB-CA6D-569D-93D3-2566F68C32F7}"/>
              </a:ext>
            </a:extLst>
          </p:cNvPr>
          <p:cNvSpPr txBox="1"/>
          <p:nvPr/>
        </p:nvSpPr>
        <p:spPr>
          <a:xfrm>
            <a:off x="-78583" y="809221"/>
            <a:ext cx="7379496" cy="338554"/>
          </a:xfrm>
          <a:prstGeom prst="rect">
            <a:avLst/>
          </a:prstGeom>
          <a:noFill/>
        </p:spPr>
        <p:txBody>
          <a:bodyPr wrap="square" rtlCol="0">
            <a:spAutoFit/>
          </a:bodyPr>
          <a:lstStyle/>
          <a:p>
            <a:r>
              <a:rPr lang="en-US" sz="1600" dirty="0"/>
              <a:t>Table 2: Standard work categories and corresponding percentages</a:t>
            </a:r>
          </a:p>
        </p:txBody>
      </p:sp>
      <p:graphicFrame>
        <p:nvGraphicFramePr>
          <p:cNvPr id="2" name="Table 2" descr="Category, category name and corresponding percentages 1.8.1 Public Involvement 1.00%, 4.5.1 Constructability Review 4.00%, 11.1.1 Roadway Construction Management And Inspection 35.00%, 11.2.1 Bridge Construction Management And Inspection 15.00%, 11.3.1 Construction Superintendent 10.00%, 11.4.1 Environmental Inspections 3.00%, 11.5.1 Construction Scheduling Project Manager 1.00%, 11.6.1 Construction Schedule Support- General 3.00%, 11.9.1 Railroad Coordination Management During Construction 0.50%, 11.10.1 Construction Record Keeper 7.00%">
            <a:extLst>
              <a:ext uri="{FF2B5EF4-FFF2-40B4-BE49-F238E27FC236}">
                <a16:creationId xmlns:a16="http://schemas.microsoft.com/office/drawing/2014/main" id="{01D3D3F2-4FFC-4A81-64B6-F5A68A14E60C}"/>
              </a:ext>
            </a:extLst>
          </p:cNvPr>
          <p:cNvGraphicFramePr>
            <a:graphicFrameLocks noGrp="1"/>
          </p:cNvGraphicFramePr>
          <p:nvPr>
            <p:extLst>
              <p:ext uri="{D42A27DB-BD31-4B8C-83A1-F6EECF244321}">
                <p14:modId xmlns:p14="http://schemas.microsoft.com/office/powerpoint/2010/main" val="2538164048"/>
              </p:ext>
            </p:extLst>
          </p:nvPr>
        </p:nvGraphicFramePr>
        <p:xfrm>
          <a:off x="513743" y="1116998"/>
          <a:ext cx="8509487" cy="3159398"/>
        </p:xfrm>
        <a:graphic>
          <a:graphicData uri="http://schemas.openxmlformats.org/drawingml/2006/table">
            <a:tbl>
              <a:tblPr firstRow="1" bandRow="1">
                <a:tableStyleId>{69012ECD-51FC-41F1-AA8D-1B2483CD663E}</a:tableStyleId>
              </a:tblPr>
              <a:tblGrid>
                <a:gridCol w="1176846">
                  <a:extLst>
                    <a:ext uri="{9D8B030D-6E8A-4147-A177-3AD203B41FA5}">
                      <a16:colId xmlns:a16="http://schemas.microsoft.com/office/drawing/2014/main" val="1048505531"/>
                    </a:ext>
                  </a:extLst>
                </a:gridCol>
                <a:gridCol w="5772504">
                  <a:extLst>
                    <a:ext uri="{9D8B030D-6E8A-4147-A177-3AD203B41FA5}">
                      <a16:colId xmlns:a16="http://schemas.microsoft.com/office/drawing/2014/main" val="2014093630"/>
                    </a:ext>
                  </a:extLst>
                </a:gridCol>
                <a:gridCol w="1560137">
                  <a:extLst>
                    <a:ext uri="{9D8B030D-6E8A-4147-A177-3AD203B41FA5}">
                      <a16:colId xmlns:a16="http://schemas.microsoft.com/office/drawing/2014/main" val="1550566260"/>
                    </a:ext>
                  </a:extLst>
                </a:gridCol>
              </a:tblGrid>
              <a:tr h="690808">
                <a:tc>
                  <a:txBody>
                    <a:bodyPr/>
                    <a:lstStyle/>
                    <a:p>
                      <a:pPr marL="0" algn="l" defTabSz="685800" rtl="0" eaLnBrk="1" fontAlgn="ctr" latinLnBrk="0" hangingPunct="1"/>
                      <a:r>
                        <a:rPr lang="en-US" sz="1600" b="1" kern="1200" dirty="0">
                          <a:solidFill>
                            <a:schemeClr val="bg1"/>
                          </a:solidFill>
                          <a:latin typeface="+mn-lt"/>
                          <a:ea typeface="+mn-ea"/>
                          <a:cs typeface="+mn-cs"/>
                        </a:rPr>
                        <a:t>Category</a:t>
                      </a: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Category Name</a:t>
                      </a:r>
                      <a:endParaRPr dirty="0"/>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FFFFFF"/>
                          </a:solidFill>
                          <a:effectLst/>
                        </a:rPr>
                        <a:t>Percentages (%)</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796095"/>
                  </a:ext>
                </a:extLst>
              </a:tr>
              <a:tr h="246859">
                <a:tc>
                  <a:txBody>
                    <a:bodyPr/>
                    <a:lstStyle/>
                    <a:p>
                      <a:pPr algn="ctr" fontAlgn="ctr"/>
                      <a:r>
                        <a:rPr lang="en-US" sz="1200" b="0" i="0" u="none" strike="noStrike" dirty="0">
                          <a:solidFill>
                            <a:srgbClr val="000000"/>
                          </a:solidFill>
                          <a:effectLst/>
                          <a:latin typeface="+mn-lt"/>
                        </a:rPr>
                        <a:t>1.8.1</a:t>
                      </a:r>
                    </a:p>
                  </a:txBody>
                  <a:tcPr marL="9525" marR="9525" marT="9525" marB="0" anchor="ctr">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mn-lt"/>
                        </a:rPr>
                        <a:t>Public Involvement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2445218"/>
                  </a:ext>
                </a:extLst>
              </a:tr>
              <a:tr h="246859">
                <a:tc>
                  <a:txBody>
                    <a:bodyPr/>
                    <a:lstStyle/>
                    <a:p>
                      <a:pPr algn="ctr" fontAlgn="ctr"/>
                      <a:r>
                        <a:rPr lang="en-US" sz="1200" b="0" i="0" u="none" strike="noStrike" dirty="0">
                          <a:solidFill>
                            <a:srgbClr val="000000"/>
                          </a:solidFill>
                          <a:effectLst/>
                          <a:latin typeface="+mn-lt"/>
                        </a:rPr>
                        <a:t>4.5.1</a:t>
                      </a:r>
                    </a:p>
                  </a:txBody>
                  <a:tcPr marL="9525" marR="9525" marT="9525" marB="0" anchor="ctr">
                    <a:lnR w="12700" cap="flat" cmpd="sng" algn="ctr">
                      <a:solidFill>
                        <a:srgbClr val="0058B0"/>
                      </a:solidFill>
                      <a:prstDash val="solid"/>
                      <a:round/>
                      <a:headEnd type="none" w="med" len="med"/>
                      <a:tailEnd type="none" w="med" len="med"/>
                    </a:lnR>
                    <a:solidFill>
                      <a:schemeClr val="bg2"/>
                    </a:solidFill>
                  </a:tcPr>
                </a:tc>
                <a:tc>
                  <a:txBody>
                    <a:bodyPr/>
                    <a:lstStyle/>
                    <a:p>
                      <a:pPr algn="l" fontAlgn="ctr"/>
                      <a:r>
                        <a:rPr lang="en-US" sz="1200" b="0" i="0" u="none" strike="noStrike" dirty="0">
                          <a:solidFill>
                            <a:srgbClr val="000000"/>
                          </a:solidFill>
                          <a:effectLst/>
                          <a:latin typeface="+mn-lt"/>
                        </a:rPr>
                        <a:t>Constructability Review</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fontAlgn="b"/>
                      <a:r>
                        <a:rPr lang="en-US" sz="1200" b="0" i="0" u="none" strike="noStrike" dirty="0">
                          <a:solidFill>
                            <a:srgbClr val="000000"/>
                          </a:solidFill>
                          <a:effectLst/>
                          <a:latin typeface="+mn-lt"/>
                        </a:rPr>
                        <a:t>4.00%</a:t>
                      </a:r>
                    </a:p>
                  </a:txBody>
                  <a:tcPr marL="9525" marR="9525" marT="9525" marB="0" anchor="b">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21206463"/>
                  </a:ext>
                </a:extLst>
              </a:tr>
              <a:tr h="246859">
                <a:tc>
                  <a:txBody>
                    <a:bodyPr/>
                    <a:lstStyle/>
                    <a:p>
                      <a:pPr algn="ctr" fontAlgn="ctr"/>
                      <a:r>
                        <a:rPr lang="en-US" sz="1200" b="0" i="0" u="none" strike="noStrike" dirty="0">
                          <a:solidFill>
                            <a:srgbClr val="000000"/>
                          </a:solidFill>
                          <a:effectLst/>
                          <a:latin typeface="+mn-lt"/>
                        </a:rPr>
                        <a:t>11.1.1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Roadway Construction Management And Inspection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35.00%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695521596"/>
                  </a:ext>
                </a:extLst>
              </a:tr>
              <a:tr h="246859">
                <a:tc>
                  <a:txBody>
                    <a:bodyPr/>
                    <a:lstStyle/>
                    <a:p>
                      <a:pPr algn="ctr" fontAlgn="ctr"/>
                      <a:r>
                        <a:rPr lang="en-US" sz="1200" b="0" i="0" u="none" strike="noStrike" dirty="0">
                          <a:solidFill>
                            <a:srgbClr val="000000"/>
                          </a:solidFill>
                          <a:effectLst/>
                          <a:latin typeface="+mn-lt"/>
                        </a:rPr>
                        <a:t>11.2.1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Bridge Construction Management And Inspection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15.00%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521345798"/>
                  </a:ext>
                </a:extLst>
              </a:tr>
              <a:tr h="246859">
                <a:tc>
                  <a:txBody>
                    <a:bodyPr/>
                    <a:lstStyle/>
                    <a:p>
                      <a:pPr algn="ctr" fontAlgn="ctr"/>
                      <a:r>
                        <a:rPr lang="en-US" sz="1200" b="0" i="0" u="none" strike="noStrike" dirty="0">
                          <a:solidFill>
                            <a:srgbClr val="000000"/>
                          </a:solidFill>
                          <a:effectLst/>
                          <a:latin typeface="+mn-lt"/>
                        </a:rPr>
                        <a:t>11.3.1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Construction Superintendent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637642128"/>
                  </a:ext>
                </a:extLst>
              </a:tr>
              <a:tr h="246859">
                <a:tc>
                  <a:txBody>
                    <a:bodyPr/>
                    <a:lstStyle/>
                    <a:p>
                      <a:pPr algn="ctr" fontAlgn="ctr"/>
                      <a:r>
                        <a:rPr lang="en-US" sz="1200" b="0" i="0" u="none" strike="noStrike" dirty="0">
                          <a:solidFill>
                            <a:srgbClr val="000000"/>
                          </a:solidFill>
                          <a:effectLst/>
                          <a:latin typeface="+mn-lt"/>
                        </a:rPr>
                        <a:t>11.4.1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Environmental Inspections</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998987667"/>
                  </a:ext>
                </a:extLst>
              </a:tr>
              <a:tr h="246859">
                <a:tc>
                  <a:txBody>
                    <a:bodyPr/>
                    <a:lstStyle/>
                    <a:p>
                      <a:pPr algn="ctr" fontAlgn="ctr"/>
                      <a:r>
                        <a:rPr lang="en-US" sz="1200" b="0" i="0" u="none" strike="noStrike" dirty="0">
                          <a:solidFill>
                            <a:srgbClr val="000000"/>
                          </a:solidFill>
                          <a:effectLst/>
                          <a:latin typeface="+mn-lt"/>
                        </a:rPr>
                        <a:t>11.5.1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Construction Scheduling Project Manager</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405779440"/>
                  </a:ext>
                </a:extLst>
              </a:tr>
              <a:tr h="246859">
                <a:tc>
                  <a:txBody>
                    <a:bodyPr/>
                    <a:lstStyle/>
                    <a:p>
                      <a:pPr algn="ctr" fontAlgn="ctr"/>
                      <a:r>
                        <a:rPr lang="en-US" sz="1200" b="0" i="0" u="none" strike="noStrike" dirty="0">
                          <a:solidFill>
                            <a:srgbClr val="000000"/>
                          </a:solidFill>
                          <a:effectLst/>
                          <a:latin typeface="+mn-lt"/>
                        </a:rPr>
                        <a:t>11.6.1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Construction Schedule Support- General</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331534428"/>
                  </a:ext>
                </a:extLst>
              </a:tr>
              <a:tr h="246859">
                <a:tc>
                  <a:txBody>
                    <a:bodyPr/>
                    <a:lstStyle/>
                    <a:p>
                      <a:pPr algn="ctr" fontAlgn="ctr"/>
                      <a:r>
                        <a:rPr lang="en-US" sz="1200" b="0" i="0" u="none" strike="noStrike" dirty="0">
                          <a:solidFill>
                            <a:srgbClr val="000000"/>
                          </a:solidFill>
                          <a:effectLst/>
                          <a:latin typeface="+mn-lt"/>
                        </a:rPr>
                        <a:t>11.9.1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Railroad Coordination Management During Construction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528959901"/>
                  </a:ext>
                </a:extLst>
              </a:tr>
              <a:tr h="246859">
                <a:tc>
                  <a:txBody>
                    <a:bodyPr/>
                    <a:lstStyle/>
                    <a:p>
                      <a:pPr algn="ctr" fontAlgn="ctr"/>
                      <a:r>
                        <a:rPr lang="en-US" sz="1200" b="0" i="0" u="none" strike="noStrike" dirty="0">
                          <a:solidFill>
                            <a:srgbClr val="000000"/>
                          </a:solidFill>
                          <a:effectLst/>
                          <a:latin typeface="+mn-lt"/>
                        </a:rPr>
                        <a:t>11.10.1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Construction Record Keeper</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7.00%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14181650"/>
                  </a:ext>
                </a:extLst>
              </a:tr>
            </a:tbl>
          </a:graphicData>
        </a:graphic>
      </p:graphicFrame>
      <p:sp>
        <p:nvSpPr>
          <p:cNvPr id="8" name="work categories">
            <a:extLst>
              <a:ext uri="{FF2B5EF4-FFF2-40B4-BE49-F238E27FC236}">
                <a16:creationId xmlns:a16="http://schemas.microsoft.com/office/drawing/2014/main" id="{44FD99B2-B167-C154-3EDD-26071D55C158}"/>
              </a:ext>
              <a:ext uri="{C183D7F6-B498-43B3-948B-1728B52AA6E4}">
                <adec:decorative xmlns:adec="http://schemas.microsoft.com/office/drawing/2017/decorative" val="0"/>
              </a:ext>
            </a:extLst>
          </p:cNvPr>
          <p:cNvSpPr txBox="1">
            <a:spLocks/>
          </p:cNvSpPr>
          <p:nvPr/>
        </p:nvSpPr>
        <p:spPr>
          <a:xfrm>
            <a:off x="171501" y="4339042"/>
            <a:ext cx="973613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*Work Categories and Percentages Subject to Change Prior to RFP Posting.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hlinkClick r:id="rId3"/>
              </a:rPr>
              <a:t>Link to Become Pre-Certified</a:t>
            </a:r>
            <a:endPar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53154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9194-28D7-82BA-17D9-20399AD89408}"/>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404FC405-7BCC-BAAD-5C81-CADE1F64E864}"/>
              </a:ext>
            </a:extLst>
          </p:cNvPr>
          <p:cNvSpPr txBox="1">
            <a:spLocks noGrp="1"/>
          </p:cNvSpPr>
          <p:nvPr>
            <p:ph type="title" idx="4294967295"/>
          </p:nvPr>
        </p:nvSpPr>
        <p:spPr>
          <a:xfrm>
            <a:off x="40070" y="594240"/>
            <a:ext cx="9141623"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Standard Work Categories(Part 2) </a:t>
            </a:r>
          </a:p>
        </p:txBody>
      </p:sp>
      <p:sp>
        <p:nvSpPr>
          <p:cNvPr id="6" name="Table 2 title">
            <a:extLst>
              <a:ext uri="{FF2B5EF4-FFF2-40B4-BE49-F238E27FC236}">
                <a16:creationId xmlns:a16="http://schemas.microsoft.com/office/drawing/2014/main" id="{AE272324-1E54-BE21-F54A-FDDCBE3003DC}"/>
              </a:ext>
            </a:extLst>
          </p:cNvPr>
          <p:cNvSpPr txBox="1"/>
          <p:nvPr/>
        </p:nvSpPr>
        <p:spPr>
          <a:xfrm>
            <a:off x="0" y="889706"/>
            <a:ext cx="8584401" cy="338554"/>
          </a:xfrm>
          <a:prstGeom prst="rect">
            <a:avLst/>
          </a:prstGeom>
          <a:noFill/>
        </p:spPr>
        <p:txBody>
          <a:bodyPr wrap="none" rtlCol="0">
            <a:spAutoFit/>
          </a:bodyPr>
          <a:lstStyle/>
          <a:p>
            <a:r>
              <a:rPr lang="en-US" sz="1600" dirty="0"/>
              <a:t>Table 2 (continuation): Standard work categories and corresponding percentages</a:t>
            </a:r>
          </a:p>
        </p:txBody>
      </p:sp>
      <p:graphicFrame>
        <p:nvGraphicFramePr>
          <p:cNvPr id="2" name="Table 2" descr="Category, Category Name and corresponding percentages   &#10;12.1.1 Asphaltic Concrete Production 3.00%, 12.1.2 Portland Cement Concrete 3.00%, 12.1.3 Materials Engineering 1.00%, 12.1.4 Asphaltic Concrete Placement 2.00%, 12.1.5 Portland Cement Concrete Placement 1.50%, 12.1.6 Embankment/Subgrade/Backfill/Base Production 1.00%, 12.1.7 Embankment/Subgrade/Backfill/Base Placement 1.00%, 12.2.1 Concrete Plant Inspection And Testing 0.50%, 12.2.5 Hot Mix Asphalt (HMA) Plant Inspection and Testing 1.00%, 14.1.1 Soil Exploration 0.50%">
            <a:extLst>
              <a:ext uri="{FF2B5EF4-FFF2-40B4-BE49-F238E27FC236}">
                <a16:creationId xmlns:a16="http://schemas.microsoft.com/office/drawing/2014/main" id="{EF98A7E9-7EA0-C932-0791-D47CFE66A3A3}"/>
              </a:ext>
            </a:extLst>
          </p:cNvPr>
          <p:cNvGraphicFramePr>
            <a:graphicFrameLocks noGrp="1"/>
          </p:cNvGraphicFramePr>
          <p:nvPr>
            <p:extLst>
              <p:ext uri="{D42A27DB-BD31-4B8C-83A1-F6EECF244321}">
                <p14:modId xmlns:p14="http://schemas.microsoft.com/office/powerpoint/2010/main" val="1801359173"/>
              </p:ext>
            </p:extLst>
          </p:nvPr>
        </p:nvGraphicFramePr>
        <p:xfrm>
          <a:off x="228524" y="1228260"/>
          <a:ext cx="8657853" cy="3160192"/>
        </p:xfrm>
        <a:graphic>
          <a:graphicData uri="http://schemas.openxmlformats.org/drawingml/2006/table">
            <a:tbl>
              <a:tblPr firstRow="1" bandRow="1">
                <a:tableStyleId>{69012ECD-51FC-41F1-AA8D-1B2483CD663E}</a:tableStyleId>
              </a:tblPr>
              <a:tblGrid>
                <a:gridCol w="1200226">
                  <a:extLst>
                    <a:ext uri="{9D8B030D-6E8A-4147-A177-3AD203B41FA5}">
                      <a16:colId xmlns:a16="http://schemas.microsoft.com/office/drawing/2014/main" val="1048505531"/>
                    </a:ext>
                  </a:extLst>
                </a:gridCol>
                <a:gridCol w="5870288">
                  <a:extLst>
                    <a:ext uri="{9D8B030D-6E8A-4147-A177-3AD203B41FA5}">
                      <a16:colId xmlns:a16="http://schemas.microsoft.com/office/drawing/2014/main" val="2014093630"/>
                    </a:ext>
                  </a:extLst>
                </a:gridCol>
                <a:gridCol w="1587339">
                  <a:extLst>
                    <a:ext uri="{9D8B030D-6E8A-4147-A177-3AD203B41FA5}">
                      <a16:colId xmlns:a16="http://schemas.microsoft.com/office/drawing/2014/main" val="1550566260"/>
                    </a:ext>
                  </a:extLst>
                </a:gridCol>
              </a:tblGrid>
              <a:tr h="647462">
                <a:tc>
                  <a:txBody>
                    <a:bodyPr/>
                    <a:lstStyle/>
                    <a:p>
                      <a:pPr marL="0" algn="l" defTabSz="685800" rtl="0" eaLnBrk="1" fontAlgn="ctr" latinLnBrk="0" hangingPunct="1"/>
                      <a:r>
                        <a:rPr lang="en-US" sz="1600" b="1" kern="1200" dirty="0">
                          <a:solidFill>
                            <a:schemeClr val="bg1"/>
                          </a:solidFill>
                          <a:latin typeface="+mn-lt"/>
                          <a:ea typeface="+mn-ea"/>
                          <a:cs typeface="+mn-cs"/>
                        </a:rPr>
                        <a:t>Category</a:t>
                      </a: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Category Name</a:t>
                      </a:r>
                      <a:endParaRPr dirty="0"/>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FFFFFF"/>
                          </a:solidFill>
                          <a:effectLst/>
                        </a:rPr>
                        <a:t>Percentages</a:t>
                      </a:r>
                      <a:r>
                        <a:rPr lang="en-US" sz="1400" b="1" u="none" strike="noStrike" dirty="0">
                          <a:solidFill>
                            <a:srgbClr val="FFFFFF"/>
                          </a:solidFill>
                          <a:effectLst/>
                        </a:rPr>
                        <a:t> </a:t>
                      </a:r>
                      <a:r>
                        <a:rPr lang="en-US" sz="1600" b="1" u="none" strike="noStrike" dirty="0">
                          <a:solidFill>
                            <a:srgbClr val="FFFFFF"/>
                          </a:solidFill>
                          <a:effectLst/>
                        </a:rPr>
                        <a:t>(%)</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796095"/>
                  </a:ext>
                </a:extLst>
              </a:tr>
              <a:tr h="251273">
                <a:tc>
                  <a:txBody>
                    <a:bodyPr/>
                    <a:lstStyle/>
                    <a:p>
                      <a:pPr algn="ctr" fontAlgn="ctr"/>
                      <a:r>
                        <a:rPr lang="en-US" sz="1200" b="0" i="0" u="none" strike="noStrike" dirty="0">
                          <a:solidFill>
                            <a:srgbClr val="000000"/>
                          </a:solidFill>
                          <a:effectLst/>
                          <a:latin typeface="+mn-lt"/>
                        </a:rPr>
                        <a:t>12.1.1</a:t>
                      </a:r>
                    </a:p>
                  </a:txBody>
                  <a:tcPr marL="9525" marR="9525" marT="9525" marB="0" anchor="ctr">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mn-lt"/>
                        </a:rPr>
                        <a:t>Asphaltic Concrete Production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a:solidFill>
                            <a:srgbClr val="000000"/>
                          </a:solidFill>
                          <a:effectLst/>
                          <a:latin typeface="+mn-lt"/>
                        </a:rPr>
                        <a:t>3.00%</a:t>
                      </a:r>
                    </a:p>
                  </a:txBody>
                  <a:tcPr marL="9525" marR="9525" marT="9525" marB="0" anchor="b">
                    <a:lnL w="12700" cap="flat" cmpd="sng" algn="ctr">
                      <a:solidFill>
                        <a:srgbClr val="0058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41244945"/>
                  </a:ext>
                </a:extLst>
              </a:tr>
              <a:tr h="251273">
                <a:tc>
                  <a:txBody>
                    <a:bodyPr/>
                    <a:lstStyle/>
                    <a:p>
                      <a:pPr algn="ctr" fontAlgn="ctr"/>
                      <a:r>
                        <a:rPr lang="en-US" sz="1200" b="0" i="0" u="none" strike="noStrike" dirty="0">
                          <a:solidFill>
                            <a:srgbClr val="000000"/>
                          </a:solidFill>
                          <a:effectLst/>
                          <a:latin typeface="+mn-lt"/>
                        </a:rPr>
                        <a:t>12.1.2</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Portland Cement Concrete</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3.00%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326149555"/>
                  </a:ext>
                </a:extLst>
              </a:tr>
              <a:tr h="251273">
                <a:tc>
                  <a:txBody>
                    <a:bodyPr/>
                    <a:lstStyle/>
                    <a:p>
                      <a:pPr algn="ctr" fontAlgn="ctr"/>
                      <a:r>
                        <a:rPr lang="en-US" sz="1200" b="0" i="0" u="none" strike="noStrike" dirty="0">
                          <a:solidFill>
                            <a:srgbClr val="000000"/>
                          </a:solidFill>
                          <a:effectLst/>
                          <a:latin typeface="+mn-lt"/>
                        </a:rPr>
                        <a:t>12.1.3</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Materials Engineering</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57358238"/>
                  </a:ext>
                </a:extLst>
              </a:tr>
              <a:tr h="251273">
                <a:tc>
                  <a:txBody>
                    <a:bodyPr/>
                    <a:lstStyle/>
                    <a:p>
                      <a:pPr algn="ctr" fontAlgn="ctr"/>
                      <a:r>
                        <a:rPr lang="en-US" sz="1200" b="0" i="0" u="none" strike="noStrike" dirty="0">
                          <a:solidFill>
                            <a:srgbClr val="000000"/>
                          </a:solidFill>
                          <a:effectLst/>
                          <a:latin typeface="+mn-lt"/>
                        </a:rPr>
                        <a:t>12.1.4</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Asphaltic Concrete Placement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2.00%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498759242"/>
                  </a:ext>
                </a:extLst>
              </a:tr>
              <a:tr h="251273">
                <a:tc>
                  <a:txBody>
                    <a:bodyPr/>
                    <a:lstStyle/>
                    <a:p>
                      <a:pPr algn="ctr" fontAlgn="ctr"/>
                      <a:r>
                        <a:rPr lang="en-US" sz="1200" b="0" i="0" u="none" strike="noStrike" dirty="0">
                          <a:solidFill>
                            <a:srgbClr val="000000"/>
                          </a:solidFill>
                          <a:effectLst/>
                          <a:latin typeface="+mn-lt"/>
                        </a:rPr>
                        <a:t>12.1.5</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Portland Cement Concrete Placement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454610818"/>
                  </a:ext>
                </a:extLst>
              </a:tr>
              <a:tr h="251273">
                <a:tc>
                  <a:txBody>
                    <a:bodyPr/>
                    <a:lstStyle/>
                    <a:p>
                      <a:pPr algn="ctr" fontAlgn="ctr"/>
                      <a:r>
                        <a:rPr lang="en-US" sz="1200" b="0" i="0" u="none" strike="noStrike" dirty="0">
                          <a:solidFill>
                            <a:srgbClr val="000000"/>
                          </a:solidFill>
                          <a:effectLst/>
                          <a:latin typeface="+mn-lt"/>
                        </a:rPr>
                        <a:t>12.1.6</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Embankment/Subgrade/Backfill/Base Production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935131766"/>
                  </a:ext>
                </a:extLst>
              </a:tr>
              <a:tr h="251273">
                <a:tc>
                  <a:txBody>
                    <a:bodyPr/>
                    <a:lstStyle/>
                    <a:p>
                      <a:pPr algn="ctr" fontAlgn="ctr"/>
                      <a:r>
                        <a:rPr lang="en-US" sz="1200" b="0" i="0" u="none" strike="noStrike" dirty="0">
                          <a:solidFill>
                            <a:srgbClr val="000000"/>
                          </a:solidFill>
                          <a:effectLst/>
                          <a:latin typeface="+mn-lt"/>
                        </a:rPr>
                        <a:t>12.1.7</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Embankment/Subgrade/Backfill/Base Placement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79691270"/>
                  </a:ext>
                </a:extLst>
              </a:tr>
              <a:tr h="251273">
                <a:tc>
                  <a:txBody>
                    <a:bodyPr/>
                    <a:lstStyle/>
                    <a:p>
                      <a:pPr algn="ctr" fontAlgn="ctr"/>
                      <a:r>
                        <a:rPr lang="en-US" sz="1200" b="0" i="0" u="none" strike="noStrike" dirty="0">
                          <a:solidFill>
                            <a:srgbClr val="000000"/>
                          </a:solidFill>
                          <a:effectLst/>
                          <a:latin typeface="+mn-lt"/>
                        </a:rPr>
                        <a:t>12.2.1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Concrete Plant Inspection And Testing</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092035626"/>
                  </a:ext>
                </a:extLst>
              </a:tr>
              <a:tr h="251273">
                <a:tc>
                  <a:txBody>
                    <a:bodyPr/>
                    <a:lstStyle/>
                    <a:p>
                      <a:pPr algn="ctr" fontAlgn="ctr"/>
                      <a:r>
                        <a:rPr lang="en-US" sz="1200" b="0" i="0" u="none" strike="noStrike" dirty="0">
                          <a:solidFill>
                            <a:srgbClr val="000000"/>
                          </a:solidFill>
                          <a:effectLst/>
                          <a:latin typeface="+mn-lt"/>
                        </a:rPr>
                        <a:t>12.2.5</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Hot Mix Asphalt (HMA) Plant Inspection and Testing</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28051843"/>
                  </a:ext>
                </a:extLst>
              </a:tr>
              <a:tr h="251273">
                <a:tc>
                  <a:txBody>
                    <a:bodyPr/>
                    <a:lstStyle/>
                    <a:p>
                      <a:pPr algn="ctr" fontAlgn="ctr"/>
                      <a:r>
                        <a:rPr lang="en-US" sz="1200" b="0" i="0" u="none" strike="noStrike" dirty="0">
                          <a:solidFill>
                            <a:srgbClr val="000000"/>
                          </a:solidFill>
                          <a:effectLst/>
                          <a:latin typeface="+mn-lt"/>
                        </a:rPr>
                        <a:t>14.1.1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200" b="0" i="0" u="none" strike="noStrike" dirty="0">
                          <a:solidFill>
                            <a:srgbClr val="000000"/>
                          </a:solidFill>
                          <a:effectLst/>
                          <a:latin typeface="+mn-lt"/>
                        </a:rPr>
                        <a:t>Soil Exploration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256757206"/>
                  </a:ext>
                </a:extLst>
              </a:tr>
            </a:tbl>
          </a:graphicData>
        </a:graphic>
      </p:graphicFrame>
      <p:sp>
        <p:nvSpPr>
          <p:cNvPr id="8" name="work categories">
            <a:extLst>
              <a:ext uri="{FF2B5EF4-FFF2-40B4-BE49-F238E27FC236}">
                <a16:creationId xmlns:a16="http://schemas.microsoft.com/office/drawing/2014/main" id="{46FDCDD3-843D-AFD8-1BFC-B6A47D130E07}"/>
              </a:ext>
            </a:extLst>
          </p:cNvPr>
          <p:cNvSpPr txBox="1">
            <a:spLocks/>
          </p:cNvSpPr>
          <p:nvPr/>
        </p:nvSpPr>
        <p:spPr>
          <a:xfrm>
            <a:off x="0" y="4388452"/>
            <a:ext cx="973613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*Work Categories and Percentages Subject to Change Prior to RFP Posting.</a:t>
            </a:r>
            <a:endPar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4817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1899-73C2-B53D-7707-CE6FF24BF0E8}"/>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DC009188-F248-AD80-72CB-9062D86EA720}"/>
              </a:ext>
            </a:extLst>
          </p:cNvPr>
          <p:cNvSpPr>
            <a:spLocks noGrp="1"/>
          </p:cNvSpPr>
          <p:nvPr>
            <p:ph type="title"/>
          </p:nvPr>
        </p:nvSpPr>
        <p:spPr>
          <a:xfrm>
            <a:off x="83493" y="642724"/>
            <a:ext cx="8229600" cy="294885"/>
          </a:xfrm>
        </p:spPr>
        <p:txBody>
          <a:bodyPr>
            <a:noAutofit/>
          </a:bodyPr>
          <a:lstStyle/>
          <a:p>
            <a:r>
              <a:rPr lang="en-US" sz="1800" dirty="0"/>
              <a:t>Standard Work Categories (Part 3)  </a:t>
            </a:r>
          </a:p>
        </p:txBody>
      </p:sp>
      <p:sp>
        <p:nvSpPr>
          <p:cNvPr id="6" name="Table 2 title">
            <a:extLst>
              <a:ext uri="{FF2B5EF4-FFF2-40B4-BE49-F238E27FC236}">
                <a16:creationId xmlns:a16="http://schemas.microsoft.com/office/drawing/2014/main" id="{63B2A42D-3D3C-D3A4-24DF-3B05B6CFA56A}"/>
              </a:ext>
            </a:extLst>
          </p:cNvPr>
          <p:cNvSpPr txBox="1"/>
          <p:nvPr/>
        </p:nvSpPr>
        <p:spPr>
          <a:xfrm>
            <a:off x="0" y="978992"/>
            <a:ext cx="8584401" cy="338554"/>
          </a:xfrm>
          <a:prstGeom prst="rect">
            <a:avLst/>
          </a:prstGeom>
          <a:noFill/>
        </p:spPr>
        <p:txBody>
          <a:bodyPr wrap="none" rtlCol="0">
            <a:spAutoFit/>
          </a:bodyPr>
          <a:lstStyle/>
          <a:p>
            <a:r>
              <a:rPr lang="en-US" sz="1600" dirty="0"/>
              <a:t>Table 2 (continuation): Standard work categories and corresponding percentages</a:t>
            </a:r>
          </a:p>
        </p:txBody>
      </p:sp>
      <p:graphicFrame>
        <p:nvGraphicFramePr>
          <p:cNvPr id="2" name="Table 2" descr="Category, Category Name and corresponding percentages   &#10;15.2.1 Design Survey 0.50%, 15.2.2 Construction Survey 0.50%, 18.2.1 Subsurface Utility Engineering (Utility Eng. Investigation) 1.00%, 18.3.1 Utility Adjustment Coordination 1.00%, 18.4.1 Utility Engineering 1.00%, 18.5.1 Utility Construction Management and Verification 1.00%, 18.6.1 Utility Management &amp; Coordination Oversight 1.00%">
            <a:extLst>
              <a:ext uri="{FF2B5EF4-FFF2-40B4-BE49-F238E27FC236}">
                <a16:creationId xmlns:a16="http://schemas.microsoft.com/office/drawing/2014/main" id="{5CD1E19F-6629-FC55-7239-5236F7819297}"/>
              </a:ext>
            </a:extLst>
          </p:cNvPr>
          <p:cNvGraphicFramePr>
            <a:graphicFrameLocks noGrp="1"/>
          </p:cNvGraphicFramePr>
          <p:nvPr>
            <p:extLst>
              <p:ext uri="{D42A27DB-BD31-4B8C-83A1-F6EECF244321}">
                <p14:modId xmlns:p14="http://schemas.microsoft.com/office/powerpoint/2010/main" val="62082640"/>
              </p:ext>
            </p:extLst>
          </p:nvPr>
        </p:nvGraphicFramePr>
        <p:xfrm>
          <a:off x="316230" y="1374836"/>
          <a:ext cx="8513745" cy="2513171"/>
        </p:xfrm>
        <a:graphic>
          <a:graphicData uri="http://schemas.openxmlformats.org/drawingml/2006/table">
            <a:tbl>
              <a:tblPr firstRow="1" bandRow="1">
                <a:tableStyleId>{69012ECD-51FC-41F1-AA8D-1B2483CD663E}</a:tableStyleId>
              </a:tblPr>
              <a:tblGrid>
                <a:gridCol w="1175535">
                  <a:extLst>
                    <a:ext uri="{9D8B030D-6E8A-4147-A177-3AD203B41FA5}">
                      <a16:colId xmlns:a16="http://schemas.microsoft.com/office/drawing/2014/main" val="1048505531"/>
                    </a:ext>
                  </a:extLst>
                </a:gridCol>
                <a:gridCol w="5776888">
                  <a:extLst>
                    <a:ext uri="{9D8B030D-6E8A-4147-A177-3AD203B41FA5}">
                      <a16:colId xmlns:a16="http://schemas.microsoft.com/office/drawing/2014/main" val="2014093630"/>
                    </a:ext>
                  </a:extLst>
                </a:gridCol>
                <a:gridCol w="1561322">
                  <a:extLst>
                    <a:ext uri="{9D8B030D-6E8A-4147-A177-3AD203B41FA5}">
                      <a16:colId xmlns:a16="http://schemas.microsoft.com/office/drawing/2014/main" val="1550566260"/>
                    </a:ext>
                  </a:extLst>
                </a:gridCol>
              </a:tblGrid>
              <a:tr h="488685">
                <a:tc>
                  <a:txBody>
                    <a:bodyPr/>
                    <a:lstStyle/>
                    <a:p>
                      <a:pPr algn="l" rtl="0" fontAlgn="ctr"/>
                      <a:r>
                        <a:rPr lang="en-US" sz="1600" b="1" i="0" u="none" strike="noStrike" dirty="0">
                          <a:solidFill>
                            <a:srgbClr val="FFFFFF"/>
                          </a:solidFill>
                          <a:effectLst/>
                          <a:latin typeface="+mj-lt"/>
                        </a:rPr>
                        <a:t>Category</a:t>
                      </a: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Category Name</a:t>
                      </a: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FFFFFF"/>
                          </a:solidFill>
                          <a:effectLst/>
                        </a:rPr>
                        <a:t>Percentages</a:t>
                      </a:r>
                      <a:r>
                        <a:rPr lang="en-US" sz="1400" b="1" u="none" strike="noStrike" dirty="0">
                          <a:solidFill>
                            <a:srgbClr val="FFFFFF"/>
                          </a:solidFill>
                          <a:effectLst/>
                        </a:rPr>
                        <a:t> </a:t>
                      </a:r>
                      <a:r>
                        <a:rPr lang="en-US" sz="1600" b="1" u="none" strike="noStrike" dirty="0">
                          <a:solidFill>
                            <a:srgbClr val="FFFFFF"/>
                          </a:solidFill>
                          <a:effectLst/>
                        </a:rPr>
                        <a:t>(%)</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796095"/>
                  </a:ext>
                </a:extLst>
              </a:tr>
              <a:tr h="174631">
                <a:tc>
                  <a:txBody>
                    <a:bodyPr/>
                    <a:lstStyle/>
                    <a:p>
                      <a:pPr algn="ctr" fontAlgn="ctr"/>
                      <a:r>
                        <a:rPr lang="en-US" sz="1600" b="0" i="0" u="none" strike="noStrike" dirty="0">
                          <a:solidFill>
                            <a:srgbClr val="000000"/>
                          </a:solidFill>
                          <a:effectLst/>
                          <a:latin typeface="+mn-lt"/>
                        </a:rPr>
                        <a:t>15.2.1</a:t>
                      </a:r>
                    </a:p>
                  </a:txBody>
                  <a:tcPr marL="9525" marR="9525" marT="9525" marB="0" anchor="ctr">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1600" b="0" i="0" u="none" strike="noStrike" dirty="0">
                          <a:solidFill>
                            <a:srgbClr val="000000"/>
                          </a:solidFill>
                          <a:effectLst/>
                          <a:latin typeface="+mn-lt"/>
                        </a:rPr>
                        <a:t>Design Survey</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28793026"/>
                  </a:ext>
                </a:extLst>
              </a:tr>
              <a:tr h="174631">
                <a:tc>
                  <a:txBody>
                    <a:bodyPr/>
                    <a:lstStyle/>
                    <a:p>
                      <a:pPr algn="ctr" fontAlgn="ctr"/>
                      <a:r>
                        <a:rPr lang="en-US" sz="1600" b="0" i="0" u="none" strike="noStrike" dirty="0">
                          <a:solidFill>
                            <a:srgbClr val="000000"/>
                          </a:solidFill>
                          <a:effectLst/>
                          <a:latin typeface="+mn-lt"/>
                        </a:rPr>
                        <a:t>15.2.2</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Construction Survey</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849132829"/>
                  </a:ext>
                </a:extLst>
              </a:tr>
              <a:tr h="174631">
                <a:tc>
                  <a:txBody>
                    <a:bodyPr/>
                    <a:lstStyle/>
                    <a:p>
                      <a:pPr algn="ctr" fontAlgn="ctr"/>
                      <a:r>
                        <a:rPr lang="en-US" sz="1600" b="0" i="0" u="none" strike="noStrike" dirty="0">
                          <a:solidFill>
                            <a:srgbClr val="000000"/>
                          </a:solidFill>
                          <a:effectLst/>
                          <a:latin typeface="+mn-lt"/>
                        </a:rPr>
                        <a:t>18.2.1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Subsurface Utility Engineering (Utility Eng. Investigation)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888446735"/>
                  </a:ext>
                </a:extLst>
              </a:tr>
              <a:tr h="174631">
                <a:tc>
                  <a:txBody>
                    <a:bodyPr/>
                    <a:lstStyle/>
                    <a:p>
                      <a:pPr algn="ctr" fontAlgn="ctr"/>
                      <a:r>
                        <a:rPr lang="en-US" sz="1600" b="0" i="0" u="none" strike="noStrike" dirty="0">
                          <a:solidFill>
                            <a:srgbClr val="000000"/>
                          </a:solidFill>
                          <a:effectLst/>
                          <a:latin typeface="+mn-lt"/>
                        </a:rPr>
                        <a:t>18.3.1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Utility Adjustment Coordination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425494804"/>
                  </a:ext>
                </a:extLst>
              </a:tr>
              <a:tr h="174631">
                <a:tc>
                  <a:txBody>
                    <a:bodyPr/>
                    <a:lstStyle/>
                    <a:p>
                      <a:pPr algn="ctr" fontAlgn="ctr"/>
                      <a:r>
                        <a:rPr lang="en-US" sz="1600" b="0" i="0" u="none" strike="noStrike" dirty="0">
                          <a:solidFill>
                            <a:srgbClr val="000000"/>
                          </a:solidFill>
                          <a:effectLst/>
                          <a:latin typeface="+mn-lt"/>
                        </a:rPr>
                        <a:t>18.4.1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Utility Engineering</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793563299"/>
                  </a:ext>
                </a:extLst>
              </a:tr>
              <a:tr h="174631">
                <a:tc>
                  <a:txBody>
                    <a:bodyPr/>
                    <a:lstStyle/>
                    <a:p>
                      <a:pPr algn="ctr" fontAlgn="ctr"/>
                      <a:r>
                        <a:rPr lang="en-US" sz="1600" b="0" i="0" u="none" strike="noStrike" dirty="0">
                          <a:solidFill>
                            <a:srgbClr val="000000"/>
                          </a:solidFill>
                          <a:effectLst/>
                          <a:latin typeface="+mn-lt"/>
                        </a:rPr>
                        <a:t>18.5.1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Utility Construction Management and Verification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867012347"/>
                  </a:ext>
                </a:extLst>
              </a:tr>
              <a:tr h="174631">
                <a:tc>
                  <a:txBody>
                    <a:bodyPr/>
                    <a:lstStyle/>
                    <a:p>
                      <a:pPr algn="ctr" fontAlgn="ctr"/>
                      <a:r>
                        <a:rPr lang="en-US" sz="1600" b="0" i="0" u="none" strike="noStrike" dirty="0">
                          <a:solidFill>
                            <a:srgbClr val="000000"/>
                          </a:solidFill>
                          <a:effectLst/>
                          <a:latin typeface="+mn-lt"/>
                        </a:rPr>
                        <a:t>18.6.1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Utility Management &amp; Coordination Oversight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692233763"/>
                  </a:ext>
                </a:extLst>
              </a:tr>
            </a:tbl>
          </a:graphicData>
        </a:graphic>
      </p:graphicFrame>
      <p:sp>
        <p:nvSpPr>
          <p:cNvPr id="8" name="work categories">
            <a:extLst>
              <a:ext uri="{FF2B5EF4-FFF2-40B4-BE49-F238E27FC236}">
                <a16:creationId xmlns:a16="http://schemas.microsoft.com/office/drawing/2014/main" id="{19102E40-FC48-CC87-F45D-92F30EC90689}"/>
              </a:ext>
            </a:extLst>
          </p:cNvPr>
          <p:cNvSpPr txBox="1">
            <a:spLocks/>
          </p:cNvSpPr>
          <p:nvPr/>
        </p:nvSpPr>
        <p:spPr>
          <a:xfrm>
            <a:off x="83493" y="4169271"/>
            <a:ext cx="973613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*Work Categories and Percentages Subject to Change Prior to RFP Posting.</a:t>
            </a:r>
            <a:endPar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7835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D43F-288E-559B-5FF8-2C103ED9561D}"/>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AC32BA2B-DC25-52D1-95CB-FD645AAE5615}"/>
              </a:ext>
            </a:extLst>
          </p:cNvPr>
          <p:cNvSpPr txBox="1">
            <a:spLocks noGrp="1"/>
          </p:cNvSpPr>
          <p:nvPr>
            <p:ph type="title" idx="4294967295"/>
          </p:nvPr>
        </p:nvSpPr>
        <p:spPr>
          <a:xfrm>
            <a:off x="54970" y="637354"/>
            <a:ext cx="686603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Information- Potential Preclusion List</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sp>
        <p:nvSpPr>
          <p:cNvPr id="3" name="disqualification tips">
            <a:extLst>
              <a:ext uri="{FF2B5EF4-FFF2-40B4-BE49-F238E27FC236}">
                <a16:creationId xmlns:a16="http://schemas.microsoft.com/office/drawing/2014/main" id="{C2C7F86A-CC14-38AA-5644-17AB71F1619A}"/>
              </a:ext>
            </a:extLst>
          </p:cNvPr>
          <p:cNvSpPr txBox="1"/>
          <p:nvPr/>
        </p:nvSpPr>
        <p:spPr>
          <a:xfrm>
            <a:off x="-10784" y="1006686"/>
            <a:ext cx="9165567" cy="1384995"/>
          </a:xfrm>
          <a:prstGeom prst="rect">
            <a:avLst/>
          </a:prstGeom>
          <a:noFill/>
        </p:spPr>
        <p:txBody>
          <a:bodyPr wrap="square">
            <a:spAutoFit/>
          </a:bodyPr>
          <a:lstStyle/>
          <a:p>
            <a:pPr marL="285750" indent="-285750">
              <a:buFont typeface="Arial" panose="020B0604020202020204" pitchFamily="34" charset="0"/>
              <a:buChar char="•"/>
            </a:pPr>
            <a:r>
              <a:rPr lang="en-US" sz="1600" dirty="0"/>
              <a:t>A final list of precluded firms will be available at the time of the solicitation opening in TxDOT Euna Procurement Portal.</a:t>
            </a:r>
          </a:p>
          <a:p>
            <a:pPr marL="285750" indent="-285750">
              <a:buFont typeface="Arial" panose="020B0604020202020204" pitchFamily="34" charset="0"/>
              <a:buChar char="•"/>
            </a:pPr>
            <a:r>
              <a:rPr lang="en-US" sz="1600" dirty="0"/>
              <a:t>Preclusions are based on the work that was done under the following contracts: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disqualification tips" descr="13-0SDP5002- TRANSYSTEMS CORPORATION DBA TRANSYSTEMS CORPORATION CONSULTANTS, BLANTON &amp; ASSOCIATES, INC, DALLAS AERIAL SURVEYS, INC., GEOTEST ENGINEERING, INC., GFT Infrastructure, Inc., HALFF ASSOCIATES, INC., SHINE &amp; ASSOCIATES, INC., THE RIOS GROUP, INC &#10;36-2IDP5017- AECOM TECHNICAL SERVICES, INC &#10;">
            <a:extLst>
              <a:ext uri="{FF2B5EF4-FFF2-40B4-BE49-F238E27FC236}">
                <a16:creationId xmlns:a16="http://schemas.microsoft.com/office/drawing/2014/main" id="{8EF5ECDB-21F4-0FA5-6EFD-D16C958574A4}"/>
              </a:ext>
              <a:ext uri="{C183D7F6-B498-43B3-948B-1728B52AA6E4}">
                <adec:decorative xmlns:adec="http://schemas.microsoft.com/office/drawing/2017/decorative" val="0"/>
              </a:ext>
            </a:extLst>
          </p:cNvPr>
          <p:cNvSpPr txBox="1"/>
          <p:nvPr/>
        </p:nvSpPr>
        <p:spPr>
          <a:xfrm>
            <a:off x="54970" y="1849988"/>
            <a:ext cx="9165567" cy="1877437"/>
          </a:xfrm>
          <a:prstGeom prst="rect">
            <a:avLst/>
          </a:prstGeom>
          <a:noFill/>
        </p:spPr>
        <p:txBody>
          <a:bodyPr wrap="square">
            <a:spAutoFit/>
          </a:bodyPr>
          <a:lstStyle/>
          <a:p>
            <a:pPr marL="742950" lvl="1" indent="-285750">
              <a:buFont typeface="Arial" panose="020B0604020202020204" pitchFamily="34" charset="0"/>
              <a:buChar char="•"/>
            </a:pPr>
            <a:r>
              <a:rPr lang="en-US" sz="1600" dirty="0"/>
              <a:t>13-0SDP5002- TRANSYSTEMS CORPORATION DBA TRANSYSTEMS CORPORATION CONSULTANTS, BLANTON &amp; ASSOCIATES, INC, DALLAS AERIAL SURVEYS, INC., GEOTEST ENGINEERING, INC., GFT Infrastructure, Inc., HALFF ASSOCIATES, INC., SHINE &amp; ASSOCIATES, INC., THE RIOS GROUP, INC </a:t>
            </a:r>
          </a:p>
          <a:p>
            <a:pPr marL="742950" lvl="1" indent="-285750">
              <a:buFont typeface="Arial" panose="020B0604020202020204" pitchFamily="34" charset="0"/>
              <a:buChar char="•"/>
            </a:pPr>
            <a:r>
              <a:rPr lang="en-US" sz="1600" dirty="0"/>
              <a:t>36-2IDP5017- AECOM TECHNICAL SERVICES, INC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isqualification tips">
            <a:extLst>
              <a:ext uri="{FF2B5EF4-FFF2-40B4-BE49-F238E27FC236}">
                <a16:creationId xmlns:a16="http://schemas.microsoft.com/office/drawing/2014/main" id="{4AD25A73-6DDE-3DD0-86E8-8B4CBAA71B47}"/>
              </a:ext>
            </a:extLst>
          </p:cNvPr>
          <p:cNvSpPr txBox="1"/>
          <p:nvPr/>
        </p:nvSpPr>
        <p:spPr>
          <a:xfrm>
            <a:off x="54970" y="3158038"/>
            <a:ext cx="7052807" cy="1138773"/>
          </a:xfrm>
          <a:prstGeom prst="rect">
            <a:avLst/>
          </a:prstGeom>
          <a:noFill/>
        </p:spPr>
        <p:txBody>
          <a:bodyPr wrap="square">
            <a:spAutoFit/>
          </a:bodyPr>
          <a:lstStyle/>
          <a:p>
            <a:pPr marL="285750" indent="-285750">
              <a:buFont typeface="Arial" panose="020B0604020202020204" pitchFamily="34" charset="0"/>
              <a:buChar char="•"/>
            </a:pPr>
            <a:r>
              <a:rPr lang="en-US" sz="1600" dirty="0"/>
              <a:t>Please note this information is subject to change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08033275"/>
      </p:ext>
    </p:extLst>
  </p:cSld>
  <p:clrMapOvr>
    <a:masterClrMapping/>
  </p:clrMapOvr>
</p:sld>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2.pptx" id="{D2D5C860-A1B3-4A6C-8149-02A62B73144F}" vid="{EFF924DB-A2C4-48D0-BDFE-99CFC2D22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txdot-presentation-template</Template>
  <TotalTime>7572</TotalTime>
  <Words>1871</Words>
  <Application>Microsoft Office PowerPoint</Application>
  <PresentationFormat>Custom</PresentationFormat>
  <Paragraphs>319</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Barlow Condensed Medium</vt:lpstr>
      <vt:lpstr>Verdana</vt:lpstr>
      <vt:lpstr>Verdana Bold</vt:lpstr>
      <vt:lpstr>Aptos</vt:lpstr>
      <vt:lpstr>Wingdings</vt:lpstr>
      <vt:lpstr>Arial</vt:lpstr>
      <vt:lpstr>Franklin Gothic Book</vt:lpstr>
      <vt:lpstr>Office Theme</vt:lpstr>
      <vt:lpstr>Pre-Request for Proposal (RFP) Meeting: US 59 Construction Engineering Inspection (CEI) Procurement for Central Service Center  </vt:lpstr>
      <vt:lpstr>Housekeeping</vt:lpstr>
      <vt:lpstr>Agenda</vt:lpstr>
      <vt:lpstr>Consultant Selection Team (CST)</vt:lpstr>
      <vt:lpstr>Professional Engineering Procurement Services Team</vt:lpstr>
      <vt:lpstr>Standard Work Categories (Part 1)</vt:lpstr>
      <vt:lpstr>Standard Work Categories(Part 2) </vt:lpstr>
      <vt:lpstr>Standard Work Categories (Part 3)  </vt:lpstr>
      <vt:lpstr>Contract Information- Potential Preclusion List</vt:lpstr>
      <vt:lpstr>Procurement Information (Project Manager Requirements)</vt:lpstr>
      <vt:lpstr>Contract Selection Process –Federal with Interview (Disadvantaged Business Enterprise) (DBE)</vt:lpstr>
      <vt:lpstr>Proposal Content </vt:lpstr>
      <vt:lpstr>Table 3: Evaluation criteria and weightings</vt:lpstr>
      <vt:lpstr>Avoid Disqualifications </vt:lpstr>
      <vt:lpstr>Avoid Disqualifications Continued</vt:lpstr>
      <vt:lpstr>Post Award (Negotiations Process) </vt:lpstr>
      <vt:lpstr>Information Technology (IT) Security Requirements</vt:lpstr>
      <vt:lpstr>Tentative Procurement Schedule</vt:lpstr>
      <vt:lpstr>Reminders</vt:lpstr>
      <vt:lpstr> Kyle Trichel    Project Coordinator Yoakum District    </vt:lpstr>
      <vt:lpstr>US 59 Segment 3 Project Overview CSJ 0089-07-166</vt:lpstr>
      <vt:lpstr>Table of Contents </vt:lpstr>
      <vt:lpstr>Project Overview – US 59 Segment 3</vt:lpstr>
      <vt:lpstr>Project Overview – US 59 Segment 3 (Description)</vt:lpstr>
      <vt:lpstr>Project Overview – US 59 Segment 3 (STA 21025+45.86 to 21190+00.00)</vt:lpstr>
      <vt:lpstr>Project Overview – US 59 Segment 3 (STA 21190+00.00 to 21303+47.13) </vt:lpstr>
      <vt:lpstr>Purpose</vt:lpstr>
      <vt:lpstr>US 59 Roadway – Existing Typical Section</vt:lpstr>
      <vt:lpstr>US 59 Roadway – Proposed Typical Section</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Pre-RFP Meeting: SD US 59 CEI Services for Yoakum District</dc:title>
  <dc:subject>Pre-RFP Meeting: SD US 59 CEI Services for Yoakum District</dc:subject>
  <dc:creator>TxDOT</dc:creator>
  <cp:keywords>Pre RFP; Central; Construction Engineering and Inspection;</cp:keywords>
  <cp:lastModifiedBy>Yvonne Colmenero</cp:lastModifiedBy>
  <cp:revision>120</cp:revision>
  <cp:lastPrinted>2026-02-28T20:44:22Z</cp:lastPrinted>
  <dcterms:created xsi:type="dcterms:W3CDTF">2024-05-19T19:35:54Z</dcterms:created>
  <dcterms:modified xsi:type="dcterms:W3CDTF">2026-03-04T17:28:14Z</dcterms:modified>
</cp:coreProperties>
</file>