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14"/>
  </p:notesMasterIdLst>
  <p:sldIdLst>
    <p:sldId id="295" r:id="rId2"/>
    <p:sldId id="296" r:id="rId3"/>
    <p:sldId id="273" r:id="rId4"/>
    <p:sldId id="270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297" r:id="rId13"/>
  </p:sldIdLst>
  <p:sldSz cx="9144000" cy="5148263"/>
  <p:notesSz cx="9144000" cy="6858000"/>
  <p:embeddedFontLst>
    <p:embeddedFont>
      <p:font typeface="Barlow Condensed Medium" panose="00000606000000000000" pitchFamily="2" charset="0"/>
      <p:regular r:id="rId15"/>
      <p: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2F2F2"/>
    <a:srgbClr val="F5F5F5"/>
    <a:srgbClr val="F0F0F0"/>
    <a:srgbClr val="DADEE5"/>
    <a:srgbClr val="333F48"/>
    <a:srgbClr val="0056A9"/>
    <a:srgbClr val="5F0F40"/>
    <a:srgbClr val="D90D0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5" autoAdjust="0"/>
  </p:normalViewPr>
  <p:slideViewPr>
    <p:cSldViewPr snapToGrid="0">
      <p:cViewPr varScale="1">
        <p:scale>
          <a:sx n="133" d="100"/>
          <a:sy n="133" d="100"/>
        </p:scale>
        <p:origin x="126" y="1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3D49-0DDC-344E-AB77-B58226DB14F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C783B-4AC7-F543-9503-53DDD025D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9145" y="3719938"/>
            <a:ext cx="9162288" cy="1436049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39737"/>
            <a:ext cx="6665976" cy="47570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37122"/>
            <a:ext cx="6665976" cy="228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Texas Department of Transportation logo">
            <a:extLst>
              <a:ext uri="{FF2B5EF4-FFF2-40B4-BE49-F238E27FC236}">
                <a16:creationId xmlns:a16="http://schemas.microsoft.com/office/drawing/2014/main" id="{4BA7821B-A887-DC06-2115-588BAB4C7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1393" y="3977847"/>
            <a:ext cx="805407" cy="59948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DA73D4-6F66-7F18-E5F2-004660395239}"/>
              </a:ext>
            </a:extLst>
          </p:cNvPr>
          <p:cNvSpPr txBox="1">
            <a:spLocks/>
          </p:cNvSpPr>
          <p:nvPr userDrawn="1"/>
        </p:nvSpPr>
        <p:spPr>
          <a:xfrm>
            <a:off x="6648628" y="4670086"/>
            <a:ext cx="2038172" cy="2286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3753AA7-ABEA-4893-80DA-F7DBAF2E4759}" type="datetime1">
              <a:rPr lang="en-US" sz="160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3/17/2026</a:t>
            </a:fld>
            <a:endParaRPr lang="en-US" sz="1600" dirty="0">
              <a:solidFill>
                <a:srgbClr val="BCE7FD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3719938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97D681-6979-610D-1988-DD7437905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44"/>
            <a:ext cx="9163050" cy="37124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95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9145" y="3719938"/>
            <a:ext cx="9162288" cy="1436049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3719938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14216"/>
            <a:ext cx="6665976" cy="8412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593ED4F-ECDC-36E8-7E33-54BD57010E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44"/>
            <a:ext cx="9163050" cy="37124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9E2FB0-E279-9C0A-D398-311B32EC824A}"/>
              </a:ext>
            </a:extLst>
          </p:cNvPr>
          <p:cNvSpPr txBox="1">
            <a:spLocks/>
          </p:cNvSpPr>
          <p:nvPr userDrawn="1"/>
        </p:nvSpPr>
        <p:spPr>
          <a:xfrm>
            <a:off x="6648628" y="4670086"/>
            <a:ext cx="2038172" cy="2286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E2B5DAD-BFF8-44B3-A078-08B862131A9F}" type="datetime1">
              <a:rPr lang="en-US" sz="160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3/17/2026</a:t>
            </a:fld>
            <a:endParaRPr lang="en-US" sz="1600" dirty="0">
              <a:solidFill>
                <a:srgbClr val="BCE7FD"/>
              </a:solidFill>
              <a:latin typeface="+mn-lt"/>
            </a:endParaRPr>
          </a:p>
        </p:txBody>
      </p:sp>
      <p:pic>
        <p:nvPicPr>
          <p:cNvPr id="5" name="Picture 7" descr="Texas Department of Transportation logo">
            <a:extLst>
              <a:ext uri="{FF2B5EF4-FFF2-40B4-BE49-F238E27FC236}">
                <a16:creationId xmlns:a16="http://schemas.microsoft.com/office/drawing/2014/main" id="{14A2CB23-F1E1-7A15-232A-FDE90FB86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1393" y="3978345"/>
            <a:ext cx="805407" cy="5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B9F2E4-EBAA-496A-3A84-89E9137EF31E}"/>
              </a:ext>
            </a:extLst>
          </p:cNvPr>
          <p:cNvSpPr>
            <a:spLocks/>
          </p:cNvSpPr>
          <p:nvPr userDrawn="1"/>
        </p:nvSpPr>
        <p:spPr>
          <a:xfrm>
            <a:off x="-9145" y="-9144"/>
            <a:ext cx="9162288" cy="516636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C8299-F83F-D714-FFDE-A89D5626D3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" y="0"/>
            <a:ext cx="9162288" cy="515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91761-A700-7455-06A4-7D583C75D31C}"/>
              </a:ext>
            </a:extLst>
          </p:cNvPr>
          <p:cNvCxnSpPr>
            <a:cxnSpLocks/>
          </p:cNvCxnSpPr>
          <p:nvPr userDrawn="1"/>
        </p:nvCxnSpPr>
        <p:spPr>
          <a:xfrm>
            <a:off x="-9145" y="14988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DD5C73F3-3B2E-2FDA-8150-8AE80181A778}"/>
              </a:ext>
            </a:extLst>
          </p:cNvPr>
          <p:cNvSpPr txBox="1">
            <a:spLocks/>
          </p:cNvSpPr>
          <p:nvPr userDrawn="1"/>
        </p:nvSpPr>
        <p:spPr>
          <a:xfrm>
            <a:off x="6413619" y="721152"/>
            <a:ext cx="2093837" cy="27015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061306-FB16-4496-8834-8E0620C41829}" type="datetime1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3/17/2026</a:t>
            </a:fld>
            <a:endParaRPr lang="en-US" sz="1600" dirty="0">
              <a:solidFill>
                <a:srgbClr val="BCE7FD"/>
              </a:solidFill>
              <a:latin typeface="Barlow Condensed Medium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618487"/>
            <a:ext cx="7863840" cy="17165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405433"/>
            <a:ext cx="786384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7" descr="Texas Department of Transportation logo">
            <a:extLst>
              <a:ext uri="{FF2B5EF4-FFF2-40B4-BE49-F238E27FC236}">
                <a16:creationId xmlns:a16="http://schemas.microsoft.com/office/drawing/2014/main" id="{30140041-EF4F-DEC9-3C06-6D80C73B6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8960" y="641955"/>
            <a:ext cx="805407" cy="5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968"/>
            <a:ext cx="8229600" cy="29488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209"/>
            <a:ext cx="8229600" cy="3190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sz="1600"/>
            </a:lvl1pPr>
            <a:lvl2pPr marL="512064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/>
            </a:lvl2pPr>
            <a:lvl3pPr marL="85725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3pPr>
            <a:lvl4pPr marL="120015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/>
            </a:lvl4pPr>
            <a:lvl5pPr marL="154305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Verdana" panose="020B0604030504040204" pitchFamily="34" charset="0"/>
              <a:buChar char="°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1FDFD-1E7F-4D38-B5E5-FEC4D4109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-9145" y="-23667"/>
            <a:ext cx="9162288" cy="568708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BFD85-22DB-E8C0-02E8-B0E843AA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546994"/>
            <a:ext cx="9162288" cy="0"/>
          </a:xfrm>
          <a:prstGeom prst="line">
            <a:avLst/>
          </a:prstGeom>
          <a:ln w="127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A67601-EED6-A212-C354-6B5497705C4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883912" y="4601269"/>
            <a:ext cx="912155" cy="29546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fld id="{604A7A6C-F878-3C4E-8FE1-6958E2950697}" type="slidenum">
              <a:rPr lang="en-US" sz="1600" b="1" smtClean="0">
                <a:solidFill>
                  <a:srgbClr val="0056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600" b="1" dirty="0">
              <a:solidFill>
                <a:srgbClr val="0056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Graphic 9" descr="Texas Department of Transportation logo">
            <a:extLst>
              <a:ext uri="{FF2B5EF4-FFF2-40B4-BE49-F238E27FC236}">
                <a16:creationId xmlns:a16="http://schemas.microsoft.com/office/drawing/2014/main" id="{DEFBA2DB-5453-FA7B-1121-348B59C86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152" y="102984"/>
            <a:ext cx="1738311" cy="3154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082226-0855-77B2-A0D3-EDF61E9FCC8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59865" y="0"/>
            <a:ext cx="2929983" cy="54503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you with Texas</a:t>
            </a:r>
          </a:p>
        </p:txBody>
      </p:sp>
    </p:spTree>
    <p:extLst>
      <p:ext uri="{BB962C8B-B14F-4D97-AF65-F5344CB8AC3E}">
        <p14:creationId xmlns:p14="http://schemas.microsoft.com/office/powerpoint/2010/main" val="37508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31FDFD-1E7F-4D38-B5E5-FEC4D4109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-9145" y="-23667"/>
            <a:ext cx="9162288" cy="568708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BFD85-22DB-E8C0-02E8-B0E843AA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546994"/>
            <a:ext cx="9162288" cy="0"/>
          </a:xfrm>
          <a:prstGeom prst="line">
            <a:avLst/>
          </a:prstGeom>
          <a:ln w="127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7BD6E4E-AE77-4FF6-8629-52414DF99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145" y="5510849"/>
            <a:ext cx="8229600" cy="29488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campaign slide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DB103-094C-911C-9AAE-B406451E0E6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59865" y="0"/>
            <a:ext cx="2929983" cy="54503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you with Texas</a:t>
            </a:r>
          </a:p>
        </p:txBody>
      </p:sp>
      <p:pic>
        <p:nvPicPr>
          <p:cNvPr id="4" name="Graphic 3" descr="Texas Department of Transportation logo">
            <a:extLst>
              <a:ext uri="{FF2B5EF4-FFF2-40B4-BE49-F238E27FC236}">
                <a16:creationId xmlns:a16="http://schemas.microsoft.com/office/drawing/2014/main" id="{53FBEE52-1176-DE2A-FEFD-1109D4D85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152" y="102984"/>
            <a:ext cx="1738311" cy="3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968"/>
            <a:ext cx="8229600" cy="2926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1016"/>
            <a:ext cx="8229600" cy="3191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rgbClr val="0056A9"/>
        </a:buClr>
        <a:buSzPct val="80000"/>
        <a:buFont typeface="Verdana" panose="020B0604030504040204" pitchFamily="34" charset="0"/>
        <a:buChar char="°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0EA6-D6A8-35FC-993B-98E15F8CA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 281 Hamilton Truck / Relief Route</a:t>
            </a:r>
            <a:br>
              <a:rPr lang="en-US" dirty="0"/>
            </a:br>
            <a:r>
              <a:rPr lang="en-US" dirty="0"/>
              <a:t>PS&amp;E Information Session</a:t>
            </a:r>
          </a:p>
        </p:txBody>
      </p:sp>
      <p:pic>
        <p:nvPicPr>
          <p:cNvPr id="6" name="Picture Placeholder 5" descr="A picture of traffic approaching the Hamilton Courthouse Square from the South">
            <a:extLst>
              <a:ext uri="{FF2B5EF4-FFF2-40B4-BE49-F238E27FC236}">
                <a16:creationId xmlns:a16="http://schemas.microsoft.com/office/drawing/2014/main" id="{87FEA949-B52E-E0CC-FF76-85912E5316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-9144"/>
            <a:ext cx="9163050" cy="3712464"/>
          </a:xfrm>
        </p:spPr>
      </p:pic>
    </p:spTree>
    <p:extLst>
      <p:ext uri="{BB962C8B-B14F-4D97-AF65-F5344CB8AC3E}">
        <p14:creationId xmlns:p14="http://schemas.microsoft.com/office/powerpoint/2010/main" val="43096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AF94C-AB83-A57F-71AF-5A66D8214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D086-3129-6C20-CC34-1FA26436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Context – Active Ranching Operations</a:t>
            </a:r>
          </a:p>
        </p:txBody>
      </p:sp>
      <p:pic>
        <p:nvPicPr>
          <p:cNvPr id="4" name="Picture 3" descr="Hamilton County Cows offered for sale by the Hamilton Commission Company">
            <a:extLst>
              <a:ext uri="{FF2B5EF4-FFF2-40B4-BE49-F238E27FC236}">
                <a16:creationId xmlns:a16="http://schemas.microsoft.com/office/drawing/2014/main" id="{228635A3-9DB4-D750-24D8-42A69F5ED8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2108"/>
            <a:ext cx="4768672" cy="35765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2E2059-6DF3-6A90-361F-8CD86240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953" y="1272209"/>
            <a:ext cx="2805723" cy="34157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Proposed alignment bisects active ranches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Overpasses and large culverts for stock and equipment movement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Post-schematic coordination with property owners</a:t>
            </a:r>
          </a:p>
        </p:txBody>
      </p:sp>
    </p:spTree>
    <p:extLst>
      <p:ext uri="{BB962C8B-B14F-4D97-AF65-F5344CB8AC3E}">
        <p14:creationId xmlns:p14="http://schemas.microsoft.com/office/powerpoint/2010/main" val="113663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EE636-5518-F2E0-CDE8-0E7B1BF0E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8D3D-D599-39E7-BA4E-D113B121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Context – Economic Development</a:t>
            </a:r>
          </a:p>
        </p:txBody>
      </p:sp>
      <p:pic>
        <p:nvPicPr>
          <p:cNvPr id="6" name="Picture 5" descr="The interior of the Wenzel Lone Star Meat and Provisions Company in Hamilton, Texas">
            <a:extLst>
              <a:ext uri="{FF2B5EF4-FFF2-40B4-BE49-F238E27FC236}">
                <a16:creationId xmlns:a16="http://schemas.microsoft.com/office/drawing/2014/main" id="{244AF725-5680-E593-C96B-37C6C84AF4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2107"/>
            <a:ext cx="5244649" cy="357650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443D08-92A6-FC27-25D5-3C02B455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1" y="1272209"/>
            <a:ext cx="2778369" cy="34157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50 mph DCs onto business routes enable easy return access from Downtown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Potential for streetscape improvements after relief route opens (not part of this project)</a:t>
            </a:r>
          </a:p>
        </p:txBody>
      </p:sp>
    </p:spTree>
    <p:extLst>
      <p:ext uri="{BB962C8B-B14F-4D97-AF65-F5344CB8AC3E}">
        <p14:creationId xmlns:p14="http://schemas.microsoft.com/office/powerpoint/2010/main" val="110252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B671F-398B-0000-4820-8F44D0210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A56B-A5E4-EFA6-38DC-ED7A58FD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Detailed Project Overview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39CFC01-467C-9F52-CA59-78E42617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209"/>
            <a:ext cx="5001904" cy="31900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Google Earth walkthrough of 2/12 public meeting alignment and project features</a:t>
            </a:r>
          </a:p>
        </p:txBody>
      </p:sp>
    </p:spTree>
    <p:extLst>
      <p:ext uri="{BB962C8B-B14F-4D97-AF65-F5344CB8AC3E}">
        <p14:creationId xmlns:p14="http://schemas.microsoft.com/office/powerpoint/2010/main" val="350726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FAD5AC-084D-A5BC-AD45-B5722456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 like a Texan English</a:t>
            </a:r>
          </a:p>
        </p:txBody>
      </p:sp>
      <p:pic>
        <p:nvPicPr>
          <p:cNvPr id="2" name="Picture 1" descr="Help make Texas safer for everyone&#10;Drive like a Texan&#10;Kind. Courteous. Safe.&#10;DriveLikeATexan.com&#10; QR Code - https://www.txdot.gov/drivelikeatexan?cid=qr-txdot-ppt-template:direct:AW:dlat">
            <a:extLst>
              <a:ext uri="{FF2B5EF4-FFF2-40B4-BE49-F238E27FC236}">
                <a16:creationId xmlns:a16="http://schemas.microsoft.com/office/drawing/2014/main" id="{890F2833-F27D-9D26-00B3-C61477A572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55" y="554608"/>
            <a:ext cx="9157310" cy="45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8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Welcome and Introduction</a:t>
            </a:r>
          </a:p>
        </p:txBody>
      </p:sp>
      <p:pic>
        <p:nvPicPr>
          <p:cNvPr id="5" name="Picture 4" descr="US 281 Shield">
            <a:extLst>
              <a:ext uri="{FF2B5EF4-FFF2-40B4-BE49-F238E27FC236}">
                <a16:creationId xmlns:a16="http://schemas.microsoft.com/office/drawing/2014/main" id="{C43950AD-7054-EED4-1931-5B45A685DB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99623"/>
            <a:ext cx="41148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7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C329-869A-654B-4190-269BE320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209"/>
            <a:ext cx="4482162" cy="31900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US 281 Hamilton Truck / Relief Route: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~ 15 miles of new location relief route</a:t>
            </a:r>
          </a:p>
          <a:p>
            <a:r>
              <a:rPr lang="en-US" dirty="0"/>
              <a:t>First of three projects to widen US 281 to four lanes throughout Hamilton County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Key Connectivity Corridor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Fully funded (Cats 4 and 12)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Single PS&amp;E contract</a:t>
            </a:r>
          </a:p>
        </p:txBody>
      </p:sp>
      <p:pic>
        <p:nvPicPr>
          <p:cNvPr id="9" name="Picture 8" descr="Map of 281 Truck / Relief Route">
            <a:extLst>
              <a:ext uri="{FF2B5EF4-FFF2-40B4-BE49-F238E27FC236}">
                <a16:creationId xmlns:a16="http://schemas.microsoft.com/office/drawing/2014/main" id="{7347419B-C060-4C60-43B5-7FB32F563F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63" y="814647"/>
            <a:ext cx="3417636" cy="37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4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B922A-D1DC-B609-916B-7856749F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50AB-7035-B6AF-FC74-D99072FB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Context – Downtown Hamilton (1)</a:t>
            </a:r>
          </a:p>
        </p:txBody>
      </p:sp>
      <p:pic>
        <p:nvPicPr>
          <p:cNvPr id="7" name="Picture 6" descr="A picture of downtown Hamilton, Texas">
            <a:extLst>
              <a:ext uri="{FF2B5EF4-FFF2-40B4-BE49-F238E27FC236}">
                <a16:creationId xmlns:a16="http://schemas.microsoft.com/office/drawing/2014/main" id="{FD2AECE5-BDD8-90EA-63DA-5DD719FC6C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2108"/>
            <a:ext cx="7190509" cy="3576504"/>
          </a:xfrm>
          <a:prstGeom prst="rect">
            <a:avLst/>
          </a:prstGeom>
        </p:spPr>
      </p:pic>
      <p:grpSp>
        <p:nvGrpSpPr>
          <p:cNvPr id="16" name="Group 15" descr="SH 36 shield">
            <a:extLst>
              <a:ext uri="{FF2B5EF4-FFF2-40B4-BE49-F238E27FC236}">
                <a16:creationId xmlns:a16="http://schemas.microsoft.com/office/drawing/2014/main" id="{68A3D90A-E3B4-AF24-5197-CC963DB13434}"/>
              </a:ext>
            </a:extLst>
          </p:cNvPr>
          <p:cNvGrpSpPr/>
          <p:nvPr/>
        </p:nvGrpSpPr>
        <p:grpSpPr>
          <a:xfrm>
            <a:off x="566382" y="2770569"/>
            <a:ext cx="5404514" cy="1636582"/>
            <a:chOff x="566382" y="2770569"/>
            <a:chExt cx="5404514" cy="163658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DA260B-EED2-1E64-8F24-0F8CE7827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82" y="3309582"/>
              <a:ext cx="5404514" cy="293427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BEB53CC-5610-2D57-9357-A36B8967A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172" y="2770569"/>
              <a:ext cx="604483" cy="60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0948F0-4C0E-3FF3-69AB-6C7276136856}"/>
                </a:ext>
              </a:extLst>
            </p:cNvPr>
            <p:cNvSpPr txBox="1"/>
            <p:nvPr/>
          </p:nvSpPr>
          <p:spPr>
            <a:xfrm>
              <a:off x="845027" y="3760820"/>
              <a:ext cx="30765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Oilfield and Oversize / Overweight traffic</a:t>
              </a:r>
            </a:p>
          </p:txBody>
        </p:sp>
      </p:grpSp>
      <p:grpSp>
        <p:nvGrpSpPr>
          <p:cNvPr id="17" name="Group 16" descr="US 281 shield">
            <a:extLst>
              <a:ext uri="{FF2B5EF4-FFF2-40B4-BE49-F238E27FC236}">
                <a16:creationId xmlns:a16="http://schemas.microsoft.com/office/drawing/2014/main" id="{6EB663E6-C767-61CE-C475-B09DB847FD66}"/>
              </a:ext>
            </a:extLst>
          </p:cNvPr>
          <p:cNvGrpSpPr/>
          <p:nvPr/>
        </p:nvGrpSpPr>
        <p:grpSpPr>
          <a:xfrm>
            <a:off x="2654490" y="3098400"/>
            <a:ext cx="4688006" cy="1510694"/>
            <a:chOff x="2654490" y="3098400"/>
            <a:chExt cx="4688006" cy="151069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E44583-1B67-2AC7-F315-CDB15794B73D}"/>
                </a:ext>
              </a:extLst>
            </p:cNvPr>
            <p:cNvCxnSpPr>
              <a:cxnSpLocks/>
            </p:cNvCxnSpPr>
            <p:nvPr/>
          </p:nvCxnSpPr>
          <p:spPr>
            <a:xfrm>
              <a:off x="2654490" y="3282287"/>
              <a:ext cx="4688006" cy="641444"/>
            </a:xfrm>
            <a:prstGeom prst="straightConnector1">
              <a:avLst/>
            </a:prstGeom>
            <a:ln w="63500">
              <a:solidFill>
                <a:srgbClr val="CC00CC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AEE214B-DA2E-2197-5BFD-1010909D1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062" y="3098400"/>
              <a:ext cx="691629" cy="55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3617C9-FCE1-6EDE-FC11-FB96ED7213A4}"/>
                </a:ext>
              </a:extLst>
            </p:cNvPr>
            <p:cNvSpPr txBox="1"/>
            <p:nvPr/>
          </p:nvSpPr>
          <p:spPr>
            <a:xfrm>
              <a:off x="4819618" y="3962763"/>
              <a:ext cx="19300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C00CC"/>
                  </a:solidFill>
                </a:rPr>
                <a:t>Alternate Route to I-35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1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AAB2-1550-9B25-C1A0-D9B73672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96DB-22BA-602D-1CC2-ED316667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Context – Downtown Hamilton (2)</a:t>
            </a:r>
          </a:p>
        </p:txBody>
      </p:sp>
      <p:pic>
        <p:nvPicPr>
          <p:cNvPr id="4" name="Picture 3" descr="An aerial view of Hamilton, TX">
            <a:extLst>
              <a:ext uri="{FF2B5EF4-FFF2-40B4-BE49-F238E27FC236}">
                <a16:creationId xmlns:a16="http://schemas.microsoft.com/office/drawing/2014/main" id="{6A72322F-2E74-2C31-ABF0-0865415CFC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2108"/>
            <a:ext cx="5378236" cy="3576504"/>
          </a:xfrm>
          <a:prstGeom prst="rect">
            <a:avLst/>
          </a:prstGeom>
        </p:spPr>
      </p:pic>
      <p:grpSp>
        <p:nvGrpSpPr>
          <p:cNvPr id="8" name="Group 7" descr="A red circle around a Google Earth measurement of street width in downtown Hamilton, TX.">
            <a:extLst>
              <a:ext uri="{FF2B5EF4-FFF2-40B4-BE49-F238E27FC236}">
                <a16:creationId xmlns:a16="http://schemas.microsoft.com/office/drawing/2014/main" id="{2F36538E-62A8-9DFC-9C23-A8CA67F9B65D}"/>
              </a:ext>
            </a:extLst>
          </p:cNvPr>
          <p:cNvGrpSpPr/>
          <p:nvPr/>
        </p:nvGrpSpPr>
        <p:grpSpPr>
          <a:xfrm>
            <a:off x="2265529" y="2777318"/>
            <a:ext cx="5438633" cy="1483977"/>
            <a:chOff x="2265529" y="2777318"/>
            <a:chExt cx="5438633" cy="1483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D8DAC8-1E62-E51A-841E-27681A53AF56}"/>
                </a:ext>
              </a:extLst>
            </p:cNvPr>
            <p:cNvSpPr txBox="1"/>
            <p:nvPr/>
          </p:nvSpPr>
          <p:spPr>
            <a:xfrm>
              <a:off x="3698544" y="2777318"/>
              <a:ext cx="400561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Streets entering Hamilton Courthouse Square measure less than 60 feet from building face to building face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3A4369-0BEB-EA84-8B49-6ABFD3AD4DDB}"/>
                </a:ext>
              </a:extLst>
            </p:cNvPr>
            <p:cNvSpPr/>
            <p:nvPr/>
          </p:nvSpPr>
          <p:spPr>
            <a:xfrm>
              <a:off x="2265529" y="4073857"/>
              <a:ext cx="320723" cy="1874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34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7230D-F4E0-9B38-3079-0E476DC9C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AFBD-DB12-954B-B2F9-E7927A32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Context – Downtown Hamilton (3)</a:t>
            </a:r>
          </a:p>
        </p:txBody>
      </p:sp>
      <p:pic>
        <p:nvPicPr>
          <p:cNvPr id="7" name="Picture 6" descr="A topographic map of Hamilton, TX">
            <a:extLst>
              <a:ext uri="{FF2B5EF4-FFF2-40B4-BE49-F238E27FC236}">
                <a16:creationId xmlns:a16="http://schemas.microsoft.com/office/drawing/2014/main" id="{82CD21BC-6568-8451-7219-8F927ACEED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2108"/>
            <a:ext cx="5453626" cy="3576504"/>
          </a:xfrm>
          <a:prstGeom prst="rect">
            <a:avLst/>
          </a:prstGeom>
        </p:spPr>
      </p:pic>
      <p:grpSp>
        <p:nvGrpSpPr>
          <p:cNvPr id="12" name="Group 11" descr="A highlight of the 1200-foot contour on a topographic map of Hamilton, TX, showing how the town sits in a &quot;bowl.&quot;">
            <a:extLst>
              <a:ext uri="{FF2B5EF4-FFF2-40B4-BE49-F238E27FC236}">
                <a16:creationId xmlns:a16="http://schemas.microsoft.com/office/drawing/2014/main" id="{9E628782-D1BE-C26C-4765-4910D4A3954F}"/>
              </a:ext>
            </a:extLst>
          </p:cNvPr>
          <p:cNvGrpSpPr/>
          <p:nvPr/>
        </p:nvGrpSpPr>
        <p:grpSpPr>
          <a:xfrm>
            <a:off x="2005013" y="2566988"/>
            <a:ext cx="6388360" cy="1964374"/>
            <a:chOff x="2005013" y="2566988"/>
            <a:chExt cx="6388360" cy="19643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FD77CBB-8495-D0B5-C32D-4188E09DBAB7}"/>
                </a:ext>
              </a:extLst>
            </p:cNvPr>
            <p:cNvSpPr/>
            <p:nvPr/>
          </p:nvSpPr>
          <p:spPr>
            <a:xfrm>
              <a:off x="2005013" y="2566988"/>
              <a:ext cx="2257425" cy="1847850"/>
            </a:xfrm>
            <a:custGeom>
              <a:avLst/>
              <a:gdLst>
                <a:gd name="connsiteX0" fmla="*/ 1123950 w 2257425"/>
                <a:gd name="connsiteY0" fmla="*/ 0 h 1847850"/>
                <a:gd name="connsiteX1" fmla="*/ 1114425 w 2257425"/>
                <a:gd name="connsiteY1" fmla="*/ 23812 h 1847850"/>
                <a:gd name="connsiteX2" fmla="*/ 1085850 w 2257425"/>
                <a:gd name="connsiteY2" fmla="*/ 66675 h 1847850"/>
                <a:gd name="connsiteX3" fmla="*/ 1076325 w 2257425"/>
                <a:gd name="connsiteY3" fmla="*/ 85725 h 1847850"/>
                <a:gd name="connsiteX4" fmla="*/ 1066800 w 2257425"/>
                <a:gd name="connsiteY4" fmla="*/ 128587 h 1847850"/>
                <a:gd name="connsiteX5" fmla="*/ 1062037 w 2257425"/>
                <a:gd name="connsiteY5" fmla="*/ 142875 h 1847850"/>
                <a:gd name="connsiteX6" fmla="*/ 1033462 w 2257425"/>
                <a:gd name="connsiteY6" fmla="*/ 176212 h 1847850"/>
                <a:gd name="connsiteX7" fmla="*/ 1014412 w 2257425"/>
                <a:gd name="connsiteY7" fmla="*/ 190500 h 1847850"/>
                <a:gd name="connsiteX8" fmla="*/ 990600 w 2257425"/>
                <a:gd name="connsiteY8" fmla="*/ 195262 h 1847850"/>
                <a:gd name="connsiteX9" fmla="*/ 938212 w 2257425"/>
                <a:gd name="connsiteY9" fmla="*/ 185737 h 1847850"/>
                <a:gd name="connsiteX10" fmla="*/ 909637 w 2257425"/>
                <a:gd name="connsiteY10" fmla="*/ 176212 h 1847850"/>
                <a:gd name="connsiteX11" fmla="*/ 871537 w 2257425"/>
                <a:gd name="connsiteY11" fmla="*/ 180975 h 1847850"/>
                <a:gd name="connsiteX12" fmla="*/ 852487 w 2257425"/>
                <a:gd name="connsiteY12" fmla="*/ 200025 h 1847850"/>
                <a:gd name="connsiteX13" fmla="*/ 847725 w 2257425"/>
                <a:gd name="connsiteY13" fmla="*/ 219075 h 1847850"/>
                <a:gd name="connsiteX14" fmla="*/ 838200 w 2257425"/>
                <a:gd name="connsiteY14" fmla="*/ 242887 h 1847850"/>
                <a:gd name="connsiteX15" fmla="*/ 833437 w 2257425"/>
                <a:gd name="connsiteY15" fmla="*/ 261937 h 1847850"/>
                <a:gd name="connsiteX16" fmla="*/ 800100 w 2257425"/>
                <a:gd name="connsiteY16" fmla="*/ 290512 h 1847850"/>
                <a:gd name="connsiteX17" fmla="*/ 776287 w 2257425"/>
                <a:gd name="connsiteY17" fmla="*/ 295275 h 1847850"/>
                <a:gd name="connsiteX18" fmla="*/ 762000 w 2257425"/>
                <a:gd name="connsiteY18" fmla="*/ 300037 h 1847850"/>
                <a:gd name="connsiteX19" fmla="*/ 685800 w 2257425"/>
                <a:gd name="connsiteY19" fmla="*/ 285750 h 1847850"/>
                <a:gd name="connsiteX20" fmla="*/ 657225 w 2257425"/>
                <a:gd name="connsiteY20" fmla="*/ 280987 h 1847850"/>
                <a:gd name="connsiteX21" fmla="*/ 628650 w 2257425"/>
                <a:gd name="connsiteY21" fmla="*/ 271462 h 1847850"/>
                <a:gd name="connsiteX22" fmla="*/ 595312 w 2257425"/>
                <a:gd name="connsiteY22" fmla="*/ 266700 h 1847850"/>
                <a:gd name="connsiteX23" fmla="*/ 571500 w 2257425"/>
                <a:gd name="connsiteY23" fmla="*/ 261937 h 1847850"/>
                <a:gd name="connsiteX24" fmla="*/ 547687 w 2257425"/>
                <a:gd name="connsiteY24" fmla="*/ 357187 h 1847850"/>
                <a:gd name="connsiteX25" fmla="*/ 528637 w 2257425"/>
                <a:gd name="connsiteY25" fmla="*/ 371475 h 1847850"/>
                <a:gd name="connsiteX26" fmla="*/ 442912 w 2257425"/>
                <a:gd name="connsiteY26" fmla="*/ 390525 h 1847850"/>
                <a:gd name="connsiteX27" fmla="*/ 309562 w 2257425"/>
                <a:gd name="connsiteY27" fmla="*/ 400050 h 1847850"/>
                <a:gd name="connsiteX28" fmla="*/ 266700 w 2257425"/>
                <a:gd name="connsiteY28" fmla="*/ 390525 h 1847850"/>
                <a:gd name="connsiteX29" fmla="*/ 228600 w 2257425"/>
                <a:gd name="connsiteY29" fmla="*/ 357187 h 1847850"/>
                <a:gd name="connsiteX30" fmla="*/ 214312 w 2257425"/>
                <a:gd name="connsiteY30" fmla="*/ 333375 h 1847850"/>
                <a:gd name="connsiteX31" fmla="*/ 185737 w 2257425"/>
                <a:gd name="connsiteY31" fmla="*/ 323850 h 1847850"/>
                <a:gd name="connsiteX32" fmla="*/ 190500 w 2257425"/>
                <a:gd name="connsiteY32" fmla="*/ 395287 h 1847850"/>
                <a:gd name="connsiteX33" fmla="*/ 200025 w 2257425"/>
                <a:gd name="connsiteY33" fmla="*/ 414337 h 1847850"/>
                <a:gd name="connsiteX34" fmla="*/ 185737 w 2257425"/>
                <a:gd name="connsiteY34" fmla="*/ 500062 h 1847850"/>
                <a:gd name="connsiteX35" fmla="*/ 180975 w 2257425"/>
                <a:gd name="connsiteY35" fmla="*/ 519112 h 1847850"/>
                <a:gd name="connsiteX36" fmla="*/ 166687 w 2257425"/>
                <a:gd name="connsiteY36" fmla="*/ 523875 h 1847850"/>
                <a:gd name="connsiteX37" fmla="*/ 147637 w 2257425"/>
                <a:gd name="connsiteY37" fmla="*/ 533400 h 1847850"/>
                <a:gd name="connsiteX38" fmla="*/ 114300 w 2257425"/>
                <a:gd name="connsiteY38" fmla="*/ 542925 h 1847850"/>
                <a:gd name="connsiteX39" fmla="*/ 100012 w 2257425"/>
                <a:gd name="connsiteY39" fmla="*/ 547687 h 1847850"/>
                <a:gd name="connsiteX40" fmla="*/ 28575 w 2257425"/>
                <a:gd name="connsiteY40" fmla="*/ 566737 h 1847850"/>
                <a:gd name="connsiteX41" fmla="*/ 9525 w 2257425"/>
                <a:gd name="connsiteY41" fmla="*/ 581025 h 1847850"/>
                <a:gd name="connsiteX42" fmla="*/ 0 w 2257425"/>
                <a:gd name="connsiteY42" fmla="*/ 604837 h 1847850"/>
                <a:gd name="connsiteX43" fmla="*/ 23812 w 2257425"/>
                <a:gd name="connsiteY43" fmla="*/ 623887 h 1847850"/>
                <a:gd name="connsiteX44" fmla="*/ 47625 w 2257425"/>
                <a:gd name="connsiteY44" fmla="*/ 633412 h 1847850"/>
                <a:gd name="connsiteX45" fmla="*/ 100012 w 2257425"/>
                <a:gd name="connsiteY45" fmla="*/ 642937 h 1847850"/>
                <a:gd name="connsiteX46" fmla="*/ 161925 w 2257425"/>
                <a:gd name="connsiteY46" fmla="*/ 666750 h 1847850"/>
                <a:gd name="connsiteX47" fmla="*/ 276225 w 2257425"/>
                <a:gd name="connsiteY47" fmla="*/ 657225 h 1847850"/>
                <a:gd name="connsiteX48" fmla="*/ 295275 w 2257425"/>
                <a:gd name="connsiteY48" fmla="*/ 652462 h 1847850"/>
                <a:gd name="connsiteX49" fmla="*/ 371475 w 2257425"/>
                <a:gd name="connsiteY49" fmla="*/ 647700 h 1847850"/>
                <a:gd name="connsiteX50" fmla="*/ 385762 w 2257425"/>
                <a:gd name="connsiteY50" fmla="*/ 642937 h 1847850"/>
                <a:gd name="connsiteX51" fmla="*/ 466725 w 2257425"/>
                <a:gd name="connsiteY51" fmla="*/ 652462 h 1847850"/>
                <a:gd name="connsiteX52" fmla="*/ 509587 w 2257425"/>
                <a:gd name="connsiteY52" fmla="*/ 685800 h 1847850"/>
                <a:gd name="connsiteX53" fmla="*/ 533400 w 2257425"/>
                <a:gd name="connsiteY53" fmla="*/ 700087 h 1847850"/>
                <a:gd name="connsiteX54" fmla="*/ 581025 w 2257425"/>
                <a:gd name="connsiteY54" fmla="*/ 742950 h 1847850"/>
                <a:gd name="connsiteX55" fmla="*/ 595312 w 2257425"/>
                <a:gd name="connsiteY55" fmla="*/ 762000 h 1847850"/>
                <a:gd name="connsiteX56" fmla="*/ 604837 w 2257425"/>
                <a:gd name="connsiteY56" fmla="*/ 781050 h 1847850"/>
                <a:gd name="connsiteX57" fmla="*/ 623887 w 2257425"/>
                <a:gd name="connsiteY57" fmla="*/ 795337 h 1847850"/>
                <a:gd name="connsiteX58" fmla="*/ 642937 w 2257425"/>
                <a:gd name="connsiteY58" fmla="*/ 823912 h 1847850"/>
                <a:gd name="connsiteX59" fmla="*/ 652462 w 2257425"/>
                <a:gd name="connsiteY59" fmla="*/ 881062 h 1847850"/>
                <a:gd name="connsiteX60" fmla="*/ 666750 w 2257425"/>
                <a:gd name="connsiteY60" fmla="*/ 919162 h 1847850"/>
                <a:gd name="connsiteX61" fmla="*/ 657225 w 2257425"/>
                <a:gd name="connsiteY61" fmla="*/ 933450 h 1847850"/>
                <a:gd name="connsiteX62" fmla="*/ 647700 w 2257425"/>
                <a:gd name="connsiteY62" fmla="*/ 995362 h 1847850"/>
                <a:gd name="connsiteX63" fmla="*/ 642937 w 2257425"/>
                <a:gd name="connsiteY63" fmla="*/ 1076325 h 1847850"/>
                <a:gd name="connsiteX64" fmla="*/ 623887 w 2257425"/>
                <a:gd name="connsiteY64" fmla="*/ 1100137 h 1847850"/>
                <a:gd name="connsiteX65" fmla="*/ 619125 w 2257425"/>
                <a:gd name="connsiteY65" fmla="*/ 1152525 h 1847850"/>
                <a:gd name="connsiteX66" fmla="*/ 609600 w 2257425"/>
                <a:gd name="connsiteY66" fmla="*/ 1209675 h 1847850"/>
                <a:gd name="connsiteX67" fmla="*/ 604837 w 2257425"/>
                <a:gd name="connsiteY67" fmla="*/ 1352550 h 1847850"/>
                <a:gd name="connsiteX68" fmla="*/ 581025 w 2257425"/>
                <a:gd name="connsiteY68" fmla="*/ 1390650 h 1847850"/>
                <a:gd name="connsiteX69" fmla="*/ 547687 w 2257425"/>
                <a:gd name="connsiteY69" fmla="*/ 1428750 h 1847850"/>
                <a:gd name="connsiteX70" fmla="*/ 519112 w 2257425"/>
                <a:gd name="connsiteY70" fmla="*/ 1438275 h 1847850"/>
                <a:gd name="connsiteX71" fmla="*/ 481012 w 2257425"/>
                <a:gd name="connsiteY71" fmla="*/ 1447800 h 1847850"/>
                <a:gd name="connsiteX72" fmla="*/ 447675 w 2257425"/>
                <a:gd name="connsiteY72" fmla="*/ 1471612 h 1847850"/>
                <a:gd name="connsiteX73" fmla="*/ 409575 w 2257425"/>
                <a:gd name="connsiteY73" fmla="*/ 1490662 h 1847850"/>
                <a:gd name="connsiteX74" fmla="*/ 385762 w 2257425"/>
                <a:gd name="connsiteY74" fmla="*/ 1524000 h 1847850"/>
                <a:gd name="connsiteX75" fmla="*/ 400050 w 2257425"/>
                <a:gd name="connsiteY75" fmla="*/ 1533525 h 1847850"/>
                <a:gd name="connsiteX76" fmla="*/ 414337 w 2257425"/>
                <a:gd name="connsiteY76" fmla="*/ 1552575 h 1847850"/>
                <a:gd name="connsiteX77" fmla="*/ 442912 w 2257425"/>
                <a:gd name="connsiteY77" fmla="*/ 1547812 h 1847850"/>
                <a:gd name="connsiteX78" fmla="*/ 481012 w 2257425"/>
                <a:gd name="connsiteY78" fmla="*/ 1533525 h 1847850"/>
                <a:gd name="connsiteX79" fmla="*/ 509587 w 2257425"/>
                <a:gd name="connsiteY79" fmla="*/ 1519237 h 1847850"/>
                <a:gd name="connsiteX80" fmla="*/ 538162 w 2257425"/>
                <a:gd name="connsiteY80" fmla="*/ 1514475 h 1847850"/>
                <a:gd name="connsiteX81" fmla="*/ 676275 w 2257425"/>
                <a:gd name="connsiteY81" fmla="*/ 1500187 h 1847850"/>
                <a:gd name="connsiteX82" fmla="*/ 690562 w 2257425"/>
                <a:gd name="connsiteY82" fmla="*/ 1481137 h 1847850"/>
                <a:gd name="connsiteX83" fmla="*/ 738187 w 2257425"/>
                <a:gd name="connsiteY83" fmla="*/ 1423987 h 1847850"/>
                <a:gd name="connsiteX84" fmla="*/ 747712 w 2257425"/>
                <a:gd name="connsiteY84" fmla="*/ 1400175 h 1847850"/>
                <a:gd name="connsiteX85" fmla="*/ 752475 w 2257425"/>
                <a:gd name="connsiteY85" fmla="*/ 1385887 h 1847850"/>
                <a:gd name="connsiteX86" fmla="*/ 785812 w 2257425"/>
                <a:gd name="connsiteY86" fmla="*/ 1328737 h 1847850"/>
                <a:gd name="connsiteX87" fmla="*/ 795337 w 2257425"/>
                <a:gd name="connsiteY87" fmla="*/ 1314450 h 1847850"/>
                <a:gd name="connsiteX88" fmla="*/ 814387 w 2257425"/>
                <a:gd name="connsiteY88" fmla="*/ 1276350 h 1847850"/>
                <a:gd name="connsiteX89" fmla="*/ 833437 w 2257425"/>
                <a:gd name="connsiteY89" fmla="*/ 1252537 h 1847850"/>
                <a:gd name="connsiteX90" fmla="*/ 857250 w 2257425"/>
                <a:gd name="connsiteY90" fmla="*/ 1228725 h 1847850"/>
                <a:gd name="connsiteX91" fmla="*/ 881062 w 2257425"/>
                <a:gd name="connsiteY91" fmla="*/ 1200150 h 1847850"/>
                <a:gd name="connsiteX92" fmla="*/ 900112 w 2257425"/>
                <a:gd name="connsiteY92" fmla="*/ 1152525 h 1847850"/>
                <a:gd name="connsiteX93" fmla="*/ 904875 w 2257425"/>
                <a:gd name="connsiteY93" fmla="*/ 1133475 h 1847850"/>
                <a:gd name="connsiteX94" fmla="*/ 914400 w 2257425"/>
                <a:gd name="connsiteY94" fmla="*/ 1109662 h 1847850"/>
                <a:gd name="connsiteX95" fmla="*/ 919162 w 2257425"/>
                <a:gd name="connsiteY95" fmla="*/ 1095375 h 1847850"/>
                <a:gd name="connsiteX96" fmla="*/ 923925 w 2257425"/>
                <a:gd name="connsiteY96" fmla="*/ 1062037 h 1847850"/>
                <a:gd name="connsiteX97" fmla="*/ 933450 w 2257425"/>
                <a:gd name="connsiteY97" fmla="*/ 1042987 h 1847850"/>
                <a:gd name="connsiteX98" fmla="*/ 942975 w 2257425"/>
                <a:gd name="connsiteY98" fmla="*/ 1019175 h 1847850"/>
                <a:gd name="connsiteX99" fmla="*/ 947737 w 2257425"/>
                <a:gd name="connsiteY99" fmla="*/ 990600 h 1847850"/>
                <a:gd name="connsiteX100" fmla="*/ 957262 w 2257425"/>
                <a:gd name="connsiteY100" fmla="*/ 966787 h 1847850"/>
                <a:gd name="connsiteX101" fmla="*/ 962025 w 2257425"/>
                <a:gd name="connsiteY101" fmla="*/ 952500 h 1847850"/>
                <a:gd name="connsiteX102" fmla="*/ 981075 w 2257425"/>
                <a:gd name="connsiteY102" fmla="*/ 914400 h 1847850"/>
                <a:gd name="connsiteX103" fmla="*/ 1000125 w 2257425"/>
                <a:gd name="connsiteY103" fmla="*/ 876300 h 1847850"/>
                <a:gd name="connsiteX104" fmla="*/ 1004887 w 2257425"/>
                <a:gd name="connsiteY104" fmla="*/ 852487 h 1847850"/>
                <a:gd name="connsiteX105" fmla="*/ 1019175 w 2257425"/>
                <a:gd name="connsiteY105" fmla="*/ 833437 h 1847850"/>
                <a:gd name="connsiteX106" fmla="*/ 1028700 w 2257425"/>
                <a:gd name="connsiteY106" fmla="*/ 819150 h 1847850"/>
                <a:gd name="connsiteX107" fmla="*/ 1033462 w 2257425"/>
                <a:gd name="connsiteY107" fmla="*/ 804862 h 1847850"/>
                <a:gd name="connsiteX108" fmla="*/ 1052512 w 2257425"/>
                <a:gd name="connsiteY108" fmla="*/ 790575 h 1847850"/>
                <a:gd name="connsiteX109" fmla="*/ 1081087 w 2257425"/>
                <a:gd name="connsiteY109" fmla="*/ 776287 h 1847850"/>
                <a:gd name="connsiteX110" fmla="*/ 1114425 w 2257425"/>
                <a:gd name="connsiteY110" fmla="*/ 781050 h 1847850"/>
                <a:gd name="connsiteX111" fmla="*/ 1128712 w 2257425"/>
                <a:gd name="connsiteY111" fmla="*/ 785812 h 1847850"/>
                <a:gd name="connsiteX112" fmla="*/ 1152525 w 2257425"/>
                <a:gd name="connsiteY112" fmla="*/ 790575 h 1847850"/>
                <a:gd name="connsiteX113" fmla="*/ 1181100 w 2257425"/>
                <a:gd name="connsiteY113" fmla="*/ 819150 h 1847850"/>
                <a:gd name="connsiteX114" fmla="*/ 1185862 w 2257425"/>
                <a:gd name="connsiteY114" fmla="*/ 852487 h 1847850"/>
                <a:gd name="connsiteX115" fmla="*/ 1195387 w 2257425"/>
                <a:gd name="connsiteY115" fmla="*/ 900112 h 1847850"/>
                <a:gd name="connsiteX116" fmla="*/ 1200150 w 2257425"/>
                <a:gd name="connsiteY116" fmla="*/ 985837 h 1847850"/>
                <a:gd name="connsiteX117" fmla="*/ 1209675 w 2257425"/>
                <a:gd name="connsiteY117" fmla="*/ 1295400 h 1847850"/>
                <a:gd name="connsiteX118" fmla="*/ 1223962 w 2257425"/>
                <a:gd name="connsiteY118" fmla="*/ 1309687 h 1847850"/>
                <a:gd name="connsiteX119" fmla="*/ 1243012 w 2257425"/>
                <a:gd name="connsiteY119" fmla="*/ 1338262 h 1847850"/>
                <a:gd name="connsiteX120" fmla="*/ 1252537 w 2257425"/>
                <a:gd name="connsiteY120" fmla="*/ 1352550 h 1847850"/>
                <a:gd name="connsiteX121" fmla="*/ 1266825 w 2257425"/>
                <a:gd name="connsiteY121" fmla="*/ 1371600 h 1847850"/>
                <a:gd name="connsiteX122" fmla="*/ 1276350 w 2257425"/>
                <a:gd name="connsiteY122" fmla="*/ 1395412 h 1847850"/>
                <a:gd name="connsiteX123" fmla="*/ 1285875 w 2257425"/>
                <a:gd name="connsiteY123" fmla="*/ 1414462 h 1847850"/>
                <a:gd name="connsiteX124" fmla="*/ 1295400 w 2257425"/>
                <a:gd name="connsiteY124" fmla="*/ 1452562 h 1847850"/>
                <a:gd name="connsiteX125" fmla="*/ 1300162 w 2257425"/>
                <a:gd name="connsiteY125" fmla="*/ 1466850 h 1847850"/>
                <a:gd name="connsiteX126" fmla="*/ 1304925 w 2257425"/>
                <a:gd name="connsiteY126" fmla="*/ 1490662 h 1847850"/>
                <a:gd name="connsiteX127" fmla="*/ 1285875 w 2257425"/>
                <a:gd name="connsiteY127" fmla="*/ 1619250 h 1847850"/>
                <a:gd name="connsiteX128" fmla="*/ 1281112 w 2257425"/>
                <a:gd name="connsiteY128" fmla="*/ 1633537 h 1847850"/>
                <a:gd name="connsiteX129" fmla="*/ 1276350 w 2257425"/>
                <a:gd name="connsiteY129" fmla="*/ 1695450 h 1847850"/>
                <a:gd name="connsiteX130" fmla="*/ 1266825 w 2257425"/>
                <a:gd name="connsiteY130" fmla="*/ 1714500 h 1847850"/>
                <a:gd name="connsiteX131" fmla="*/ 1276350 w 2257425"/>
                <a:gd name="connsiteY131" fmla="*/ 1757362 h 1847850"/>
                <a:gd name="connsiteX132" fmla="*/ 1281112 w 2257425"/>
                <a:gd name="connsiteY132" fmla="*/ 1776412 h 1847850"/>
                <a:gd name="connsiteX133" fmla="*/ 1328737 w 2257425"/>
                <a:gd name="connsiteY133" fmla="*/ 1809750 h 1847850"/>
                <a:gd name="connsiteX134" fmla="*/ 1343025 w 2257425"/>
                <a:gd name="connsiteY134" fmla="*/ 1828800 h 1847850"/>
                <a:gd name="connsiteX135" fmla="*/ 1381125 w 2257425"/>
                <a:gd name="connsiteY135" fmla="*/ 1847850 h 1847850"/>
                <a:gd name="connsiteX136" fmla="*/ 1457325 w 2257425"/>
                <a:gd name="connsiteY136" fmla="*/ 1843087 h 1847850"/>
                <a:gd name="connsiteX137" fmla="*/ 1657350 w 2257425"/>
                <a:gd name="connsiteY137" fmla="*/ 1833562 h 1847850"/>
                <a:gd name="connsiteX138" fmla="*/ 1776412 w 2257425"/>
                <a:gd name="connsiteY138" fmla="*/ 1838325 h 1847850"/>
                <a:gd name="connsiteX139" fmla="*/ 1790700 w 2257425"/>
                <a:gd name="connsiteY139" fmla="*/ 1833562 h 1847850"/>
                <a:gd name="connsiteX140" fmla="*/ 1814512 w 2257425"/>
                <a:gd name="connsiteY140" fmla="*/ 1819275 h 1847850"/>
                <a:gd name="connsiteX141" fmla="*/ 1824037 w 2257425"/>
                <a:gd name="connsiteY141" fmla="*/ 1804987 h 1847850"/>
                <a:gd name="connsiteX142" fmla="*/ 1833562 w 2257425"/>
                <a:gd name="connsiteY142" fmla="*/ 1762125 h 1847850"/>
                <a:gd name="connsiteX143" fmla="*/ 1838325 w 2257425"/>
                <a:gd name="connsiteY143" fmla="*/ 1504950 h 1847850"/>
                <a:gd name="connsiteX144" fmla="*/ 1843087 w 2257425"/>
                <a:gd name="connsiteY144" fmla="*/ 1490662 h 1847850"/>
                <a:gd name="connsiteX145" fmla="*/ 1828800 w 2257425"/>
                <a:gd name="connsiteY145" fmla="*/ 1381125 h 1847850"/>
                <a:gd name="connsiteX146" fmla="*/ 1819275 w 2257425"/>
                <a:gd name="connsiteY146" fmla="*/ 1362075 h 1847850"/>
                <a:gd name="connsiteX147" fmla="*/ 1814512 w 2257425"/>
                <a:gd name="connsiteY147" fmla="*/ 1338262 h 1847850"/>
                <a:gd name="connsiteX148" fmla="*/ 1804987 w 2257425"/>
                <a:gd name="connsiteY148" fmla="*/ 1314450 h 1847850"/>
                <a:gd name="connsiteX149" fmla="*/ 1790700 w 2257425"/>
                <a:gd name="connsiteY149" fmla="*/ 1209675 h 1847850"/>
                <a:gd name="connsiteX150" fmla="*/ 1795462 w 2257425"/>
                <a:gd name="connsiteY150" fmla="*/ 1133475 h 1847850"/>
                <a:gd name="connsiteX151" fmla="*/ 1819275 w 2257425"/>
                <a:gd name="connsiteY151" fmla="*/ 1104900 h 1847850"/>
                <a:gd name="connsiteX152" fmla="*/ 1885950 w 2257425"/>
                <a:gd name="connsiteY152" fmla="*/ 1057275 h 1847850"/>
                <a:gd name="connsiteX153" fmla="*/ 1900237 w 2257425"/>
                <a:gd name="connsiteY153" fmla="*/ 1052512 h 1847850"/>
                <a:gd name="connsiteX154" fmla="*/ 2005012 w 2257425"/>
                <a:gd name="connsiteY154" fmla="*/ 1062037 h 1847850"/>
                <a:gd name="connsiteX155" fmla="*/ 2024062 w 2257425"/>
                <a:gd name="connsiteY155" fmla="*/ 1066800 h 1847850"/>
                <a:gd name="connsiteX156" fmla="*/ 2038350 w 2257425"/>
                <a:gd name="connsiteY156" fmla="*/ 1085850 h 1847850"/>
                <a:gd name="connsiteX157" fmla="*/ 2066925 w 2257425"/>
                <a:gd name="connsiteY157" fmla="*/ 1128712 h 1847850"/>
                <a:gd name="connsiteX158" fmla="*/ 2071687 w 2257425"/>
                <a:gd name="connsiteY158" fmla="*/ 1143000 h 1847850"/>
                <a:gd name="connsiteX159" fmla="*/ 2114550 w 2257425"/>
                <a:gd name="connsiteY159" fmla="*/ 1181100 h 1847850"/>
                <a:gd name="connsiteX160" fmla="*/ 2133600 w 2257425"/>
                <a:gd name="connsiteY160" fmla="*/ 1185862 h 1847850"/>
                <a:gd name="connsiteX161" fmla="*/ 2152650 w 2257425"/>
                <a:gd name="connsiteY161" fmla="*/ 1200150 h 1847850"/>
                <a:gd name="connsiteX162" fmla="*/ 2252662 w 2257425"/>
                <a:gd name="connsiteY162" fmla="*/ 1214437 h 1847850"/>
                <a:gd name="connsiteX163" fmla="*/ 2257425 w 2257425"/>
                <a:gd name="connsiteY163" fmla="*/ 1162050 h 1847850"/>
                <a:gd name="connsiteX164" fmla="*/ 2233612 w 2257425"/>
                <a:gd name="connsiteY164" fmla="*/ 1133475 h 1847850"/>
                <a:gd name="connsiteX165" fmla="*/ 2214562 w 2257425"/>
                <a:gd name="connsiteY165" fmla="*/ 1123950 h 1847850"/>
                <a:gd name="connsiteX166" fmla="*/ 2176462 w 2257425"/>
                <a:gd name="connsiteY166" fmla="*/ 1109662 h 1847850"/>
                <a:gd name="connsiteX167" fmla="*/ 2162175 w 2257425"/>
                <a:gd name="connsiteY167" fmla="*/ 1095375 h 1847850"/>
                <a:gd name="connsiteX168" fmla="*/ 2143125 w 2257425"/>
                <a:gd name="connsiteY168" fmla="*/ 1081087 h 1847850"/>
                <a:gd name="connsiteX169" fmla="*/ 2114550 w 2257425"/>
                <a:gd name="connsiteY169" fmla="*/ 1033462 h 1847850"/>
                <a:gd name="connsiteX170" fmla="*/ 2095500 w 2257425"/>
                <a:gd name="connsiteY170" fmla="*/ 1004887 h 1847850"/>
                <a:gd name="connsiteX171" fmla="*/ 2090737 w 2257425"/>
                <a:gd name="connsiteY171" fmla="*/ 981075 h 1847850"/>
                <a:gd name="connsiteX172" fmla="*/ 2081212 w 2257425"/>
                <a:gd name="connsiteY172" fmla="*/ 962025 h 1847850"/>
                <a:gd name="connsiteX173" fmla="*/ 2076450 w 2257425"/>
                <a:gd name="connsiteY173" fmla="*/ 933450 h 1847850"/>
                <a:gd name="connsiteX174" fmla="*/ 2052637 w 2257425"/>
                <a:gd name="connsiteY174" fmla="*/ 871537 h 1847850"/>
                <a:gd name="connsiteX175" fmla="*/ 2009775 w 2257425"/>
                <a:gd name="connsiteY175" fmla="*/ 809625 h 1847850"/>
                <a:gd name="connsiteX176" fmla="*/ 1938337 w 2257425"/>
                <a:gd name="connsiteY176" fmla="*/ 795337 h 1847850"/>
                <a:gd name="connsiteX177" fmla="*/ 1919287 w 2257425"/>
                <a:gd name="connsiteY177" fmla="*/ 785812 h 1847850"/>
                <a:gd name="connsiteX178" fmla="*/ 1881187 w 2257425"/>
                <a:gd name="connsiteY178" fmla="*/ 776287 h 1847850"/>
                <a:gd name="connsiteX179" fmla="*/ 1843087 w 2257425"/>
                <a:gd name="connsiteY179" fmla="*/ 747712 h 1847850"/>
                <a:gd name="connsiteX180" fmla="*/ 1814512 w 2257425"/>
                <a:gd name="connsiteY180" fmla="*/ 728662 h 1847850"/>
                <a:gd name="connsiteX181" fmla="*/ 1804987 w 2257425"/>
                <a:gd name="connsiteY181" fmla="*/ 600075 h 1847850"/>
                <a:gd name="connsiteX182" fmla="*/ 1800225 w 2257425"/>
                <a:gd name="connsiteY182" fmla="*/ 585787 h 1847850"/>
                <a:gd name="connsiteX183" fmla="*/ 1804987 w 2257425"/>
                <a:gd name="connsiteY183" fmla="*/ 557212 h 1847850"/>
                <a:gd name="connsiteX184" fmla="*/ 1809750 w 2257425"/>
                <a:gd name="connsiteY184" fmla="*/ 542925 h 1847850"/>
                <a:gd name="connsiteX185" fmla="*/ 1828800 w 2257425"/>
                <a:gd name="connsiteY185" fmla="*/ 528637 h 1847850"/>
                <a:gd name="connsiteX186" fmla="*/ 1871662 w 2257425"/>
                <a:gd name="connsiteY186" fmla="*/ 495300 h 1847850"/>
                <a:gd name="connsiteX187" fmla="*/ 1890712 w 2257425"/>
                <a:gd name="connsiteY187" fmla="*/ 485775 h 1847850"/>
                <a:gd name="connsiteX188" fmla="*/ 1914525 w 2257425"/>
                <a:gd name="connsiteY188" fmla="*/ 481012 h 1847850"/>
                <a:gd name="connsiteX189" fmla="*/ 1976437 w 2257425"/>
                <a:gd name="connsiteY189" fmla="*/ 485775 h 1847850"/>
                <a:gd name="connsiteX190" fmla="*/ 2005012 w 2257425"/>
                <a:gd name="connsiteY190" fmla="*/ 485775 h 1847850"/>
                <a:gd name="connsiteX191" fmla="*/ 1981200 w 2257425"/>
                <a:gd name="connsiteY191" fmla="*/ 390525 h 1847850"/>
                <a:gd name="connsiteX192" fmla="*/ 1966912 w 2257425"/>
                <a:gd name="connsiteY192" fmla="*/ 385762 h 1847850"/>
                <a:gd name="connsiteX193" fmla="*/ 1947862 w 2257425"/>
                <a:gd name="connsiteY193" fmla="*/ 361950 h 1847850"/>
                <a:gd name="connsiteX194" fmla="*/ 1938337 w 2257425"/>
                <a:gd name="connsiteY194" fmla="*/ 347662 h 1847850"/>
                <a:gd name="connsiteX195" fmla="*/ 1928812 w 2257425"/>
                <a:gd name="connsiteY195" fmla="*/ 304800 h 1847850"/>
                <a:gd name="connsiteX196" fmla="*/ 1924050 w 2257425"/>
                <a:gd name="connsiteY196" fmla="*/ 285750 h 1847850"/>
                <a:gd name="connsiteX197" fmla="*/ 1933575 w 2257425"/>
                <a:gd name="connsiteY197" fmla="*/ 152400 h 1847850"/>
                <a:gd name="connsiteX198" fmla="*/ 1943100 w 2257425"/>
                <a:gd name="connsiteY198" fmla="*/ 133350 h 1847850"/>
                <a:gd name="connsiteX199" fmla="*/ 1952625 w 2257425"/>
                <a:gd name="connsiteY199" fmla="*/ 119062 h 1847850"/>
                <a:gd name="connsiteX200" fmla="*/ 1957387 w 2257425"/>
                <a:gd name="connsiteY200" fmla="*/ 104775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257425" h="1847850">
                  <a:moveTo>
                    <a:pt x="1123950" y="0"/>
                  </a:moveTo>
                  <a:cubicBezTo>
                    <a:pt x="1120775" y="7937"/>
                    <a:pt x="1118666" y="16390"/>
                    <a:pt x="1114425" y="23812"/>
                  </a:cubicBezTo>
                  <a:cubicBezTo>
                    <a:pt x="1105906" y="38721"/>
                    <a:pt x="1093529" y="51316"/>
                    <a:pt x="1085850" y="66675"/>
                  </a:cubicBezTo>
                  <a:lnTo>
                    <a:pt x="1076325" y="85725"/>
                  </a:lnTo>
                  <a:cubicBezTo>
                    <a:pt x="1073054" y="102079"/>
                    <a:pt x="1071281" y="112904"/>
                    <a:pt x="1066800" y="128587"/>
                  </a:cubicBezTo>
                  <a:cubicBezTo>
                    <a:pt x="1065421" y="133414"/>
                    <a:pt x="1064282" y="138385"/>
                    <a:pt x="1062037" y="142875"/>
                  </a:cubicBezTo>
                  <a:cubicBezTo>
                    <a:pt x="1055614" y="155721"/>
                    <a:pt x="1043877" y="167099"/>
                    <a:pt x="1033462" y="176212"/>
                  </a:cubicBezTo>
                  <a:cubicBezTo>
                    <a:pt x="1027488" y="181439"/>
                    <a:pt x="1021665" y="187276"/>
                    <a:pt x="1014412" y="190500"/>
                  </a:cubicBezTo>
                  <a:cubicBezTo>
                    <a:pt x="1007015" y="193788"/>
                    <a:pt x="998537" y="193675"/>
                    <a:pt x="990600" y="195262"/>
                  </a:cubicBezTo>
                  <a:cubicBezTo>
                    <a:pt x="973137" y="192087"/>
                    <a:pt x="955489" y="189802"/>
                    <a:pt x="938212" y="185737"/>
                  </a:cubicBezTo>
                  <a:cubicBezTo>
                    <a:pt x="928439" y="183437"/>
                    <a:pt x="919652" y="176927"/>
                    <a:pt x="909637" y="176212"/>
                  </a:cubicBezTo>
                  <a:cubicBezTo>
                    <a:pt x="896871" y="175300"/>
                    <a:pt x="884237" y="179387"/>
                    <a:pt x="871537" y="180975"/>
                  </a:cubicBezTo>
                  <a:cubicBezTo>
                    <a:pt x="865187" y="187325"/>
                    <a:pt x="857246" y="192410"/>
                    <a:pt x="852487" y="200025"/>
                  </a:cubicBezTo>
                  <a:cubicBezTo>
                    <a:pt x="849018" y="205576"/>
                    <a:pt x="849795" y="212865"/>
                    <a:pt x="847725" y="219075"/>
                  </a:cubicBezTo>
                  <a:cubicBezTo>
                    <a:pt x="845022" y="227185"/>
                    <a:pt x="840903" y="234777"/>
                    <a:pt x="838200" y="242887"/>
                  </a:cubicBezTo>
                  <a:cubicBezTo>
                    <a:pt x="836130" y="249097"/>
                    <a:pt x="836684" y="256254"/>
                    <a:pt x="833437" y="261937"/>
                  </a:cubicBezTo>
                  <a:cubicBezTo>
                    <a:pt x="829821" y="268265"/>
                    <a:pt x="805348" y="288179"/>
                    <a:pt x="800100" y="290512"/>
                  </a:cubicBezTo>
                  <a:cubicBezTo>
                    <a:pt x="792703" y="293800"/>
                    <a:pt x="784140" y="293312"/>
                    <a:pt x="776287" y="295275"/>
                  </a:cubicBezTo>
                  <a:cubicBezTo>
                    <a:pt x="771417" y="296493"/>
                    <a:pt x="766762" y="298450"/>
                    <a:pt x="762000" y="300037"/>
                  </a:cubicBezTo>
                  <a:cubicBezTo>
                    <a:pt x="691163" y="291183"/>
                    <a:pt x="756514" y="300904"/>
                    <a:pt x="685800" y="285750"/>
                  </a:cubicBezTo>
                  <a:cubicBezTo>
                    <a:pt x="676358" y="283727"/>
                    <a:pt x="666593" y="283329"/>
                    <a:pt x="657225" y="280987"/>
                  </a:cubicBezTo>
                  <a:cubicBezTo>
                    <a:pt x="647485" y="278552"/>
                    <a:pt x="638433" y="273720"/>
                    <a:pt x="628650" y="271462"/>
                  </a:cubicBezTo>
                  <a:cubicBezTo>
                    <a:pt x="617712" y="268938"/>
                    <a:pt x="606385" y="268545"/>
                    <a:pt x="595312" y="266700"/>
                  </a:cubicBezTo>
                  <a:cubicBezTo>
                    <a:pt x="587328" y="265369"/>
                    <a:pt x="579437" y="263525"/>
                    <a:pt x="571500" y="261937"/>
                  </a:cubicBezTo>
                  <a:cubicBezTo>
                    <a:pt x="526271" y="307166"/>
                    <a:pt x="576202" y="248833"/>
                    <a:pt x="547687" y="357187"/>
                  </a:cubicBezTo>
                  <a:cubicBezTo>
                    <a:pt x="545667" y="364863"/>
                    <a:pt x="535443" y="367391"/>
                    <a:pt x="528637" y="371475"/>
                  </a:cubicBezTo>
                  <a:cubicBezTo>
                    <a:pt x="491806" y="393574"/>
                    <a:pt x="494803" y="386200"/>
                    <a:pt x="442912" y="390525"/>
                  </a:cubicBezTo>
                  <a:cubicBezTo>
                    <a:pt x="393945" y="406846"/>
                    <a:pt x="409896" y="403001"/>
                    <a:pt x="309562" y="400050"/>
                  </a:cubicBezTo>
                  <a:cubicBezTo>
                    <a:pt x="294932" y="399620"/>
                    <a:pt x="280987" y="393700"/>
                    <a:pt x="266700" y="390525"/>
                  </a:cubicBezTo>
                  <a:cubicBezTo>
                    <a:pt x="249159" y="378831"/>
                    <a:pt x="244522" y="377090"/>
                    <a:pt x="228600" y="357187"/>
                  </a:cubicBezTo>
                  <a:cubicBezTo>
                    <a:pt x="222817" y="349959"/>
                    <a:pt x="221619" y="339058"/>
                    <a:pt x="214312" y="333375"/>
                  </a:cubicBezTo>
                  <a:cubicBezTo>
                    <a:pt x="206387" y="327211"/>
                    <a:pt x="185737" y="323850"/>
                    <a:pt x="185737" y="323850"/>
                  </a:cubicBezTo>
                  <a:cubicBezTo>
                    <a:pt x="187325" y="347662"/>
                    <a:pt x="186778" y="371714"/>
                    <a:pt x="190500" y="395287"/>
                  </a:cubicBezTo>
                  <a:cubicBezTo>
                    <a:pt x="191607" y="402300"/>
                    <a:pt x="199631" y="407248"/>
                    <a:pt x="200025" y="414337"/>
                  </a:cubicBezTo>
                  <a:cubicBezTo>
                    <a:pt x="203186" y="471234"/>
                    <a:pt x="202541" y="466454"/>
                    <a:pt x="185737" y="500062"/>
                  </a:cubicBezTo>
                  <a:cubicBezTo>
                    <a:pt x="184150" y="506412"/>
                    <a:pt x="185064" y="514001"/>
                    <a:pt x="180975" y="519112"/>
                  </a:cubicBezTo>
                  <a:cubicBezTo>
                    <a:pt x="177839" y="523032"/>
                    <a:pt x="171301" y="521897"/>
                    <a:pt x="166687" y="523875"/>
                  </a:cubicBezTo>
                  <a:cubicBezTo>
                    <a:pt x="160162" y="526672"/>
                    <a:pt x="154309" y="530974"/>
                    <a:pt x="147637" y="533400"/>
                  </a:cubicBezTo>
                  <a:cubicBezTo>
                    <a:pt x="136776" y="537350"/>
                    <a:pt x="125370" y="539604"/>
                    <a:pt x="114300" y="542925"/>
                  </a:cubicBezTo>
                  <a:cubicBezTo>
                    <a:pt x="109491" y="544368"/>
                    <a:pt x="104863" y="546393"/>
                    <a:pt x="100012" y="547687"/>
                  </a:cubicBezTo>
                  <a:cubicBezTo>
                    <a:pt x="22492" y="568359"/>
                    <a:pt x="65453" y="554445"/>
                    <a:pt x="28575" y="566737"/>
                  </a:cubicBezTo>
                  <a:cubicBezTo>
                    <a:pt x="22225" y="571500"/>
                    <a:pt x="14288" y="574675"/>
                    <a:pt x="9525" y="581025"/>
                  </a:cubicBezTo>
                  <a:cubicBezTo>
                    <a:pt x="4396" y="587864"/>
                    <a:pt x="0" y="596288"/>
                    <a:pt x="0" y="604837"/>
                  </a:cubicBezTo>
                  <a:cubicBezTo>
                    <a:pt x="0" y="619623"/>
                    <a:pt x="14890" y="620541"/>
                    <a:pt x="23812" y="623887"/>
                  </a:cubicBezTo>
                  <a:cubicBezTo>
                    <a:pt x="31817" y="626889"/>
                    <a:pt x="39331" y="631339"/>
                    <a:pt x="47625" y="633412"/>
                  </a:cubicBezTo>
                  <a:cubicBezTo>
                    <a:pt x="64844" y="637717"/>
                    <a:pt x="82793" y="638632"/>
                    <a:pt x="100012" y="642937"/>
                  </a:cubicBezTo>
                  <a:cubicBezTo>
                    <a:pt x="133077" y="651203"/>
                    <a:pt x="137198" y="654387"/>
                    <a:pt x="161925" y="666750"/>
                  </a:cubicBezTo>
                  <a:cubicBezTo>
                    <a:pt x="200025" y="663575"/>
                    <a:pt x="238211" y="661298"/>
                    <a:pt x="276225" y="657225"/>
                  </a:cubicBezTo>
                  <a:cubicBezTo>
                    <a:pt x="282733" y="656528"/>
                    <a:pt x="288762" y="653113"/>
                    <a:pt x="295275" y="652462"/>
                  </a:cubicBezTo>
                  <a:cubicBezTo>
                    <a:pt x="320598" y="649930"/>
                    <a:pt x="346075" y="649287"/>
                    <a:pt x="371475" y="647700"/>
                  </a:cubicBezTo>
                  <a:cubicBezTo>
                    <a:pt x="376237" y="646112"/>
                    <a:pt x="380742" y="642937"/>
                    <a:pt x="385762" y="642937"/>
                  </a:cubicBezTo>
                  <a:cubicBezTo>
                    <a:pt x="433139" y="642937"/>
                    <a:pt x="434255" y="644345"/>
                    <a:pt x="466725" y="652462"/>
                  </a:cubicBezTo>
                  <a:cubicBezTo>
                    <a:pt x="485754" y="671492"/>
                    <a:pt x="481106" y="668712"/>
                    <a:pt x="509587" y="685800"/>
                  </a:cubicBezTo>
                  <a:cubicBezTo>
                    <a:pt x="517525" y="690562"/>
                    <a:pt x="526289" y="694161"/>
                    <a:pt x="533400" y="700087"/>
                  </a:cubicBezTo>
                  <a:cubicBezTo>
                    <a:pt x="608170" y="762396"/>
                    <a:pt x="540044" y="715630"/>
                    <a:pt x="581025" y="742950"/>
                  </a:cubicBezTo>
                  <a:cubicBezTo>
                    <a:pt x="585787" y="749300"/>
                    <a:pt x="591105" y="755269"/>
                    <a:pt x="595312" y="762000"/>
                  </a:cubicBezTo>
                  <a:cubicBezTo>
                    <a:pt x="599075" y="768020"/>
                    <a:pt x="600217" y="775660"/>
                    <a:pt x="604837" y="781050"/>
                  </a:cubicBezTo>
                  <a:cubicBezTo>
                    <a:pt x="610003" y="787076"/>
                    <a:pt x="617537" y="790575"/>
                    <a:pt x="623887" y="795337"/>
                  </a:cubicBezTo>
                  <a:cubicBezTo>
                    <a:pt x="630237" y="804862"/>
                    <a:pt x="637378" y="813905"/>
                    <a:pt x="642937" y="823912"/>
                  </a:cubicBezTo>
                  <a:cubicBezTo>
                    <a:pt x="651288" y="838943"/>
                    <a:pt x="649890" y="870133"/>
                    <a:pt x="652462" y="881062"/>
                  </a:cubicBezTo>
                  <a:cubicBezTo>
                    <a:pt x="655569" y="894265"/>
                    <a:pt x="661987" y="906462"/>
                    <a:pt x="666750" y="919162"/>
                  </a:cubicBezTo>
                  <a:cubicBezTo>
                    <a:pt x="663575" y="923925"/>
                    <a:pt x="659785" y="928330"/>
                    <a:pt x="657225" y="933450"/>
                  </a:cubicBezTo>
                  <a:cubicBezTo>
                    <a:pt x="648773" y="950354"/>
                    <a:pt x="648651" y="982525"/>
                    <a:pt x="647700" y="995362"/>
                  </a:cubicBezTo>
                  <a:cubicBezTo>
                    <a:pt x="645703" y="1022322"/>
                    <a:pt x="648928" y="1049963"/>
                    <a:pt x="642937" y="1076325"/>
                  </a:cubicBezTo>
                  <a:cubicBezTo>
                    <a:pt x="640684" y="1086237"/>
                    <a:pt x="630237" y="1092200"/>
                    <a:pt x="623887" y="1100137"/>
                  </a:cubicBezTo>
                  <a:cubicBezTo>
                    <a:pt x="622300" y="1117600"/>
                    <a:pt x="620870" y="1135077"/>
                    <a:pt x="619125" y="1152525"/>
                  </a:cubicBezTo>
                  <a:cubicBezTo>
                    <a:pt x="614568" y="1198095"/>
                    <a:pt x="618642" y="1182546"/>
                    <a:pt x="609600" y="1209675"/>
                  </a:cubicBezTo>
                  <a:cubicBezTo>
                    <a:pt x="608012" y="1257300"/>
                    <a:pt x="608907" y="1305073"/>
                    <a:pt x="604837" y="1352550"/>
                  </a:cubicBezTo>
                  <a:cubicBezTo>
                    <a:pt x="602936" y="1374729"/>
                    <a:pt x="593379" y="1376530"/>
                    <a:pt x="581025" y="1390650"/>
                  </a:cubicBezTo>
                  <a:cubicBezTo>
                    <a:pt x="578052" y="1394048"/>
                    <a:pt x="555722" y="1424286"/>
                    <a:pt x="547687" y="1428750"/>
                  </a:cubicBezTo>
                  <a:cubicBezTo>
                    <a:pt x="538910" y="1433626"/>
                    <a:pt x="528637" y="1435100"/>
                    <a:pt x="519112" y="1438275"/>
                  </a:cubicBezTo>
                  <a:cubicBezTo>
                    <a:pt x="497148" y="1445596"/>
                    <a:pt x="509743" y="1442053"/>
                    <a:pt x="481012" y="1447800"/>
                  </a:cubicBezTo>
                  <a:cubicBezTo>
                    <a:pt x="464084" y="1464728"/>
                    <a:pt x="470241" y="1461583"/>
                    <a:pt x="447675" y="1471612"/>
                  </a:cubicBezTo>
                  <a:cubicBezTo>
                    <a:pt x="435394" y="1477070"/>
                    <a:pt x="419696" y="1480541"/>
                    <a:pt x="409575" y="1490662"/>
                  </a:cubicBezTo>
                  <a:cubicBezTo>
                    <a:pt x="403665" y="1496572"/>
                    <a:pt x="391172" y="1515885"/>
                    <a:pt x="385762" y="1524000"/>
                  </a:cubicBezTo>
                  <a:cubicBezTo>
                    <a:pt x="390525" y="1527175"/>
                    <a:pt x="396003" y="1529478"/>
                    <a:pt x="400050" y="1533525"/>
                  </a:cubicBezTo>
                  <a:cubicBezTo>
                    <a:pt x="405663" y="1539138"/>
                    <a:pt x="406807" y="1550065"/>
                    <a:pt x="414337" y="1552575"/>
                  </a:cubicBezTo>
                  <a:cubicBezTo>
                    <a:pt x="423498" y="1555629"/>
                    <a:pt x="433387" y="1549400"/>
                    <a:pt x="442912" y="1547812"/>
                  </a:cubicBezTo>
                  <a:cubicBezTo>
                    <a:pt x="538131" y="1500203"/>
                    <a:pt x="390248" y="1572422"/>
                    <a:pt x="481012" y="1533525"/>
                  </a:cubicBezTo>
                  <a:cubicBezTo>
                    <a:pt x="508673" y="1521671"/>
                    <a:pt x="481805" y="1525411"/>
                    <a:pt x="509587" y="1519237"/>
                  </a:cubicBezTo>
                  <a:cubicBezTo>
                    <a:pt x="519013" y="1517142"/>
                    <a:pt x="528568" y="1515571"/>
                    <a:pt x="538162" y="1514475"/>
                  </a:cubicBezTo>
                  <a:cubicBezTo>
                    <a:pt x="584146" y="1509220"/>
                    <a:pt x="630237" y="1504950"/>
                    <a:pt x="676275" y="1500187"/>
                  </a:cubicBezTo>
                  <a:cubicBezTo>
                    <a:pt x="681037" y="1493837"/>
                    <a:pt x="685396" y="1487163"/>
                    <a:pt x="690562" y="1481137"/>
                  </a:cubicBezTo>
                  <a:cubicBezTo>
                    <a:pt x="708338" y="1460398"/>
                    <a:pt x="725737" y="1455111"/>
                    <a:pt x="738187" y="1423987"/>
                  </a:cubicBezTo>
                  <a:cubicBezTo>
                    <a:pt x="741362" y="1416050"/>
                    <a:pt x="744710" y="1408179"/>
                    <a:pt x="747712" y="1400175"/>
                  </a:cubicBezTo>
                  <a:cubicBezTo>
                    <a:pt x="749475" y="1395474"/>
                    <a:pt x="750497" y="1390501"/>
                    <a:pt x="752475" y="1385887"/>
                  </a:cubicBezTo>
                  <a:cubicBezTo>
                    <a:pt x="761110" y="1365739"/>
                    <a:pt x="774243" y="1346917"/>
                    <a:pt x="785812" y="1328737"/>
                  </a:cubicBezTo>
                  <a:cubicBezTo>
                    <a:pt x="788885" y="1323908"/>
                    <a:pt x="795337" y="1314450"/>
                    <a:pt x="795337" y="1314450"/>
                  </a:cubicBezTo>
                  <a:cubicBezTo>
                    <a:pt x="804807" y="1276573"/>
                    <a:pt x="792799" y="1314129"/>
                    <a:pt x="814387" y="1276350"/>
                  </a:cubicBezTo>
                  <a:cubicBezTo>
                    <a:pt x="828543" y="1251577"/>
                    <a:pt x="806328" y="1270611"/>
                    <a:pt x="833437" y="1252537"/>
                  </a:cubicBezTo>
                  <a:cubicBezTo>
                    <a:pt x="850901" y="1226342"/>
                    <a:pt x="833435" y="1248571"/>
                    <a:pt x="857250" y="1228725"/>
                  </a:cubicBezTo>
                  <a:cubicBezTo>
                    <a:pt x="870999" y="1217268"/>
                    <a:pt x="871698" y="1214196"/>
                    <a:pt x="881062" y="1200150"/>
                  </a:cubicBezTo>
                  <a:cubicBezTo>
                    <a:pt x="891935" y="1156661"/>
                    <a:pt x="877159" y="1209907"/>
                    <a:pt x="900112" y="1152525"/>
                  </a:cubicBezTo>
                  <a:cubicBezTo>
                    <a:pt x="902543" y="1146448"/>
                    <a:pt x="902805" y="1139685"/>
                    <a:pt x="904875" y="1133475"/>
                  </a:cubicBezTo>
                  <a:cubicBezTo>
                    <a:pt x="907579" y="1125365"/>
                    <a:pt x="911398" y="1117667"/>
                    <a:pt x="914400" y="1109662"/>
                  </a:cubicBezTo>
                  <a:cubicBezTo>
                    <a:pt x="916163" y="1104962"/>
                    <a:pt x="917575" y="1100137"/>
                    <a:pt x="919162" y="1095375"/>
                  </a:cubicBezTo>
                  <a:cubicBezTo>
                    <a:pt x="920750" y="1084262"/>
                    <a:pt x="920971" y="1072867"/>
                    <a:pt x="923925" y="1062037"/>
                  </a:cubicBezTo>
                  <a:cubicBezTo>
                    <a:pt x="925793" y="1055188"/>
                    <a:pt x="930567" y="1049475"/>
                    <a:pt x="933450" y="1042987"/>
                  </a:cubicBezTo>
                  <a:cubicBezTo>
                    <a:pt x="936922" y="1035175"/>
                    <a:pt x="939800" y="1027112"/>
                    <a:pt x="942975" y="1019175"/>
                  </a:cubicBezTo>
                  <a:cubicBezTo>
                    <a:pt x="944562" y="1009650"/>
                    <a:pt x="945196" y="999916"/>
                    <a:pt x="947737" y="990600"/>
                  </a:cubicBezTo>
                  <a:cubicBezTo>
                    <a:pt x="949986" y="982352"/>
                    <a:pt x="954260" y="974792"/>
                    <a:pt x="957262" y="966787"/>
                  </a:cubicBezTo>
                  <a:cubicBezTo>
                    <a:pt x="959025" y="962087"/>
                    <a:pt x="959948" y="957070"/>
                    <a:pt x="962025" y="952500"/>
                  </a:cubicBezTo>
                  <a:cubicBezTo>
                    <a:pt x="967901" y="939574"/>
                    <a:pt x="975125" y="927292"/>
                    <a:pt x="981075" y="914400"/>
                  </a:cubicBezTo>
                  <a:cubicBezTo>
                    <a:pt x="998551" y="876535"/>
                    <a:pt x="981958" y="903550"/>
                    <a:pt x="1000125" y="876300"/>
                  </a:cubicBezTo>
                  <a:cubicBezTo>
                    <a:pt x="1001712" y="868362"/>
                    <a:pt x="1001599" y="859884"/>
                    <a:pt x="1004887" y="852487"/>
                  </a:cubicBezTo>
                  <a:cubicBezTo>
                    <a:pt x="1008111" y="845234"/>
                    <a:pt x="1014561" y="839896"/>
                    <a:pt x="1019175" y="833437"/>
                  </a:cubicBezTo>
                  <a:cubicBezTo>
                    <a:pt x="1022502" y="828780"/>
                    <a:pt x="1025525" y="823912"/>
                    <a:pt x="1028700" y="819150"/>
                  </a:cubicBezTo>
                  <a:cubicBezTo>
                    <a:pt x="1030287" y="814387"/>
                    <a:pt x="1030248" y="808719"/>
                    <a:pt x="1033462" y="804862"/>
                  </a:cubicBezTo>
                  <a:cubicBezTo>
                    <a:pt x="1038543" y="798764"/>
                    <a:pt x="1046053" y="795188"/>
                    <a:pt x="1052512" y="790575"/>
                  </a:cubicBezTo>
                  <a:cubicBezTo>
                    <a:pt x="1068669" y="779035"/>
                    <a:pt x="1063394" y="782185"/>
                    <a:pt x="1081087" y="776287"/>
                  </a:cubicBezTo>
                  <a:cubicBezTo>
                    <a:pt x="1092200" y="777875"/>
                    <a:pt x="1103417" y="778848"/>
                    <a:pt x="1114425" y="781050"/>
                  </a:cubicBezTo>
                  <a:cubicBezTo>
                    <a:pt x="1119347" y="782034"/>
                    <a:pt x="1123842" y="784594"/>
                    <a:pt x="1128712" y="785812"/>
                  </a:cubicBezTo>
                  <a:cubicBezTo>
                    <a:pt x="1136565" y="787775"/>
                    <a:pt x="1144587" y="788987"/>
                    <a:pt x="1152525" y="790575"/>
                  </a:cubicBezTo>
                  <a:cubicBezTo>
                    <a:pt x="1162448" y="798017"/>
                    <a:pt x="1177056" y="805670"/>
                    <a:pt x="1181100" y="819150"/>
                  </a:cubicBezTo>
                  <a:cubicBezTo>
                    <a:pt x="1184325" y="829902"/>
                    <a:pt x="1184155" y="841392"/>
                    <a:pt x="1185862" y="852487"/>
                  </a:cubicBezTo>
                  <a:cubicBezTo>
                    <a:pt x="1190532" y="882840"/>
                    <a:pt x="1189076" y="874865"/>
                    <a:pt x="1195387" y="900112"/>
                  </a:cubicBezTo>
                  <a:cubicBezTo>
                    <a:pt x="1196975" y="928687"/>
                    <a:pt x="1199116" y="957237"/>
                    <a:pt x="1200150" y="985837"/>
                  </a:cubicBezTo>
                  <a:cubicBezTo>
                    <a:pt x="1203879" y="1089006"/>
                    <a:pt x="1202105" y="1192441"/>
                    <a:pt x="1209675" y="1295400"/>
                  </a:cubicBezTo>
                  <a:cubicBezTo>
                    <a:pt x="1210169" y="1302117"/>
                    <a:pt x="1219827" y="1304371"/>
                    <a:pt x="1223962" y="1309687"/>
                  </a:cubicBezTo>
                  <a:cubicBezTo>
                    <a:pt x="1230990" y="1318723"/>
                    <a:pt x="1236662" y="1328737"/>
                    <a:pt x="1243012" y="1338262"/>
                  </a:cubicBezTo>
                  <a:cubicBezTo>
                    <a:pt x="1246187" y="1343025"/>
                    <a:pt x="1249103" y="1347971"/>
                    <a:pt x="1252537" y="1352550"/>
                  </a:cubicBezTo>
                  <a:cubicBezTo>
                    <a:pt x="1257300" y="1358900"/>
                    <a:pt x="1262970" y="1364661"/>
                    <a:pt x="1266825" y="1371600"/>
                  </a:cubicBezTo>
                  <a:cubicBezTo>
                    <a:pt x="1270977" y="1379073"/>
                    <a:pt x="1272878" y="1387600"/>
                    <a:pt x="1276350" y="1395412"/>
                  </a:cubicBezTo>
                  <a:cubicBezTo>
                    <a:pt x="1279233" y="1401900"/>
                    <a:pt x="1282700" y="1408112"/>
                    <a:pt x="1285875" y="1414462"/>
                  </a:cubicBezTo>
                  <a:cubicBezTo>
                    <a:pt x="1289050" y="1427162"/>
                    <a:pt x="1291261" y="1440143"/>
                    <a:pt x="1295400" y="1452562"/>
                  </a:cubicBezTo>
                  <a:cubicBezTo>
                    <a:pt x="1296987" y="1457325"/>
                    <a:pt x="1298944" y="1461980"/>
                    <a:pt x="1300162" y="1466850"/>
                  </a:cubicBezTo>
                  <a:cubicBezTo>
                    <a:pt x="1302125" y="1474703"/>
                    <a:pt x="1303337" y="1482725"/>
                    <a:pt x="1304925" y="1490662"/>
                  </a:cubicBezTo>
                  <a:cubicBezTo>
                    <a:pt x="1304804" y="1491550"/>
                    <a:pt x="1294044" y="1586573"/>
                    <a:pt x="1285875" y="1619250"/>
                  </a:cubicBezTo>
                  <a:cubicBezTo>
                    <a:pt x="1284657" y="1624120"/>
                    <a:pt x="1282700" y="1628775"/>
                    <a:pt x="1281112" y="1633537"/>
                  </a:cubicBezTo>
                  <a:cubicBezTo>
                    <a:pt x="1279525" y="1654175"/>
                    <a:pt x="1279947" y="1675066"/>
                    <a:pt x="1276350" y="1695450"/>
                  </a:cubicBezTo>
                  <a:cubicBezTo>
                    <a:pt x="1275116" y="1702441"/>
                    <a:pt x="1266825" y="1707400"/>
                    <a:pt x="1266825" y="1714500"/>
                  </a:cubicBezTo>
                  <a:cubicBezTo>
                    <a:pt x="1266825" y="1729136"/>
                    <a:pt x="1273059" y="1743101"/>
                    <a:pt x="1276350" y="1757362"/>
                  </a:cubicBezTo>
                  <a:cubicBezTo>
                    <a:pt x="1277822" y="1763740"/>
                    <a:pt x="1276484" y="1771784"/>
                    <a:pt x="1281112" y="1776412"/>
                  </a:cubicBezTo>
                  <a:cubicBezTo>
                    <a:pt x="1294814" y="1790114"/>
                    <a:pt x="1317110" y="1794248"/>
                    <a:pt x="1328737" y="1809750"/>
                  </a:cubicBezTo>
                  <a:cubicBezTo>
                    <a:pt x="1333500" y="1816100"/>
                    <a:pt x="1337412" y="1823187"/>
                    <a:pt x="1343025" y="1828800"/>
                  </a:cubicBezTo>
                  <a:cubicBezTo>
                    <a:pt x="1352537" y="1838312"/>
                    <a:pt x="1369754" y="1843302"/>
                    <a:pt x="1381125" y="1847850"/>
                  </a:cubicBezTo>
                  <a:cubicBezTo>
                    <a:pt x="1406525" y="1846262"/>
                    <a:pt x="1431895" y="1844084"/>
                    <a:pt x="1457325" y="1843087"/>
                  </a:cubicBezTo>
                  <a:cubicBezTo>
                    <a:pt x="1653507" y="1835394"/>
                    <a:pt x="1565295" y="1846714"/>
                    <a:pt x="1657350" y="1833562"/>
                  </a:cubicBezTo>
                  <a:cubicBezTo>
                    <a:pt x="1697037" y="1835150"/>
                    <a:pt x="1736693" y="1838325"/>
                    <a:pt x="1776412" y="1838325"/>
                  </a:cubicBezTo>
                  <a:cubicBezTo>
                    <a:pt x="1781432" y="1838325"/>
                    <a:pt x="1786210" y="1835807"/>
                    <a:pt x="1790700" y="1833562"/>
                  </a:cubicBezTo>
                  <a:cubicBezTo>
                    <a:pt x="1798979" y="1829422"/>
                    <a:pt x="1806575" y="1824037"/>
                    <a:pt x="1814512" y="1819275"/>
                  </a:cubicBezTo>
                  <a:cubicBezTo>
                    <a:pt x="1817687" y="1814512"/>
                    <a:pt x="1821782" y="1810248"/>
                    <a:pt x="1824037" y="1804987"/>
                  </a:cubicBezTo>
                  <a:cubicBezTo>
                    <a:pt x="1826561" y="1799098"/>
                    <a:pt x="1832713" y="1766369"/>
                    <a:pt x="1833562" y="1762125"/>
                  </a:cubicBezTo>
                  <a:cubicBezTo>
                    <a:pt x="1835150" y="1676400"/>
                    <a:pt x="1835318" y="1590637"/>
                    <a:pt x="1838325" y="1504950"/>
                  </a:cubicBezTo>
                  <a:cubicBezTo>
                    <a:pt x="1838501" y="1499933"/>
                    <a:pt x="1843305" y="1495677"/>
                    <a:pt x="1843087" y="1490662"/>
                  </a:cubicBezTo>
                  <a:cubicBezTo>
                    <a:pt x="1842414" y="1475189"/>
                    <a:pt x="1842180" y="1412347"/>
                    <a:pt x="1828800" y="1381125"/>
                  </a:cubicBezTo>
                  <a:cubicBezTo>
                    <a:pt x="1826003" y="1374599"/>
                    <a:pt x="1822450" y="1368425"/>
                    <a:pt x="1819275" y="1362075"/>
                  </a:cubicBezTo>
                  <a:cubicBezTo>
                    <a:pt x="1817687" y="1354137"/>
                    <a:pt x="1816838" y="1346015"/>
                    <a:pt x="1814512" y="1338262"/>
                  </a:cubicBezTo>
                  <a:cubicBezTo>
                    <a:pt x="1812055" y="1330074"/>
                    <a:pt x="1806255" y="1322904"/>
                    <a:pt x="1804987" y="1314450"/>
                  </a:cubicBezTo>
                  <a:cubicBezTo>
                    <a:pt x="1784901" y="1180537"/>
                    <a:pt x="1813830" y="1290629"/>
                    <a:pt x="1790700" y="1209675"/>
                  </a:cubicBezTo>
                  <a:cubicBezTo>
                    <a:pt x="1792287" y="1184275"/>
                    <a:pt x="1791687" y="1158643"/>
                    <a:pt x="1795462" y="1133475"/>
                  </a:cubicBezTo>
                  <a:cubicBezTo>
                    <a:pt x="1798368" y="1114102"/>
                    <a:pt x="1806480" y="1114496"/>
                    <a:pt x="1819275" y="1104900"/>
                  </a:cubicBezTo>
                  <a:cubicBezTo>
                    <a:pt x="1836662" y="1091860"/>
                    <a:pt x="1868135" y="1063214"/>
                    <a:pt x="1885950" y="1057275"/>
                  </a:cubicBezTo>
                  <a:lnTo>
                    <a:pt x="1900237" y="1052512"/>
                  </a:lnTo>
                  <a:cubicBezTo>
                    <a:pt x="1935162" y="1055687"/>
                    <a:pt x="1970174" y="1058017"/>
                    <a:pt x="2005012" y="1062037"/>
                  </a:cubicBezTo>
                  <a:cubicBezTo>
                    <a:pt x="2011514" y="1062787"/>
                    <a:pt x="2018736" y="1062996"/>
                    <a:pt x="2024062" y="1066800"/>
                  </a:cubicBezTo>
                  <a:cubicBezTo>
                    <a:pt x="2030521" y="1071414"/>
                    <a:pt x="2033832" y="1079324"/>
                    <a:pt x="2038350" y="1085850"/>
                  </a:cubicBezTo>
                  <a:cubicBezTo>
                    <a:pt x="2048124" y="1099968"/>
                    <a:pt x="2066925" y="1128712"/>
                    <a:pt x="2066925" y="1128712"/>
                  </a:cubicBezTo>
                  <a:cubicBezTo>
                    <a:pt x="2068512" y="1133475"/>
                    <a:pt x="2068605" y="1139037"/>
                    <a:pt x="2071687" y="1143000"/>
                  </a:cubicBezTo>
                  <a:cubicBezTo>
                    <a:pt x="2076769" y="1149534"/>
                    <a:pt x="2100757" y="1175189"/>
                    <a:pt x="2114550" y="1181100"/>
                  </a:cubicBezTo>
                  <a:cubicBezTo>
                    <a:pt x="2120566" y="1183678"/>
                    <a:pt x="2127250" y="1184275"/>
                    <a:pt x="2133600" y="1185862"/>
                  </a:cubicBezTo>
                  <a:cubicBezTo>
                    <a:pt x="2139950" y="1190625"/>
                    <a:pt x="2145120" y="1197640"/>
                    <a:pt x="2152650" y="1200150"/>
                  </a:cubicBezTo>
                  <a:cubicBezTo>
                    <a:pt x="2176525" y="1208109"/>
                    <a:pt x="2227115" y="1211883"/>
                    <a:pt x="2252662" y="1214437"/>
                  </a:cubicBezTo>
                  <a:cubicBezTo>
                    <a:pt x="2254250" y="1196975"/>
                    <a:pt x="2257425" y="1179584"/>
                    <a:pt x="2257425" y="1162050"/>
                  </a:cubicBezTo>
                  <a:cubicBezTo>
                    <a:pt x="2257425" y="1146601"/>
                    <a:pt x="2245179" y="1140704"/>
                    <a:pt x="2233612" y="1133475"/>
                  </a:cubicBezTo>
                  <a:cubicBezTo>
                    <a:pt x="2227592" y="1129712"/>
                    <a:pt x="2221050" y="1126833"/>
                    <a:pt x="2214562" y="1123950"/>
                  </a:cubicBezTo>
                  <a:cubicBezTo>
                    <a:pt x="2197479" y="1116358"/>
                    <a:pt x="2192171" y="1114899"/>
                    <a:pt x="2176462" y="1109662"/>
                  </a:cubicBezTo>
                  <a:cubicBezTo>
                    <a:pt x="2171700" y="1104900"/>
                    <a:pt x="2167289" y="1099758"/>
                    <a:pt x="2162175" y="1095375"/>
                  </a:cubicBezTo>
                  <a:cubicBezTo>
                    <a:pt x="2156148" y="1090209"/>
                    <a:pt x="2148398" y="1087020"/>
                    <a:pt x="2143125" y="1081087"/>
                  </a:cubicBezTo>
                  <a:cubicBezTo>
                    <a:pt x="2121520" y="1056781"/>
                    <a:pt x="2128337" y="1056440"/>
                    <a:pt x="2114550" y="1033462"/>
                  </a:cubicBezTo>
                  <a:cubicBezTo>
                    <a:pt x="2108660" y="1023646"/>
                    <a:pt x="2101850" y="1014412"/>
                    <a:pt x="2095500" y="1004887"/>
                  </a:cubicBezTo>
                  <a:cubicBezTo>
                    <a:pt x="2093912" y="996950"/>
                    <a:pt x="2093297" y="988754"/>
                    <a:pt x="2090737" y="981075"/>
                  </a:cubicBezTo>
                  <a:cubicBezTo>
                    <a:pt x="2088492" y="974340"/>
                    <a:pt x="2083252" y="968825"/>
                    <a:pt x="2081212" y="962025"/>
                  </a:cubicBezTo>
                  <a:cubicBezTo>
                    <a:pt x="2078437" y="952776"/>
                    <a:pt x="2078792" y="942818"/>
                    <a:pt x="2076450" y="933450"/>
                  </a:cubicBezTo>
                  <a:cubicBezTo>
                    <a:pt x="2071111" y="912093"/>
                    <a:pt x="2061236" y="891600"/>
                    <a:pt x="2052637" y="871537"/>
                  </a:cubicBezTo>
                  <a:cubicBezTo>
                    <a:pt x="2047644" y="846572"/>
                    <a:pt x="2046295" y="816929"/>
                    <a:pt x="2009775" y="809625"/>
                  </a:cubicBezTo>
                  <a:lnTo>
                    <a:pt x="1938337" y="795337"/>
                  </a:lnTo>
                  <a:cubicBezTo>
                    <a:pt x="1931987" y="792162"/>
                    <a:pt x="1926022" y="788057"/>
                    <a:pt x="1919287" y="785812"/>
                  </a:cubicBezTo>
                  <a:cubicBezTo>
                    <a:pt x="1906868" y="781672"/>
                    <a:pt x="1892896" y="782141"/>
                    <a:pt x="1881187" y="776287"/>
                  </a:cubicBezTo>
                  <a:cubicBezTo>
                    <a:pt x="1866988" y="769187"/>
                    <a:pt x="1856296" y="756518"/>
                    <a:pt x="1843087" y="747712"/>
                  </a:cubicBezTo>
                  <a:lnTo>
                    <a:pt x="1814512" y="728662"/>
                  </a:lnTo>
                  <a:cubicBezTo>
                    <a:pt x="1812169" y="677103"/>
                    <a:pt x="1815962" y="643976"/>
                    <a:pt x="1804987" y="600075"/>
                  </a:cubicBezTo>
                  <a:cubicBezTo>
                    <a:pt x="1803769" y="595205"/>
                    <a:pt x="1801812" y="590550"/>
                    <a:pt x="1800225" y="585787"/>
                  </a:cubicBezTo>
                  <a:cubicBezTo>
                    <a:pt x="1801812" y="576262"/>
                    <a:pt x="1802892" y="566638"/>
                    <a:pt x="1804987" y="557212"/>
                  </a:cubicBezTo>
                  <a:cubicBezTo>
                    <a:pt x="1806076" y="552312"/>
                    <a:pt x="1806536" y="546781"/>
                    <a:pt x="1809750" y="542925"/>
                  </a:cubicBezTo>
                  <a:cubicBezTo>
                    <a:pt x="1814832" y="536827"/>
                    <a:pt x="1822602" y="533596"/>
                    <a:pt x="1828800" y="528637"/>
                  </a:cubicBezTo>
                  <a:cubicBezTo>
                    <a:pt x="1844367" y="516183"/>
                    <a:pt x="1855093" y="504768"/>
                    <a:pt x="1871662" y="495300"/>
                  </a:cubicBezTo>
                  <a:cubicBezTo>
                    <a:pt x="1877826" y="491778"/>
                    <a:pt x="1883977" y="488020"/>
                    <a:pt x="1890712" y="485775"/>
                  </a:cubicBezTo>
                  <a:cubicBezTo>
                    <a:pt x="1898391" y="483215"/>
                    <a:pt x="1906587" y="482600"/>
                    <a:pt x="1914525" y="481012"/>
                  </a:cubicBezTo>
                  <a:cubicBezTo>
                    <a:pt x="1935162" y="482600"/>
                    <a:pt x="1955899" y="483208"/>
                    <a:pt x="1976437" y="485775"/>
                  </a:cubicBezTo>
                  <a:cubicBezTo>
                    <a:pt x="2004145" y="489239"/>
                    <a:pt x="1977305" y="495010"/>
                    <a:pt x="2005012" y="485775"/>
                  </a:cubicBezTo>
                  <a:cubicBezTo>
                    <a:pt x="1998618" y="428232"/>
                    <a:pt x="2018660" y="409255"/>
                    <a:pt x="1981200" y="390525"/>
                  </a:cubicBezTo>
                  <a:cubicBezTo>
                    <a:pt x="1976710" y="388280"/>
                    <a:pt x="1971675" y="387350"/>
                    <a:pt x="1966912" y="385762"/>
                  </a:cubicBezTo>
                  <a:cubicBezTo>
                    <a:pt x="1960562" y="377825"/>
                    <a:pt x="1953961" y="370082"/>
                    <a:pt x="1947862" y="361950"/>
                  </a:cubicBezTo>
                  <a:cubicBezTo>
                    <a:pt x="1944428" y="357371"/>
                    <a:pt x="1940147" y="353092"/>
                    <a:pt x="1938337" y="347662"/>
                  </a:cubicBezTo>
                  <a:cubicBezTo>
                    <a:pt x="1933709" y="333777"/>
                    <a:pt x="1932103" y="319061"/>
                    <a:pt x="1928812" y="304800"/>
                  </a:cubicBezTo>
                  <a:cubicBezTo>
                    <a:pt x="1927340" y="298422"/>
                    <a:pt x="1925637" y="292100"/>
                    <a:pt x="1924050" y="285750"/>
                  </a:cubicBezTo>
                  <a:cubicBezTo>
                    <a:pt x="1924983" y="262417"/>
                    <a:pt x="1916759" y="191635"/>
                    <a:pt x="1933575" y="152400"/>
                  </a:cubicBezTo>
                  <a:cubicBezTo>
                    <a:pt x="1936372" y="145875"/>
                    <a:pt x="1939578" y="139514"/>
                    <a:pt x="1943100" y="133350"/>
                  </a:cubicBezTo>
                  <a:cubicBezTo>
                    <a:pt x="1945940" y="128380"/>
                    <a:pt x="1949450" y="123825"/>
                    <a:pt x="1952625" y="119062"/>
                  </a:cubicBezTo>
                  <a:lnTo>
                    <a:pt x="1957387" y="104775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C09059-72C0-B522-E52F-4F2E4CF98908}"/>
                </a:ext>
              </a:extLst>
            </p:cNvPr>
            <p:cNvSpPr txBox="1"/>
            <p:nvPr/>
          </p:nvSpPr>
          <p:spPr>
            <a:xfrm>
              <a:off x="4681182" y="3608032"/>
              <a:ext cx="371219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Topography of Downtown Hamilton precludes easy dissipation of spills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79464-9A64-68E6-EAA1-32CED0CB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82C9-5B30-2BFD-CC6D-3CF15792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Context – Regional and Statewide Mobility</a:t>
            </a:r>
          </a:p>
        </p:txBody>
      </p:sp>
      <p:pic>
        <p:nvPicPr>
          <p:cNvPr id="4" name="Picture 3" descr="A map of the 281 corridor showing freight routes between San Antonio, DFW, and OKC">
            <a:extLst>
              <a:ext uri="{FF2B5EF4-FFF2-40B4-BE49-F238E27FC236}">
                <a16:creationId xmlns:a16="http://schemas.microsoft.com/office/drawing/2014/main" id="{0D7FA2E0-C2CC-82F8-E19E-95850C8A9B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2108"/>
            <a:ext cx="2315213" cy="35765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A16393-36F2-47D8-389C-9BEBADAA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160" y="1272209"/>
            <a:ext cx="4988257" cy="34157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One in six cars traveling through the Hamilton Courthouse Square shows up on US 67 around Cleburne, bound for DFW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Simultaneous development of relief routes in Hamilton, Lampasas, Blanco, Marble Falls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Freight alternative to I-35</a:t>
            </a:r>
          </a:p>
          <a:p>
            <a:pPr lvl="1"/>
            <a:r>
              <a:rPr lang="en-US" dirty="0"/>
              <a:t>Intermediate term – San Antonio to DFW</a:t>
            </a:r>
          </a:p>
          <a:p>
            <a:pPr lvl="1"/>
            <a:r>
              <a:rPr lang="en-US" dirty="0"/>
              <a:t>Long term – San Antonio to OKC</a:t>
            </a:r>
          </a:p>
        </p:txBody>
      </p:sp>
    </p:spTree>
    <p:extLst>
      <p:ext uri="{BB962C8B-B14F-4D97-AF65-F5344CB8AC3E}">
        <p14:creationId xmlns:p14="http://schemas.microsoft.com/office/powerpoint/2010/main" val="59021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F2009-4C86-E287-559F-F6214310D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54C0-159C-0A87-4300-5CD8563E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Context – Future Proof Design</a:t>
            </a:r>
          </a:p>
        </p:txBody>
      </p:sp>
      <p:pic>
        <p:nvPicPr>
          <p:cNvPr id="6" name="Picture 5" descr="A map of the 281 corridor in Hamilton County">
            <a:extLst>
              <a:ext uri="{FF2B5EF4-FFF2-40B4-BE49-F238E27FC236}">
                <a16:creationId xmlns:a16="http://schemas.microsoft.com/office/drawing/2014/main" id="{86F69E9B-7FB9-ADA2-45C1-42AB3AE0D8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342108"/>
            <a:ext cx="2681418" cy="35765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9274A3-9CA1-662F-CE33-0391DE99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531" y="1272209"/>
            <a:ext cx="4653886" cy="34157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Design Approach: Future Freeway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Widened sections: Non-access control with wide median to allow for future </a:t>
            </a:r>
            <a:r>
              <a:rPr lang="en-US" dirty="0" err="1"/>
              <a:t>mainlanes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Relief route: New </a:t>
            </a:r>
            <a:r>
              <a:rPr lang="en-US" dirty="0" err="1"/>
              <a:t>mainlanes</a:t>
            </a:r>
            <a:r>
              <a:rPr lang="en-US" dirty="0"/>
              <a:t> with full control of access; ROW is sufficient to allow for future frontage roads by others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“Interstate Grade” vertical profile</a:t>
            </a:r>
            <a:br>
              <a:rPr lang="en-US" dirty="0"/>
            </a:br>
            <a:r>
              <a:rPr lang="en-US" dirty="0"/>
              <a:t>(avoid excessive crest and sag curves)</a:t>
            </a:r>
          </a:p>
        </p:txBody>
      </p:sp>
    </p:spTree>
    <p:extLst>
      <p:ext uri="{BB962C8B-B14F-4D97-AF65-F5344CB8AC3E}">
        <p14:creationId xmlns:p14="http://schemas.microsoft.com/office/powerpoint/2010/main" val="418619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xDOT Template Color Schem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0056A9"/>
      </a:accent1>
      <a:accent2>
        <a:srgbClr val="D90D0D"/>
      </a:accent2>
      <a:accent3>
        <a:srgbClr val="196533"/>
      </a:accent3>
      <a:accent4>
        <a:srgbClr val="5F0F40"/>
      </a:accent4>
      <a:accent5>
        <a:srgbClr val="002E69"/>
      </a:accent5>
      <a:accent6>
        <a:srgbClr val="333F48"/>
      </a:accent6>
      <a:hlink>
        <a:srgbClr val="0056A9"/>
      </a:hlink>
      <a:folHlink>
        <a:srgbClr val="5F0F40"/>
      </a:folHlink>
    </a:clrScheme>
    <a:fontScheme name="TxDOT Template fonts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6A5EE22-6D52-45A0-8DF9-870822FD90ED}" vid="{DDD1A6F9-EBD1-4E6C-83F6-9504CAA05E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txdot-presentation-template</Template>
  <TotalTime>150</TotalTime>
  <Words>321</Words>
  <Application>Microsoft Office PowerPoint</Application>
  <PresentationFormat>Custom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Barlow Condensed Medium</vt:lpstr>
      <vt:lpstr>Verdana</vt:lpstr>
      <vt:lpstr>Aptos</vt:lpstr>
      <vt:lpstr>Wingdings</vt:lpstr>
      <vt:lpstr>Arial</vt:lpstr>
      <vt:lpstr>Office Theme</vt:lpstr>
      <vt:lpstr>US 281 Hamilton Truck / Relief Route PS&amp;E Information Session</vt:lpstr>
      <vt:lpstr>Drive like a Texan English</vt:lpstr>
      <vt:lpstr>Welcome and Introduction</vt:lpstr>
      <vt:lpstr>Project Overview</vt:lpstr>
      <vt:lpstr>Project Context – Downtown Hamilton (1)</vt:lpstr>
      <vt:lpstr>Project Context – Downtown Hamilton (2)</vt:lpstr>
      <vt:lpstr>Project Context – Downtown Hamilton (3)</vt:lpstr>
      <vt:lpstr>Project Context – Regional and Statewide Mobility</vt:lpstr>
      <vt:lpstr>Project Context – Future Proof Design</vt:lpstr>
      <vt:lpstr>Project Context – Active Ranching Operations</vt:lpstr>
      <vt:lpstr>Project Context – Economic Development</vt:lpstr>
      <vt:lpstr>Detailed Project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281 Hamilton PS&amp;E Info</dc:title>
  <dc:subject>US 281 Hamilton PS&amp;E Info</dc:subject>
  <dc:creator>Abram VanElswyk</dc:creator>
  <cp:keywords>US281, Hamilton, Relief Route, Freeway, Cows</cp:keywords>
  <cp:lastModifiedBy>Idelice Haack</cp:lastModifiedBy>
  <cp:revision>21</cp:revision>
  <dcterms:created xsi:type="dcterms:W3CDTF">2026-03-11T22:04:46Z</dcterms:created>
  <dcterms:modified xsi:type="dcterms:W3CDTF">2026-03-17T21:32:01Z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Publication Date">
    <vt:lpwstr>2026-02-17</vt:lpwstr>
  </property>
</Properties>
</file>