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Lst>
  <p:notesMasterIdLst>
    <p:notesMasterId r:id="rId23"/>
  </p:notesMasterIdLst>
  <p:handoutMasterIdLst>
    <p:handoutMasterId r:id="rId24"/>
  </p:handoutMasterIdLst>
  <p:sldIdLst>
    <p:sldId id="269" r:id="rId5"/>
    <p:sldId id="287" r:id="rId6"/>
    <p:sldId id="266" r:id="rId7"/>
    <p:sldId id="282" r:id="rId8"/>
    <p:sldId id="288" r:id="rId9"/>
    <p:sldId id="273" r:id="rId10"/>
    <p:sldId id="290" r:id="rId11"/>
    <p:sldId id="293" r:id="rId12"/>
    <p:sldId id="294" r:id="rId13"/>
    <p:sldId id="295" r:id="rId14"/>
    <p:sldId id="478" r:id="rId15"/>
    <p:sldId id="470" r:id="rId16"/>
    <p:sldId id="471" r:id="rId17"/>
    <p:sldId id="472" r:id="rId18"/>
    <p:sldId id="477" r:id="rId19"/>
    <p:sldId id="473" r:id="rId20"/>
    <p:sldId id="474" r:id="rId21"/>
    <p:sldId id="475" r:id="rId22"/>
  </p:sldIdLst>
  <p:sldSz cx="9144000" cy="5148263"/>
  <p:notesSz cx="9144000" cy="6858000"/>
  <p:embeddedFontLst>
    <p:embeddedFont>
      <p:font typeface="Franklin Gothic Book" panose="020B0503020102020204" pitchFamily="34" charset="0"/>
      <p:regular r:id="rId25"/>
      <p:italic r:id="rId26"/>
    </p:embeddedFont>
    <p:embeddedFont>
      <p:font typeface="Verdana" panose="020B0604030504040204" pitchFamily="34" charset="0"/>
      <p:regular r:id="rId27"/>
      <p:bold r:id="rId28"/>
      <p:italic r:id="rId29"/>
      <p:boldItalic r:id="rId30"/>
    </p:embeddedFont>
    <p:embeddedFont>
      <p:font typeface="Verdana Bold"/>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4B96"/>
    <a:srgbClr val="003882"/>
    <a:srgbClr val="00264C"/>
    <a:srgbClr val="001732"/>
    <a:srgbClr val="000F22"/>
    <a:srgbClr val="0058B0"/>
    <a:srgbClr val="002E69"/>
    <a:srgbClr val="0056A9"/>
    <a:srgbClr val="D9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20" y="1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D2E2E-8E8B-4A38-89E7-CEA71EE8E9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D3189F-2611-4521-8403-33FB171519A8}">
      <dgm:prSet phldrT="[Text]" custT="1"/>
      <dgm:spPr/>
      <dgm:t>
        <a:bodyPr/>
        <a:lstStyle/>
        <a:p>
          <a:r>
            <a:rPr lang="en-US" sz="2000" b="1" dirty="0"/>
            <a:t>Project Manager (PM) Requirements:</a:t>
          </a:r>
          <a:endParaRPr lang="en-US" sz="2000" dirty="0"/>
        </a:p>
      </dgm:t>
    </dgm:pt>
    <dgm:pt modelId="{0AA0D337-9A90-4616-B1B4-FD1E5D58FC5B}" type="parTrans" cxnId="{4BF3D531-A38F-43C9-B4B0-4FBE2762BC3E}">
      <dgm:prSet/>
      <dgm:spPr/>
      <dgm:t>
        <a:bodyPr/>
        <a:lstStyle/>
        <a:p>
          <a:endParaRPr lang="en-US" sz="2800"/>
        </a:p>
      </dgm:t>
    </dgm:pt>
    <dgm:pt modelId="{80B48604-FCBA-48A8-B1B7-EC1E4F557953}" type="sibTrans" cxnId="{4BF3D531-A38F-43C9-B4B0-4FBE2762BC3E}">
      <dgm:prSet/>
      <dgm:spPr/>
      <dgm:t>
        <a:bodyPr/>
        <a:lstStyle/>
        <a:p>
          <a:endParaRPr lang="en-US" sz="2800"/>
        </a:p>
      </dgm:t>
    </dgm:pt>
    <dgm:pt modelId="{8CD7C56E-20CF-4AD2-B564-EE7B44DFE3A5}">
      <dgm:prSet phldrT="[Text]" custT="1"/>
      <dgm:spPr/>
      <dgm:t>
        <a:bodyPr/>
        <a:lstStyle/>
        <a:p>
          <a:pPr marL="0" indent="0">
            <a:buNone/>
          </a:pPr>
          <a:r>
            <a:rPr lang="en-US" sz="1800" dirty="0"/>
            <a:t>The prime provider’s PM </a:t>
          </a:r>
          <a:r>
            <a:rPr lang="en-US" sz="1800" b="1" u="sng" dirty="0">
              <a:solidFill>
                <a:schemeClr val="tx1"/>
              </a:solidFill>
            </a:rPr>
            <a:t>is</a:t>
          </a:r>
          <a:r>
            <a:rPr lang="en-US" sz="1800" b="1" dirty="0">
              <a:solidFill>
                <a:srgbClr val="FF0000"/>
              </a:solidFill>
            </a:rPr>
            <a:t> </a:t>
          </a:r>
          <a:r>
            <a:rPr lang="en-US" sz="1800" b="1" u="sng" dirty="0">
              <a:solidFill>
                <a:schemeClr val="tx1"/>
              </a:solidFill>
            </a:rPr>
            <a:t>required</a:t>
          </a:r>
          <a:r>
            <a:rPr lang="en-US" sz="1800" b="1" dirty="0">
              <a:solidFill>
                <a:srgbClr val="FF0000"/>
              </a:solidFill>
            </a:rPr>
            <a:t> </a:t>
          </a:r>
          <a:r>
            <a:rPr lang="en-US" sz="1800" dirty="0"/>
            <a:t>to be a registered Professional Engineer in Texas. </a:t>
          </a:r>
        </a:p>
      </dgm:t>
      <dgm:extLst>
        <a:ext uri="{E40237B7-FDA0-4F09-8148-C483321AD2D9}">
          <dgm14:cNvPr xmlns:dgm14="http://schemas.microsoft.com/office/drawing/2010/diagram" id="0" name="" descr="The prime provider's PM is required to be a registered professional engineer in Texas."/>
        </a:ext>
      </dgm:extLst>
    </dgm:pt>
    <dgm:pt modelId="{4BC5CF96-3FD7-4512-AC80-C33EACD52CFF}" type="parTrans" cxnId="{D2B552E3-D60E-4092-935F-FD0A6FA8B250}">
      <dgm:prSet/>
      <dgm:spPr/>
      <dgm:t>
        <a:bodyPr/>
        <a:lstStyle/>
        <a:p>
          <a:endParaRPr lang="en-US" sz="2800"/>
        </a:p>
      </dgm:t>
    </dgm:pt>
    <dgm:pt modelId="{9BCF0C80-0ED3-4CB4-A959-1046D0A93F35}" type="sibTrans" cxnId="{D2B552E3-D60E-4092-935F-FD0A6FA8B250}">
      <dgm:prSet/>
      <dgm:spPr/>
      <dgm:t>
        <a:bodyPr/>
        <a:lstStyle/>
        <a:p>
          <a:endParaRPr lang="en-US" sz="2800"/>
        </a:p>
      </dgm:t>
    </dgm:pt>
    <dgm:pt modelId="{40A4CFDC-D656-4309-953A-C09D09EF4744}" type="pres">
      <dgm:prSet presAssocID="{5A8D2E2E-8E8B-4A38-89E7-CEA71EE8E913}" presName="linear" presStyleCnt="0">
        <dgm:presLayoutVars>
          <dgm:dir/>
          <dgm:animLvl val="lvl"/>
          <dgm:resizeHandles val="exact"/>
        </dgm:presLayoutVars>
      </dgm:prSet>
      <dgm:spPr/>
    </dgm:pt>
    <dgm:pt modelId="{3F6E4BCD-FC68-48CB-8D9C-E930B14E1B2A}" type="pres">
      <dgm:prSet presAssocID="{16D3189F-2611-4521-8403-33FB171519A8}" presName="parentLin" presStyleCnt="0"/>
      <dgm:spPr/>
    </dgm:pt>
    <dgm:pt modelId="{7E98A5C1-635C-409D-A102-5868AC03685C}" type="pres">
      <dgm:prSet presAssocID="{16D3189F-2611-4521-8403-33FB171519A8}" presName="parentLeftMargin" presStyleLbl="node1" presStyleIdx="0" presStyleCnt="1"/>
      <dgm:spPr/>
    </dgm:pt>
    <dgm:pt modelId="{8C6DB392-E1D0-4610-B596-0E6FD8310C46}" type="pres">
      <dgm:prSet presAssocID="{16D3189F-2611-4521-8403-33FB171519A8}" presName="parentText" presStyleLbl="node1" presStyleIdx="0" presStyleCnt="1" custScaleX="129188" custScaleY="50921" custLinFactNeighborX="-4316" custLinFactNeighborY="5860">
        <dgm:presLayoutVars>
          <dgm:chMax val="0"/>
          <dgm:bulletEnabled val="1"/>
        </dgm:presLayoutVars>
      </dgm:prSet>
      <dgm:spPr/>
    </dgm:pt>
    <dgm:pt modelId="{42777221-CA69-4E21-BA9A-7823F5AC8704}" type="pres">
      <dgm:prSet presAssocID="{16D3189F-2611-4521-8403-33FB171519A8}" presName="negativeSpace" presStyleCnt="0"/>
      <dgm:spPr/>
    </dgm:pt>
    <dgm:pt modelId="{5DDF1178-8033-407A-A60A-389A38733B52}" type="pres">
      <dgm:prSet presAssocID="{16D3189F-2611-4521-8403-33FB171519A8}" presName="childText" presStyleLbl="conFgAcc1" presStyleIdx="0" presStyleCnt="1" custScaleY="79123" custLinFactNeighborY="42962">
        <dgm:presLayoutVars>
          <dgm:bulletEnabled val="1"/>
        </dgm:presLayoutVars>
      </dgm:prSet>
      <dgm:spPr/>
    </dgm:pt>
  </dgm:ptLst>
  <dgm:cxnLst>
    <dgm:cxn modelId="{9E0E1E01-15A9-4B11-B471-1CBED98B37EC}" type="presOf" srcId="{8CD7C56E-20CF-4AD2-B564-EE7B44DFE3A5}" destId="{5DDF1178-8033-407A-A60A-389A38733B52}" srcOrd="0" destOrd="0" presId="urn:microsoft.com/office/officeart/2005/8/layout/list1"/>
    <dgm:cxn modelId="{C09F522A-F712-4339-AA37-719CA187C5D9}" type="presOf" srcId="{5A8D2E2E-8E8B-4A38-89E7-CEA71EE8E913}" destId="{40A4CFDC-D656-4309-953A-C09D09EF4744}" srcOrd="0" destOrd="0" presId="urn:microsoft.com/office/officeart/2005/8/layout/list1"/>
    <dgm:cxn modelId="{80472E31-D887-4486-8BC5-A7A67BE6D7B0}" type="presOf" srcId="{16D3189F-2611-4521-8403-33FB171519A8}" destId="{7E98A5C1-635C-409D-A102-5868AC03685C}" srcOrd="0" destOrd="0" presId="urn:microsoft.com/office/officeart/2005/8/layout/list1"/>
    <dgm:cxn modelId="{4BF3D531-A38F-43C9-B4B0-4FBE2762BC3E}" srcId="{5A8D2E2E-8E8B-4A38-89E7-CEA71EE8E913}" destId="{16D3189F-2611-4521-8403-33FB171519A8}" srcOrd="0" destOrd="0" parTransId="{0AA0D337-9A90-4616-B1B4-FD1E5D58FC5B}" sibTransId="{80B48604-FCBA-48A8-B1B7-EC1E4F557953}"/>
    <dgm:cxn modelId="{18A995BE-D635-4159-8BE1-6C997A00D8E9}" type="presOf" srcId="{16D3189F-2611-4521-8403-33FB171519A8}" destId="{8C6DB392-E1D0-4610-B596-0E6FD8310C46}" srcOrd="1" destOrd="0" presId="urn:microsoft.com/office/officeart/2005/8/layout/list1"/>
    <dgm:cxn modelId="{D2B552E3-D60E-4092-935F-FD0A6FA8B250}" srcId="{16D3189F-2611-4521-8403-33FB171519A8}" destId="{8CD7C56E-20CF-4AD2-B564-EE7B44DFE3A5}" srcOrd="0" destOrd="0" parTransId="{4BC5CF96-3FD7-4512-AC80-C33EACD52CFF}" sibTransId="{9BCF0C80-0ED3-4CB4-A959-1046D0A93F35}"/>
    <dgm:cxn modelId="{D176CA31-12DA-4637-A8F6-209AF9F5D55B}" type="presParOf" srcId="{40A4CFDC-D656-4309-953A-C09D09EF4744}" destId="{3F6E4BCD-FC68-48CB-8D9C-E930B14E1B2A}" srcOrd="0" destOrd="0" presId="urn:microsoft.com/office/officeart/2005/8/layout/list1"/>
    <dgm:cxn modelId="{FC40CE79-6464-48CE-AA3E-305C6BBE85B9}" type="presParOf" srcId="{3F6E4BCD-FC68-48CB-8D9C-E930B14E1B2A}" destId="{7E98A5C1-635C-409D-A102-5868AC03685C}" srcOrd="0" destOrd="0" presId="urn:microsoft.com/office/officeart/2005/8/layout/list1"/>
    <dgm:cxn modelId="{EF35C6C5-4CEC-4540-A621-21F8442D3231}" type="presParOf" srcId="{3F6E4BCD-FC68-48CB-8D9C-E930B14E1B2A}" destId="{8C6DB392-E1D0-4610-B596-0E6FD8310C46}" srcOrd="1" destOrd="0" presId="urn:microsoft.com/office/officeart/2005/8/layout/list1"/>
    <dgm:cxn modelId="{B377B24D-8661-448C-A125-CCEBDD059E96}" type="presParOf" srcId="{40A4CFDC-D656-4309-953A-C09D09EF4744}" destId="{42777221-CA69-4E21-BA9A-7823F5AC8704}" srcOrd="1" destOrd="0" presId="urn:microsoft.com/office/officeart/2005/8/layout/list1"/>
    <dgm:cxn modelId="{1A04E195-5554-4E18-8DF6-19557A37B8BA}" type="presParOf" srcId="{40A4CFDC-D656-4309-953A-C09D09EF4744}" destId="{5DDF1178-8033-407A-A60A-389A38733B5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F1178-8033-407A-A60A-389A38733B52}">
      <dsp:nvSpPr>
        <dsp:cNvPr id="0" name=""/>
        <dsp:cNvSpPr/>
      </dsp:nvSpPr>
      <dsp:spPr>
        <a:xfrm>
          <a:off x="0" y="1210816"/>
          <a:ext cx="8261969" cy="1555241"/>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1221" tIns="916432" rIns="641221" bIns="128016" numCol="1" spcCol="1270" anchor="t" anchorCtr="0">
          <a:noAutofit/>
        </a:bodyPr>
        <a:lstStyle/>
        <a:p>
          <a:pPr marL="0" lvl="1" indent="0" algn="l" defTabSz="800100">
            <a:lnSpc>
              <a:spcPct val="90000"/>
            </a:lnSpc>
            <a:spcBef>
              <a:spcPct val="0"/>
            </a:spcBef>
            <a:spcAft>
              <a:spcPct val="15000"/>
            </a:spcAft>
            <a:buNone/>
          </a:pPr>
          <a:r>
            <a:rPr lang="en-US" sz="1800" kern="1200" dirty="0"/>
            <a:t>The prime provider’s PM </a:t>
          </a:r>
          <a:r>
            <a:rPr lang="en-US" sz="1800" b="1" u="sng" kern="1200" dirty="0">
              <a:solidFill>
                <a:schemeClr val="tx1"/>
              </a:solidFill>
            </a:rPr>
            <a:t>is</a:t>
          </a:r>
          <a:r>
            <a:rPr lang="en-US" sz="1800" b="1" kern="1200" dirty="0">
              <a:solidFill>
                <a:srgbClr val="FF0000"/>
              </a:solidFill>
            </a:rPr>
            <a:t> </a:t>
          </a:r>
          <a:r>
            <a:rPr lang="en-US" sz="1800" b="1" u="sng" kern="1200" dirty="0">
              <a:solidFill>
                <a:schemeClr val="tx1"/>
              </a:solidFill>
            </a:rPr>
            <a:t>required</a:t>
          </a:r>
          <a:r>
            <a:rPr lang="en-US" sz="1800" b="1" kern="1200" dirty="0">
              <a:solidFill>
                <a:srgbClr val="FF0000"/>
              </a:solidFill>
            </a:rPr>
            <a:t> </a:t>
          </a:r>
          <a:r>
            <a:rPr lang="en-US" sz="1800" kern="1200" dirty="0"/>
            <a:t>to be a registered Professional Engineer in Texas. </a:t>
          </a:r>
        </a:p>
      </dsp:txBody>
      <dsp:txXfrm>
        <a:off x="0" y="1210816"/>
        <a:ext cx="8261969" cy="1555241"/>
      </dsp:txXfrm>
    </dsp:sp>
    <dsp:sp modelId="{8C6DB392-E1D0-4610-B596-0E6FD8310C46}">
      <dsp:nvSpPr>
        <dsp:cNvPr id="0" name=""/>
        <dsp:cNvSpPr/>
      </dsp:nvSpPr>
      <dsp:spPr>
        <a:xfrm>
          <a:off x="395269" y="898291"/>
          <a:ext cx="7471430" cy="962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598" tIns="0" rIns="218598" bIns="0" numCol="1" spcCol="1270" anchor="ctr" anchorCtr="0">
          <a:noAutofit/>
        </a:bodyPr>
        <a:lstStyle/>
        <a:p>
          <a:pPr marL="0" lvl="0" indent="0" algn="l" defTabSz="889000">
            <a:lnSpc>
              <a:spcPct val="90000"/>
            </a:lnSpc>
            <a:spcBef>
              <a:spcPct val="0"/>
            </a:spcBef>
            <a:spcAft>
              <a:spcPct val="35000"/>
            </a:spcAft>
            <a:buNone/>
          </a:pPr>
          <a:r>
            <a:rPr lang="en-US" sz="2000" b="1" kern="1200" dirty="0"/>
            <a:t>Project Manager (PM) Requirements:</a:t>
          </a:r>
          <a:endParaRPr lang="en-US" sz="2000" kern="1200" dirty="0"/>
        </a:p>
      </dsp:txBody>
      <dsp:txXfrm>
        <a:off x="442232" y="945254"/>
        <a:ext cx="7377504" cy="8681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70553D-03AE-2466-394B-5ED8D60CBE8C}"/>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6EA98-ABF1-D63A-360F-A6CA3FA53946}"/>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865AF469-3F7A-46DF-BB69-4FA7F0AC6168}" type="datetimeFigureOut">
              <a:rPr lang="en-US" smtClean="0"/>
              <a:t>5/7/2026</a:t>
            </a:fld>
            <a:endParaRPr lang="en-US" dirty="0"/>
          </a:p>
        </p:txBody>
      </p:sp>
      <p:sp>
        <p:nvSpPr>
          <p:cNvPr id="4" name="Footer Placeholder 3">
            <a:extLst>
              <a:ext uri="{FF2B5EF4-FFF2-40B4-BE49-F238E27FC236}">
                <a16:creationId xmlns:a16="http://schemas.microsoft.com/office/drawing/2014/main" id="{5BC5C8FF-9374-2909-F02D-D8B6E3FE026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997EFF-087E-057B-FF70-3D468A9173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9A58B59-C2DF-44A1-A873-5D0FEE0C23B0}" type="slidenum">
              <a:rPr lang="en-US" smtClean="0"/>
              <a:t>‹#›</a:t>
            </a:fld>
            <a:endParaRPr lang="en-US" dirty="0"/>
          </a:p>
        </p:txBody>
      </p:sp>
    </p:spTree>
    <p:extLst>
      <p:ext uri="{BB962C8B-B14F-4D97-AF65-F5344CB8AC3E}">
        <p14:creationId xmlns:p14="http://schemas.microsoft.com/office/powerpoint/2010/main" val="375346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BF53D49-0DDC-344E-AB77-B58226DB14FC}" type="datetimeFigureOut">
              <a:rPr lang="en-US" smtClean="0"/>
              <a:t>5/7/2026</a:t>
            </a:fld>
            <a:endParaRPr lang="en-US" dirty="0"/>
          </a:p>
        </p:txBody>
      </p:sp>
      <p:sp>
        <p:nvSpPr>
          <p:cNvPr id="4" name="Slide Image Placeholder 3"/>
          <p:cNvSpPr>
            <a:spLocks noGrp="1" noRot="1" noChangeAspect="1"/>
          </p:cNvSpPr>
          <p:nvPr>
            <p:ph type="sldImg" idx="2"/>
          </p:nvPr>
        </p:nvSpPr>
        <p:spPr>
          <a:xfrm>
            <a:off x="2516188" y="857250"/>
            <a:ext cx="41116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1C783B-4AC7-F543-9503-53DDD025DBBC}" type="slidenum">
              <a:rPr lang="en-US" smtClean="0"/>
              <a:t>‹#›</a:t>
            </a:fld>
            <a:endParaRPr lang="en-US" dirty="0"/>
          </a:p>
        </p:txBody>
      </p:sp>
    </p:spTree>
    <p:extLst>
      <p:ext uri="{BB962C8B-B14F-4D97-AF65-F5344CB8AC3E}">
        <p14:creationId xmlns:p14="http://schemas.microsoft.com/office/powerpoint/2010/main" val="1721958823"/>
      </p:ext>
    </p:extLst>
  </p:cSld>
  <p:clrMap bg1="lt1" tx1="dk1" bg2="lt2" tx2="dk2" accent1="accent1" accent2="accent2" accent3="accent3" accent4="accent4" accent5="accent5" accent6="accent6" hlink="hlink" folHlink="folHlink"/>
  <p:hf sldNum="0" hdr="0" ftr="0" dt="0"/>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487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565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739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19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727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88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272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36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Istiaque Hasan</a:t>
            </a:r>
          </a:p>
          <a:p>
            <a:r>
              <a:rPr lang="en-US" dirty="0"/>
              <a:t>Dongyuan Wang</a:t>
            </a:r>
          </a:p>
          <a:p>
            <a:r>
              <a:rPr lang="en-US" dirty="0"/>
              <a:t>Yusuf Yurttas</a:t>
            </a:r>
          </a:p>
        </p:txBody>
      </p:sp>
    </p:spTree>
    <p:extLst>
      <p:ext uri="{BB962C8B-B14F-4D97-AF65-F5344CB8AC3E}">
        <p14:creationId xmlns:p14="http://schemas.microsoft.com/office/powerpoint/2010/main" val="20986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928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234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15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16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48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360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691B-4BAE-4ED4-9A29-E461204D0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06FCA-D880-AC79-B34F-B4F966500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DF15F-66BD-E6E7-EA79-3DAAFA3CC2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5069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Imag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 name="Title 1"/>
          <p:cNvSpPr>
            <a:spLocks noGrp="1"/>
          </p:cNvSpPr>
          <p:nvPr>
            <p:ph type="ctrTitle"/>
          </p:nvPr>
        </p:nvSpPr>
        <p:spPr>
          <a:xfrm>
            <a:off x="457200" y="4039737"/>
            <a:ext cx="6665976" cy="475701"/>
          </a:xfrm>
          <a:prstGeom prst="rect">
            <a:avLst/>
          </a:prstGeom>
        </p:spPr>
        <p:txBody>
          <a:bodyPr wrap="none" lIns="0" tIns="0" rIns="0" bIns="0" anchor="b">
            <a:noAutofit/>
          </a:bodyPr>
          <a:lstStyle>
            <a:lvl1pPr algn="l">
              <a:lnSpc>
                <a:spcPct val="100000"/>
              </a:lnSpc>
              <a:defRPr sz="240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4537122"/>
            <a:ext cx="6665976" cy="228600"/>
          </a:xfrm>
          <a:prstGeom prst="rect">
            <a:avLst/>
          </a:prstGeom>
        </p:spPr>
        <p:txBody>
          <a:bodyPr wrap="none" lIns="0" tIns="0" rIns="0" bIns="0">
            <a:no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a:solidFill>
                  <a:srgbClr val="BCE7FD"/>
                </a:solidFill>
                <a:latin typeface="+mn-lt"/>
              </a:rPr>
              <a:t>May 7, 2026</a:t>
            </a: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6" name="Picture Placeholder 5">
            <a:extLst>
              <a:ext uri="{FF2B5EF4-FFF2-40B4-BE49-F238E27FC236}">
                <a16:creationId xmlns:a16="http://schemas.microsoft.com/office/drawing/2014/main" id="{9297D681-6979-610D-1988-DD7437905422}"/>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58954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and Longer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1200" dirty="0">
              <a:latin typeface="Arial" pitchFamily="34" charset="0"/>
              <a:cs typeface="Arial" pitchFamily="34" charset="0"/>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57200" y="4014216"/>
            <a:ext cx="6665976" cy="841248"/>
          </a:xfrm>
          <a:prstGeom prst="rect">
            <a:avLst/>
          </a:prstGeom>
        </p:spPr>
        <p:txBody>
          <a:bodyPr wrap="square" lIns="0" tIns="0" rIns="0" bIns="0" anchor="ctr" anchorCtr="0">
            <a:noAutofit/>
          </a:bodyPr>
          <a:lstStyle>
            <a:lvl1pPr algn="l">
              <a:defRPr sz="240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a:solidFill>
                  <a:srgbClr val="BCE7FD"/>
                </a:solidFill>
                <a:latin typeface="+mn-lt"/>
              </a:rPr>
              <a:t>May 7, 2026</a:t>
            </a:r>
          </a:p>
        </p:txBody>
      </p:sp>
      <p:sp>
        <p:nvSpPr>
          <p:cNvPr id="3" name="Picture Placeholder 5">
            <a:extLst>
              <a:ext uri="{FF2B5EF4-FFF2-40B4-BE49-F238E27FC236}">
                <a16:creationId xmlns:a16="http://schemas.microsoft.com/office/drawing/2014/main" id="{7593ED4F-ECDC-36E8-7E33-54BD57010E27}"/>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16281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OU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B9F2E4-EBAA-496A-3A84-89E9137EF31E}"/>
              </a:ext>
            </a:extLst>
          </p:cNvPr>
          <p:cNvSpPr>
            <a:spLocks/>
          </p:cNvSpPr>
          <p:nvPr userDrawn="1"/>
        </p:nvSpPr>
        <p:spPr>
          <a:xfrm>
            <a:off x="-9145" y="-9144"/>
            <a:ext cx="9162288" cy="5166360"/>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pic>
        <p:nvPicPr>
          <p:cNvPr id="5" name="Picture 4">
            <a:extLst>
              <a:ext uri="{FF2B5EF4-FFF2-40B4-BE49-F238E27FC236}">
                <a16:creationId xmlns:a16="http://schemas.microsoft.com/office/drawing/2014/main" id="{FD8C8299-F83F-D714-FFDE-A89D5626D3F5}"/>
              </a:ext>
            </a:extLst>
          </p:cNvPr>
          <p:cNvPicPr>
            <a:picLocks noChangeAspect="1"/>
          </p:cNvPicPr>
          <p:nvPr userDrawn="1"/>
        </p:nvPicPr>
        <p:blipFill>
          <a:blip r:embed="rId2"/>
          <a:srcRect/>
          <a:stretch/>
        </p:blipFill>
        <p:spPr>
          <a:xfrm>
            <a:off x="-9144" y="0"/>
            <a:ext cx="9162288" cy="5159347"/>
          </a:xfrm>
          <a:prstGeom prst="rect">
            <a:avLst/>
          </a:prstGeom>
        </p:spPr>
      </p:pic>
      <p:cxnSp>
        <p:nvCxnSpPr>
          <p:cNvPr id="6" name="Straight Connector 5">
            <a:extLst>
              <a:ext uri="{FF2B5EF4-FFF2-40B4-BE49-F238E27FC236}">
                <a16:creationId xmlns:a16="http://schemas.microsoft.com/office/drawing/2014/main" id="{D2C91761-A700-7455-06A4-7D583C75D31C}"/>
              </a:ext>
            </a:extLst>
          </p:cNvPr>
          <p:cNvCxnSpPr>
            <a:cxnSpLocks/>
          </p:cNvCxnSpPr>
          <p:nvPr userDrawn="1"/>
        </p:nvCxnSpPr>
        <p:spPr>
          <a:xfrm>
            <a:off x="-9145" y="1498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04EF006-A913-6084-A2A7-66E199F44F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354" y="628703"/>
            <a:ext cx="968319" cy="625984"/>
          </a:xfrm>
          <a:prstGeom prst="rect">
            <a:avLst/>
          </a:prstGeom>
        </p:spPr>
      </p:pic>
      <p:sp>
        <p:nvSpPr>
          <p:cNvPr id="12" name="Subtitle 2">
            <a:extLst>
              <a:ext uri="{FF2B5EF4-FFF2-40B4-BE49-F238E27FC236}">
                <a16:creationId xmlns:a16="http://schemas.microsoft.com/office/drawing/2014/main" id="{DD5C73F3-3B2E-2FDA-8150-8AE80181A778}"/>
              </a:ext>
            </a:extLst>
          </p:cNvPr>
          <p:cNvSpPr txBox="1">
            <a:spLocks/>
          </p:cNvSpPr>
          <p:nvPr userDrawn="1"/>
        </p:nvSpPr>
        <p:spPr>
          <a:xfrm>
            <a:off x="6565392" y="721153"/>
            <a:ext cx="1942064" cy="170516"/>
          </a:xfrm>
          <a:prstGeom prst="rect">
            <a:avLst/>
          </a:prstGeom>
          <a:noFill/>
        </p:spPr>
        <p:txBody>
          <a:bodyPr vert="horz" wrap="none" lIns="0" tIns="0" rIns="0" bIns="0" rtlCol="0" anchor="t"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100" dirty="0">
                <a:solidFill>
                  <a:srgbClr val="BCE7FD"/>
                </a:solidFill>
                <a:latin typeface="Arial" panose="020B0604020202020204" pitchFamily="34" charset="0"/>
                <a:cs typeface="Arial" panose="020B0604020202020204" pitchFamily="34" charset="0"/>
              </a:rPr>
              <a:t>May 7, 2026</a:t>
            </a:r>
          </a:p>
        </p:txBody>
      </p:sp>
      <p:sp>
        <p:nvSpPr>
          <p:cNvPr id="2" name="Title 1"/>
          <p:cNvSpPr>
            <a:spLocks noGrp="1"/>
          </p:cNvSpPr>
          <p:nvPr>
            <p:ph type="ctrTitle"/>
          </p:nvPr>
        </p:nvSpPr>
        <p:spPr>
          <a:xfrm>
            <a:off x="640080" y="1618487"/>
            <a:ext cx="7863840" cy="1716576"/>
          </a:xfrm>
          <a:prstGeom prst="rect">
            <a:avLst/>
          </a:prstGeom>
        </p:spPr>
        <p:txBody>
          <a:bodyPr lIns="0" tIns="0" rIns="0" bIns="0" anchor="t" anchorCtr="0">
            <a:normAutofit/>
          </a:bodyPr>
          <a:lstStyle>
            <a:lvl1pPr algn="l">
              <a:lnSpc>
                <a:spcPct val="100000"/>
              </a:lnSpc>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640080" y="3405433"/>
            <a:ext cx="7863840" cy="685800"/>
          </a:xfrm>
          <a:prstGeom prst="rect">
            <a:avLst/>
          </a:prstGeom>
        </p:spPr>
        <p:txBody>
          <a:bodyPr lIns="0" tIns="0" rIns="0" bIns="0">
            <a:norm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893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6968"/>
            <a:ext cx="8229600" cy="294885"/>
          </a:xfrm>
          <a:prstGeom prst="rect">
            <a:avLst/>
          </a:prstGeom>
        </p:spPr>
        <p:txBody>
          <a:bodyPr wrap="none" lIns="0" tIns="0" rIns="0" bIns="0" anchor="b" anchorCtr="0">
            <a:normAutofit/>
          </a:bodyPr>
          <a:lstStyle>
            <a:lvl1pPr>
              <a:lnSpc>
                <a:spcPct val="100000"/>
              </a:lnSpc>
              <a:defRPr sz="2200">
                <a:solidFill>
                  <a:schemeClr val="accent1"/>
                </a:solidFill>
              </a:defRPr>
            </a:lvl1pPr>
          </a:lstStyle>
          <a:p>
            <a:r>
              <a:rPr lang="en-US"/>
              <a:t>Click to edit Master title style</a:t>
            </a:r>
          </a:p>
        </p:txBody>
      </p:sp>
      <p:sp>
        <p:nvSpPr>
          <p:cNvPr id="3" name="Content Placeholder 2"/>
          <p:cNvSpPr>
            <a:spLocks noGrp="1"/>
          </p:cNvSpPr>
          <p:nvPr>
            <p:ph idx="1"/>
          </p:nvPr>
        </p:nvSpPr>
        <p:spPr>
          <a:xfrm>
            <a:off x="457200" y="1272209"/>
            <a:ext cx="8229600" cy="3190063"/>
          </a:xfrm>
          <a:prstGeom prst="rect">
            <a:avLst/>
          </a:prstGeom>
        </p:spPr>
        <p:txBody>
          <a:bodyPr lIns="0" tIns="0" rIns="0" bIns="0">
            <a:normAutofit/>
          </a:bodyPr>
          <a:lstStyle>
            <a:lvl1pPr marL="228600" indent="-228600">
              <a:lnSpc>
                <a:spcPct val="120000"/>
              </a:lnSpc>
              <a:spcAft>
                <a:spcPts val="600"/>
              </a:spcAft>
              <a:buClr>
                <a:schemeClr val="accent1"/>
              </a:buClr>
              <a:buSzPct val="120000"/>
              <a:defRPr sz="1500"/>
            </a:lvl1pPr>
            <a:lvl2pPr marL="566928" indent="-228600">
              <a:lnSpc>
                <a:spcPct val="120000"/>
              </a:lnSpc>
              <a:spcAft>
                <a:spcPts val="600"/>
              </a:spcAft>
              <a:buClr>
                <a:schemeClr val="accent1"/>
              </a:buClr>
              <a:buFont typeface="Verdana" panose="020B0604030504040204" pitchFamily="34" charset="0"/>
              <a:buChar char="-"/>
              <a:defRPr sz="1500"/>
            </a:lvl2pPr>
            <a:lvl3pPr marL="857250" indent="-228600">
              <a:lnSpc>
                <a:spcPct val="120000"/>
              </a:lnSpc>
              <a:spcAft>
                <a:spcPts val="600"/>
              </a:spcAft>
              <a:buClr>
                <a:schemeClr val="accent1"/>
              </a:buClr>
              <a:buFont typeface="Wingdings" panose="05000000000000000000" pitchFamily="2" charset="2"/>
              <a:buChar char="§"/>
              <a:defRPr sz="1500"/>
            </a:lvl3pPr>
            <a:lvl4pPr marL="1200150" indent="-228600">
              <a:lnSpc>
                <a:spcPct val="120000"/>
              </a:lnSpc>
              <a:spcAft>
                <a:spcPts val="600"/>
              </a:spcAft>
              <a:buClr>
                <a:schemeClr val="accent1"/>
              </a:buClr>
              <a:buFont typeface="Verdana" panose="020B0604030504040204" pitchFamily="34" charset="0"/>
              <a:buChar char="-"/>
              <a:defRPr sz="1500"/>
            </a:lvl4pPr>
            <a:lvl5pPr marL="1543050" indent="-228600">
              <a:lnSpc>
                <a:spcPct val="120000"/>
              </a:lnSpc>
              <a:spcAft>
                <a:spcPts val="600"/>
              </a:spcAft>
              <a:buClr>
                <a:schemeClr val="accent1"/>
              </a:buClr>
              <a:buSzPct val="80000"/>
              <a:buFont typeface="Verdana" panose="020B0604030504040204"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931FDFD-1E7F-4D38-B5E5-FEC4D4109758}"/>
              </a:ext>
            </a:extLst>
          </p:cNvPr>
          <p:cNvSpPr>
            <a:spLocks/>
          </p:cNvSpPr>
          <p:nvPr userDrawn="1"/>
        </p:nvSpPr>
        <p:spPr>
          <a:xfrm rot="10800000">
            <a:off x="-9145" y="-23667"/>
            <a:ext cx="9162288" cy="568708"/>
          </a:xfrm>
          <a:prstGeom prst="rect">
            <a:avLst/>
          </a:prstGeom>
          <a:gradFill flip="none" rotWithShape="1">
            <a:gsLst>
              <a:gs pos="0">
                <a:srgbClr val="0057A8">
                  <a:lumMod val="61100"/>
                </a:srgbClr>
              </a:gs>
              <a:gs pos="100000">
                <a:srgbClr val="0057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C68BFD85-22DB-E8C0-02E8-B0E843AA503D}"/>
              </a:ext>
            </a:extLst>
          </p:cNvPr>
          <p:cNvCxnSpPr>
            <a:cxnSpLocks/>
          </p:cNvCxnSpPr>
          <p:nvPr userDrawn="1"/>
        </p:nvCxnSpPr>
        <p:spPr>
          <a:xfrm>
            <a:off x="-9144" y="546994"/>
            <a:ext cx="9162288" cy="0"/>
          </a:xfrm>
          <a:prstGeom prst="line">
            <a:avLst/>
          </a:prstGeom>
          <a:ln w="12700">
            <a:solidFill>
              <a:srgbClr val="D90D0D"/>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DEFBA2DB-5453-FA7B-1121-348B59C86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2984"/>
            <a:ext cx="1854200" cy="315405"/>
          </a:xfrm>
          <a:prstGeom prst="rect">
            <a:avLst/>
          </a:prstGeom>
        </p:spPr>
      </p:pic>
      <p:sp>
        <p:nvSpPr>
          <p:cNvPr id="11" name="Title 1">
            <a:extLst>
              <a:ext uri="{FF2B5EF4-FFF2-40B4-BE49-F238E27FC236}">
                <a16:creationId xmlns:a16="http://schemas.microsoft.com/office/drawing/2014/main" id="{C5082226-0855-77B2-A0D3-EDF61E9FCC89}"/>
              </a:ext>
            </a:extLst>
          </p:cNvPr>
          <p:cNvSpPr txBox="1">
            <a:spLocks/>
          </p:cNvSpPr>
          <p:nvPr userDrawn="1"/>
        </p:nvSpPr>
        <p:spPr bwMode="gray">
          <a:xfrm>
            <a:off x="6556248" y="0"/>
            <a:ext cx="2133600" cy="545039"/>
          </a:xfrm>
          <a:prstGeom prst="rect">
            <a:avLst/>
          </a:prstGeom>
          <a:noFill/>
        </p:spPr>
        <p:txBody>
          <a:bodyPr wrap="none" lIns="0" tIns="0" rIns="0" bIns="0" rtlCol="0" anchor="ctr"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r>
              <a:rPr lang="en-US" sz="1000" i="1" dirty="0">
                <a:solidFill>
                  <a:schemeClr val="bg1"/>
                </a:solidFill>
                <a:latin typeface="Verdana" panose="020B0604030504040204" pitchFamily="34" charset="0"/>
                <a:ea typeface="Verdana" panose="020B0604030504040204" pitchFamily="34" charset="0"/>
                <a:cs typeface="Verdana" panose="020B0604030504040204" pitchFamily="34" charset="0"/>
              </a:rPr>
              <a:t>Connecting you with Texas.</a:t>
            </a:r>
          </a:p>
        </p:txBody>
      </p:sp>
    </p:spTree>
    <p:extLst>
      <p:ext uri="{BB962C8B-B14F-4D97-AF65-F5344CB8AC3E}">
        <p14:creationId xmlns:p14="http://schemas.microsoft.com/office/powerpoint/2010/main" val="3750808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6968"/>
            <a:ext cx="8229600" cy="292608"/>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457200" y="1271016"/>
            <a:ext cx="8229600" cy="3191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711817"/>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6" r:id="rId4"/>
  </p:sldLayoutIdLst>
  <p:hf hdr="0" ftr="0" dt="0"/>
  <p:txStyles>
    <p:titleStyle>
      <a:lvl1pPr algn="l" defTabSz="685800" rtl="0" eaLnBrk="1" latinLnBrk="0" hangingPunct="1">
        <a:lnSpc>
          <a:spcPct val="90000"/>
        </a:lnSpc>
        <a:spcBef>
          <a:spcPct val="0"/>
        </a:spcBef>
        <a:buNone/>
        <a:defRPr sz="2200" kern="1200">
          <a:solidFill>
            <a:schemeClr val="accent1"/>
          </a:solidFill>
          <a:latin typeface="+mj-lt"/>
          <a:ea typeface="+mj-ea"/>
          <a:cs typeface="+mj-cs"/>
        </a:defRPr>
      </a:lvl1pPr>
    </p:titleStyle>
    <p:bodyStyle>
      <a:lvl1pPr marL="228600" indent="-228600" algn="l" defTabSz="685800" rtl="0" eaLnBrk="1" latinLnBrk="0" hangingPunct="1">
        <a:lnSpc>
          <a:spcPct val="120000"/>
        </a:lnSpc>
        <a:spcBef>
          <a:spcPts val="750"/>
        </a:spcBef>
        <a:spcAft>
          <a:spcPts val="6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143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20000"/>
        </a:lnSpc>
        <a:spcBef>
          <a:spcPts val="375"/>
        </a:spcBef>
        <a:spcAft>
          <a:spcPts val="6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20000"/>
        </a:lnSpc>
        <a:spcBef>
          <a:spcPts val="375"/>
        </a:spcBef>
        <a:spcAft>
          <a:spcPts val="600"/>
        </a:spcAft>
        <a:buClr>
          <a:srgbClr val="0056A9"/>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txdot.gov/business/peps/training-and-event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txdot.gov/about/contact-us/cybersecurity/cybersecurity-resource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xdot.gov/business/peps/resources.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LaDonna.Waters@txdot.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LaDonna.Waters@txdot.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txdot.gov/business/consultants/architectural-engineering-surveying/getting-started/precertification.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3A13CB2-1304-88FB-9044-4774D9D3B3DC}"/>
              </a:ext>
              <a:ext uri="{C183D7F6-B498-43B3-948B-1728B52AA6E4}">
                <adec:decorative xmlns:adec="http://schemas.microsoft.com/office/drawing/2017/decorative" val="0"/>
              </a:ext>
            </a:extLst>
          </p:cNvPr>
          <p:cNvSpPr>
            <a:spLocks noGrp="1"/>
          </p:cNvSpPr>
          <p:nvPr>
            <p:ph type="ctrTitle"/>
          </p:nvPr>
        </p:nvSpPr>
        <p:spPr>
          <a:xfrm>
            <a:off x="320040" y="1483242"/>
            <a:ext cx="8503920" cy="1716576"/>
          </a:xfrm>
        </p:spPr>
        <p:txBody>
          <a:bodyPr>
            <a:noAutofit/>
          </a:bodyPr>
          <a:lstStyle/>
          <a:p>
            <a:r>
              <a:rPr lang="en-US" sz="2800" cap="none" dirty="0"/>
              <a:t>Pre-Request for </a:t>
            </a:r>
            <a:r>
              <a:rPr lang="en-US" sz="2800" dirty="0"/>
              <a:t>Proposal (R</a:t>
            </a:r>
            <a:r>
              <a:rPr lang="en-US" sz="2800" cap="none" dirty="0"/>
              <a:t>FP) Meeting: Maintenance (MNT) Division </a:t>
            </a:r>
            <a:br>
              <a:rPr lang="en-US" sz="2800" cap="none" dirty="0"/>
            </a:br>
            <a:br>
              <a:rPr lang="en-US" sz="2800" cap="none" dirty="0"/>
            </a:br>
            <a:r>
              <a:rPr lang="en-US" sz="2800" cap="none" dirty="0"/>
              <a:t>Pavement Design</a:t>
            </a:r>
            <a:endParaRPr lang="en-US" sz="2800" dirty="0">
              <a:ea typeface="Verdana Bold"/>
            </a:endParaRPr>
          </a:p>
        </p:txBody>
      </p:sp>
      <p:sp>
        <p:nvSpPr>
          <p:cNvPr id="3" name="Solicitation Information">
            <a:extLst>
              <a:ext uri="{FF2B5EF4-FFF2-40B4-BE49-F238E27FC236}">
                <a16:creationId xmlns:a16="http://schemas.microsoft.com/office/drawing/2014/main" id="{5BE37F18-99CA-8F2E-B588-7EE58DF02509}"/>
              </a:ext>
              <a:ext uri="{C183D7F6-B498-43B3-948B-1728B52AA6E4}">
                <adec:decorative xmlns:adec="http://schemas.microsoft.com/office/drawing/2017/decorative" val="0"/>
              </a:ext>
            </a:extLst>
          </p:cNvPr>
          <p:cNvSpPr>
            <a:spLocks noGrp="1"/>
          </p:cNvSpPr>
          <p:nvPr>
            <p:ph type="subTitle" idx="1"/>
          </p:nvPr>
        </p:nvSpPr>
        <p:spPr>
          <a:xfrm>
            <a:off x="215731" y="3843684"/>
            <a:ext cx="7863840" cy="685800"/>
          </a:xfrm>
        </p:spPr>
        <p:txBody>
          <a:bodyPr vert="horz" lIns="0" tIns="0" rIns="0" bIns="0" rtlCol="0" anchor="t">
            <a:noAutofit/>
          </a:bodyPr>
          <a:lstStyle/>
          <a:p>
            <a:pPr>
              <a:lnSpc>
                <a:spcPct val="120000"/>
              </a:lnSpc>
              <a:spcBef>
                <a:spcPts val="0"/>
              </a:spcBef>
              <a:spcAft>
                <a:spcPts val="0"/>
              </a:spcAft>
            </a:pPr>
            <a:r>
              <a:rPr lang="en-US" sz="1600" dirty="0"/>
              <a:t>Solicitation Number 601CT0000006468</a:t>
            </a:r>
          </a:p>
          <a:p>
            <a:pPr>
              <a:lnSpc>
                <a:spcPct val="120000"/>
              </a:lnSpc>
              <a:spcBef>
                <a:spcPts val="0"/>
              </a:spcBef>
              <a:spcAft>
                <a:spcPts val="0"/>
              </a:spcAft>
            </a:pPr>
            <a:r>
              <a:rPr lang="en-US" sz="1600" dirty="0"/>
              <a:t>RFP 47-6RFP5001</a:t>
            </a:r>
            <a:endParaRPr lang="en-US" sz="1600" dirty="0">
              <a:ea typeface="Verdana"/>
            </a:endParaRPr>
          </a:p>
          <a:p>
            <a:pPr>
              <a:lnSpc>
                <a:spcPct val="120000"/>
              </a:lnSpc>
              <a:spcBef>
                <a:spcPts val="0"/>
              </a:spcBef>
              <a:spcAft>
                <a:spcPts val="0"/>
              </a:spcAft>
            </a:pPr>
            <a:r>
              <a:rPr lang="en-US" sz="1600" dirty="0"/>
              <a:t>FY 2026 - Wave 4</a:t>
            </a:r>
          </a:p>
          <a:p>
            <a:pPr>
              <a:lnSpc>
                <a:spcPct val="120000"/>
              </a:lnSpc>
              <a:spcBef>
                <a:spcPts val="0"/>
              </a:spcBef>
              <a:spcAft>
                <a:spcPts val="0"/>
              </a:spcAft>
            </a:pPr>
            <a:r>
              <a:rPr lang="en-US" sz="1600" dirty="0">
                <a:ea typeface="Verdana"/>
              </a:rPr>
              <a:t>LaDonna Waters, P.E.</a:t>
            </a:r>
          </a:p>
        </p:txBody>
      </p:sp>
      <p:sp>
        <p:nvSpPr>
          <p:cNvPr id="5" name="TextBox">
            <a:extLst>
              <a:ext uri="{FF2B5EF4-FFF2-40B4-BE49-F238E27FC236}">
                <a16:creationId xmlns:a16="http://schemas.microsoft.com/office/drawing/2014/main" id="{58E28180-3456-E9A9-0877-30B267F92248}"/>
              </a:ext>
              <a:ext uri="{C183D7F6-B498-43B3-948B-1728B52AA6E4}">
                <adec:decorative xmlns:adec="http://schemas.microsoft.com/office/drawing/2017/decorative" val="0"/>
              </a:ext>
            </a:extLst>
          </p:cNvPr>
          <p:cNvSpPr txBox="1"/>
          <p:nvPr/>
        </p:nvSpPr>
        <p:spPr>
          <a:xfrm>
            <a:off x="2544793" y="408379"/>
            <a:ext cx="3750076" cy="830997"/>
          </a:xfrm>
          <a:prstGeom prst="rect">
            <a:avLst/>
          </a:prstGeom>
          <a:noFill/>
          <a:ln w="38100">
            <a:solidFill>
              <a:schemeClr val="bg1"/>
            </a:solidFill>
          </a:ln>
        </p:spPr>
        <p:txBody>
          <a:bodyPr wrap="square">
            <a:spAutoFit/>
          </a:bodyPr>
          <a:lstStyle/>
          <a:p>
            <a:pPr algn="ctr"/>
            <a:r>
              <a:rPr lang="en-US" sz="1600" b="1" dirty="0">
                <a:solidFill>
                  <a:schemeClr val="bg1"/>
                </a:solidFill>
              </a:rPr>
              <a:t>Thank you for dialing in.</a:t>
            </a:r>
          </a:p>
          <a:p>
            <a:pPr algn="ctr"/>
            <a:r>
              <a:rPr lang="en-US" sz="1600" b="1" dirty="0">
                <a:solidFill>
                  <a:schemeClr val="bg1"/>
                </a:solidFill>
              </a:rPr>
              <a:t>Phones will be muted. </a:t>
            </a:r>
          </a:p>
          <a:p>
            <a:pPr algn="ctr"/>
            <a:r>
              <a:rPr lang="en-US" sz="1600" b="1" dirty="0">
                <a:solidFill>
                  <a:schemeClr val="bg1"/>
                </a:solidFill>
              </a:rPr>
              <a:t>We will begin shortly.</a:t>
            </a:r>
          </a:p>
        </p:txBody>
      </p:sp>
    </p:spTree>
    <p:extLst>
      <p:ext uri="{BB962C8B-B14F-4D97-AF65-F5344CB8AC3E}">
        <p14:creationId xmlns:p14="http://schemas.microsoft.com/office/powerpoint/2010/main" val="79968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875781BF-B81E-CB27-2623-0CF6D25C0BEB}"/>
              </a:ext>
              <a:ext uri="{C183D7F6-B498-43B3-948B-1728B52AA6E4}">
                <adec:decorative xmlns:adec="http://schemas.microsoft.com/office/drawing/2017/decorative" val="0"/>
              </a:ext>
            </a:extLst>
          </p:cNvPr>
          <p:cNvSpPr txBox="1">
            <a:spLocks noGrp="1"/>
          </p:cNvSpPr>
          <p:nvPr>
            <p:ph type="title" idx="4294967295"/>
          </p:nvPr>
        </p:nvSpPr>
        <p:spPr>
          <a:xfrm>
            <a:off x="89607" y="680143"/>
            <a:ext cx="587987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Contract Selection Process Continued</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Indefinite deliverable contracts with work authorizations.  2 contracts&#10;$5 million each&#10;5 years maximum contract term with Work Authorizations being issued only in the first 4 years&#10;The remaining 1 year of the contracts will be utilized to complete work issued previously.&#10;Managed by Bridge (BRG) Division">
            <a:extLst>
              <a:ext uri="{FF2B5EF4-FFF2-40B4-BE49-F238E27FC236}">
                <a16:creationId xmlns:a16="http://schemas.microsoft.com/office/drawing/2014/main" id="{831F0888-D76E-83D2-8238-DF01D46A5898}"/>
              </a:ext>
              <a:ext uri="{C183D7F6-B498-43B3-948B-1728B52AA6E4}">
                <adec:decorative xmlns:adec="http://schemas.microsoft.com/office/drawing/2017/decorative" val="0"/>
              </a:ext>
            </a:extLst>
          </p:cNvPr>
          <p:cNvGrpSpPr/>
          <p:nvPr/>
        </p:nvGrpSpPr>
        <p:grpSpPr>
          <a:xfrm>
            <a:off x="641648" y="1110122"/>
            <a:ext cx="7831008" cy="3883190"/>
            <a:chOff x="641648" y="1110122"/>
            <a:chExt cx="7831008" cy="3883190"/>
          </a:xfrm>
        </p:grpSpPr>
        <p:sp>
          <p:nvSpPr>
            <p:cNvPr id="5" name="Text Box" descr="Indefinite deliverable (ID) contracts with work authorizations">
              <a:extLst>
                <a:ext uri="{FF2B5EF4-FFF2-40B4-BE49-F238E27FC236}">
                  <a16:creationId xmlns:a16="http://schemas.microsoft.com/office/drawing/2014/main" id="{290CDA7D-924C-97E9-A14A-E5B64358B176}"/>
                </a:ext>
              </a:extLst>
            </p:cNvPr>
            <p:cNvSpPr/>
            <p:nvPr/>
          </p:nvSpPr>
          <p:spPr>
            <a:xfrm>
              <a:off x="641648" y="1110122"/>
              <a:ext cx="3199463" cy="3883190"/>
            </a:xfrm>
            <a:custGeom>
              <a:avLst/>
              <a:gdLst>
                <a:gd name="connsiteX0" fmla="*/ 0 w 3199463"/>
                <a:gd name="connsiteY0" fmla="*/ 533254 h 3883190"/>
                <a:gd name="connsiteX1" fmla="*/ 533254 w 3199463"/>
                <a:gd name="connsiteY1" fmla="*/ 0 h 3883190"/>
                <a:gd name="connsiteX2" fmla="*/ 2666209 w 3199463"/>
                <a:gd name="connsiteY2" fmla="*/ 0 h 3883190"/>
                <a:gd name="connsiteX3" fmla="*/ 3199463 w 3199463"/>
                <a:gd name="connsiteY3" fmla="*/ 533254 h 3883190"/>
                <a:gd name="connsiteX4" fmla="*/ 3199463 w 3199463"/>
                <a:gd name="connsiteY4" fmla="*/ 3349936 h 3883190"/>
                <a:gd name="connsiteX5" fmla="*/ 2666209 w 3199463"/>
                <a:gd name="connsiteY5" fmla="*/ 3883190 h 3883190"/>
                <a:gd name="connsiteX6" fmla="*/ 533254 w 3199463"/>
                <a:gd name="connsiteY6" fmla="*/ 3883190 h 3883190"/>
                <a:gd name="connsiteX7" fmla="*/ 0 w 3199463"/>
                <a:gd name="connsiteY7" fmla="*/ 3349936 h 3883190"/>
                <a:gd name="connsiteX8" fmla="*/ 0 w 3199463"/>
                <a:gd name="connsiteY8" fmla="*/ 533254 h 38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463" h="3883190">
                  <a:moveTo>
                    <a:pt x="0" y="533254"/>
                  </a:moveTo>
                  <a:cubicBezTo>
                    <a:pt x="0" y="238746"/>
                    <a:pt x="238746" y="0"/>
                    <a:pt x="533254" y="0"/>
                  </a:cubicBezTo>
                  <a:lnTo>
                    <a:pt x="2666209" y="0"/>
                  </a:lnTo>
                  <a:cubicBezTo>
                    <a:pt x="2960717" y="0"/>
                    <a:pt x="3199463" y="238746"/>
                    <a:pt x="3199463" y="533254"/>
                  </a:cubicBezTo>
                  <a:lnTo>
                    <a:pt x="3199463" y="3349936"/>
                  </a:lnTo>
                  <a:cubicBezTo>
                    <a:pt x="3199463" y="3644444"/>
                    <a:pt x="2960717" y="3883190"/>
                    <a:pt x="2666209" y="3883190"/>
                  </a:cubicBezTo>
                  <a:lnTo>
                    <a:pt x="533254" y="3883190"/>
                  </a:lnTo>
                  <a:cubicBezTo>
                    <a:pt x="238746" y="3883190"/>
                    <a:pt x="0" y="3644444"/>
                    <a:pt x="0" y="3349936"/>
                  </a:cubicBezTo>
                  <a:lnTo>
                    <a:pt x="0" y="533254"/>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47625" tIns="201905" rIns="247625" bIns="201905" numCol="1" spcCol="1270" anchor="ctr" anchorCtr="0">
              <a:noAutofit/>
            </a:bodyPr>
            <a:lstStyle/>
            <a:p>
              <a:pPr marL="0" lvl="0" indent="0" algn="ctr" defTabSz="1066800">
                <a:lnSpc>
                  <a:spcPct val="100000"/>
                </a:lnSpc>
                <a:spcBef>
                  <a:spcPct val="0"/>
                </a:spcBef>
                <a:spcAft>
                  <a:spcPts val="0"/>
                </a:spcAft>
                <a:buNone/>
              </a:pPr>
              <a:r>
                <a:rPr lang="en-US" sz="2400" kern="1200" dirty="0"/>
                <a:t>Indefinite </a:t>
              </a:r>
            </a:p>
            <a:p>
              <a:pPr marL="0" lvl="0" indent="0" algn="ctr" defTabSz="1066800">
                <a:lnSpc>
                  <a:spcPct val="100000"/>
                </a:lnSpc>
                <a:spcBef>
                  <a:spcPct val="0"/>
                </a:spcBef>
                <a:spcAft>
                  <a:spcPts val="0"/>
                </a:spcAft>
                <a:buNone/>
              </a:pPr>
              <a:r>
                <a:rPr lang="en-US" sz="2400" kern="1200" dirty="0"/>
                <a:t>Deliverable (ID) </a:t>
              </a:r>
            </a:p>
            <a:p>
              <a:pPr marL="0" lvl="0" indent="0" algn="ctr" defTabSz="1066800">
                <a:lnSpc>
                  <a:spcPct val="100000"/>
                </a:lnSpc>
                <a:spcBef>
                  <a:spcPct val="0"/>
                </a:spcBef>
                <a:spcAft>
                  <a:spcPts val="0"/>
                </a:spcAft>
                <a:buNone/>
              </a:pPr>
              <a:r>
                <a:rPr lang="en-US" sz="2400" kern="1200" dirty="0"/>
                <a:t>Contracts with </a:t>
              </a:r>
            </a:p>
            <a:p>
              <a:pPr marL="0" lvl="0" indent="0" algn="ctr" defTabSz="1066800">
                <a:lnSpc>
                  <a:spcPct val="90000"/>
                </a:lnSpc>
                <a:spcBef>
                  <a:spcPct val="0"/>
                </a:spcBef>
                <a:spcAft>
                  <a:spcPts val="0"/>
                </a:spcAft>
                <a:buNone/>
              </a:pPr>
              <a:r>
                <a:rPr lang="en-US" sz="2400" kern="1200" dirty="0"/>
                <a:t>Work Authorizations</a:t>
              </a:r>
            </a:p>
          </p:txBody>
        </p:sp>
        <p:sp>
          <p:nvSpPr>
            <p:cNvPr id="4" name="Text Box" descr="Indefinite deliverable contracts with work authorizations.     4 contracts&#10;$3 million each&#10;5 years maximum contract term with Work Authorizations being issued only in the first 4 years&#10; The remaining 1 year of the contracts will be utilized to complete work issued previously.&#10; Managed by Maintenance (MNT) Division">
              <a:extLst>
                <a:ext uri="{FF2B5EF4-FFF2-40B4-BE49-F238E27FC236}">
                  <a16:creationId xmlns:a16="http://schemas.microsoft.com/office/drawing/2014/main" id="{9823D093-CE1E-CEF3-A376-6B55CE56AA18}"/>
                </a:ext>
              </a:extLst>
            </p:cNvPr>
            <p:cNvSpPr/>
            <p:nvPr/>
          </p:nvSpPr>
          <p:spPr>
            <a:xfrm>
              <a:off x="3857138" y="1544205"/>
              <a:ext cx="4615518" cy="3005657"/>
            </a:xfrm>
            <a:custGeom>
              <a:avLst/>
              <a:gdLst>
                <a:gd name="connsiteX0" fmla="*/ 500953 w 3005656"/>
                <a:gd name="connsiteY0" fmla="*/ 0 h 4615517"/>
                <a:gd name="connsiteX1" fmla="*/ 2504703 w 3005656"/>
                <a:gd name="connsiteY1" fmla="*/ 0 h 4615517"/>
                <a:gd name="connsiteX2" fmla="*/ 3005656 w 3005656"/>
                <a:gd name="connsiteY2" fmla="*/ 500953 h 4615517"/>
                <a:gd name="connsiteX3" fmla="*/ 3005656 w 3005656"/>
                <a:gd name="connsiteY3" fmla="*/ 4615517 h 4615517"/>
                <a:gd name="connsiteX4" fmla="*/ 3005656 w 3005656"/>
                <a:gd name="connsiteY4" fmla="*/ 4615517 h 4615517"/>
                <a:gd name="connsiteX5" fmla="*/ 0 w 3005656"/>
                <a:gd name="connsiteY5" fmla="*/ 4615517 h 4615517"/>
                <a:gd name="connsiteX6" fmla="*/ 0 w 3005656"/>
                <a:gd name="connsiteY6" fmla="*/ 4615517 h 4615517"/>
                <a:gd name="connsiteX7" fmla="*/ 0 w 3005656"/>
                <a:gd name="connsiteY7" fmla="*/ 500953 h 4615517"/>
                <a:gd name="connsiteX8" fmla="*/ 500953 w 3005656"/>
                <a:gd name="connsiteY8" fmla="*/ 0 h 461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656" h="4615517">
                  <a:moveTo>
                    <a:pt x="3005656" y="769269"/>
                  </a:moveTo>
                  <a:lnTo>
                    <a:pt x="3005656" y="3846248"/>
                  </a:lnTo>
                  <a:cubicBezTo>
                    <a:pt x="3005656" y="4271103"/>
                    <a:pt x="2859600" y="4615516"/>
                    <a:pt x="2679432" y="4615516"/>
                  </a:cubicBezTo>
                  <a:lnTo>
                    <a:pt x="0" y="4615516"/>
                  </a:lnTo>
                  <a:lnTo>
                    <a:pt x="0" y="4615516"/>
                  </a:lnTo>
                  <a:lnTo>
                    <a:pt x="0" y="1"/>
                  </a:lnTo>
                  <a:lnTo>
                    <a:pt x="0" y="1"/>
                  </a:lnTo>
                  <a:lnTo>
                    <a:pt x="2679432" y="1"/>
                  </a:lnTo>
                  <a:cubicBezTo>
                    <a:pt x="2859600" y="1"/>
                    <a:pt x="3005656" y="344414"/>
                    <a:pt x="3005656" y="76926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238164" rIns="329604" bIns="238165" numCol="1" spcCol="1270" anchor="ctr" anchorCtr="0">
              <a:noAutofit/>
            </a:bodyPr>
            <a:lstStyle/>
            <a:p>
              <a:pPr marL="457200" lvl="1" indent="-338138" algn="l" defTabSz="800100">
                <a:lnSpc>
                  <a:spcPct val="100000"/>
                </a:lnSpc>
                <a:spcBef>
                  <a:spcPct val="0"/>
                </a:spcBef>
                <a:spcAft>
                  <a:spcPts val="500"/>
                </a:spcAft>
                <a:buFont typeface="Arial" panose="020B0604020202020204" pitchFamily="34" charset="0"/>
                <a:buChar char="•"/>
              </a:pPr>
              <a:r>
                <a:rPr lang="en-US" dirty="0">
                  <a:latin typeface="Franklin Gothic Book"/>
                </a:rPr>
                <a:t>4</a:t>
              </a:r>
              <a:r>
                <a:rPr lang="en-US" sz="1800" kern="1200" dirty="0">
                  <a:latin typeface="Franklin Gothic Book"/>
                  <a:ea typeface="+mn-ea"/>
                  <a:cs typeface="+mn-cs"/>
                </a:rPr>
                <a:t> contracts</a:t>
              </a:r>
            </a:p>
            <a:p>
              <a:pPr marL="457200" lvl="1"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$3 million each</a:t>
              </a:r>
            </a:p>
            <a:p>
              <a:pPr marL="457200" lvl="1"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5 years maximum contract term with Work Authorizations being issued only in the first 4 years</a:t>
              </a:r>
            </a:p>
            <a:p>
              <a:pPr marL="457200" lvl="2"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The remaining 1 year of the contracts will be utilized to complete work issued previously.</a:t>
              </a:r>
            </a:p>
            <a:p>
              <a:pPr marL="457200" lvl="2"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Managed by Maintenance (</a:t>
              </a:r>
              <a:r>
                <a:rPr lang="en-US" dirty="0">
                  <a:latin typeface="Franklin Gothic Book"/>
                </a:rPr>
                <a:t>MNT</a:t>
              </a:r>
              <a:r>
                <a:rPr lang="en-US" sz="1800" kern="1200" dirty="0">
                  <a:latin typeface="Franklin Gothic Book"/>
                  <a:ea typeface="+mn-ea"/>
                  <a:cs typeface="+mn-cs"/>
                </a:rPr>
                <a:t>) Division</a:t>
              </a:r>
            </a:p>
          </p:txBody>
        </p:sp>
      </p:grpSp>
    </p:spTree>
    <p:extLst>
      <p:ext uri="{BB962C8B-B14F-4D97-AF65-F5344CB8AC3E}">
        <p14:creationId xmlns:p14="http://schemas.microsoft.com/office/powerpoint/2010/main" val="304296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5BF43-DB03-5379-9D68-19EC58ADD785}"/>
            </a:ext>
          </a:extLst>
        </p:cNvPr>
        <p:cNvGrpSpPr/>
        <p:nvPr/>
      </p:nvGrpSpPr>
      <p:grpSpPr>
        <a:xfrm>
          <a:off x="0" y="0"/>
          <a:ext cx="0" cy="0"/>
          <a:chOff x="0" y="0"/>
          <a:chExt cx="0" cy="0"/>
        </a:xfrm>
      </p:grpSpPr>
      <p:sp>
        <p:nvSpPr>
          <p:cNvPr id="8" name="Rectangle: Rounded Corners 4">
            <a:extLst>
              <a:ext uri="{FF2B5EF4-FFF2-40B4-BE49-F238E27FC236}">
                <a16:creationId xmlns:a16="http://schemas.microsoft.com/office/drawing/2014/main" id="{095F00F1-A586-1D6C-52C1-D1A9981FBC4F}"/>
              </a:ext>
            </a:extLst>
          </p:cNvPr>
          <p:cNvSpPr txBox="1">
            <a:spLocks noGrp="1"/>
          </p:cNvSpPr>
          <p:nvPr>
            <p:ph type="title" idx="4294967295"/>
          </p:nvPr>
        </p:nvSpPr>
        <p:spPr>
          <a:xfrm>
            <a:off x="162319" y="588952"/>
            <a:ext cx="8854459" cy="269480"/>
          </a:xfrm>
          <a:prstGeom prst="rect">
            <a:avLst/>
          </a:prstGeom>
          <a:solidFill>
            <a:srgbClr val="0056A9"/>
          </a:solidFill>
          <a:ln>
            <a:noFill/>
            <a:prstDash/>
          </a:ln>
          <a:effectLst/>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57203" tIns="57203" rIns="57203" bIns="57203" numCol="1" spcCol="1270" rtlCol="0" fromWordArt="0" anchor="ctr" anchorCtr="0" forceAA="0" compatLnSpc="1">
            <a:prstTxWarp prst="textNoShape">
              <a:avLst/>
            </a:prstTxWarp>
            <a:noAutofit/>
          </a:bodyPr>
          <a:lstStyle/>
          <a:p>
            <a:pPr marL="0" marR="0" lvl="0" indent="0" algn="l" defTabSz="667372" rtl="0" eaLnBrk="1" fontAlgn="auto" latinLnBrk="0" hangingPunct="1">
              <a:lnSpc>
                <a:spcPct val="90000"/>
              </a:lnSpc>
              <a:spcBef>
                <a:spcPct val="0"/>
              </a:spcBef>
              <a:spcAft>
                <a:spcPct val="35000"/>
              </a:spcAft>
              <a:buClrTx/>
              <a:buSzTx/>
              <a:buFontTx/>
              <a:buNone/>
              <a:tabLst/>
              <a:defRPr/>
            </a:pPr>
            <a:r>
              <a:rPr kumimoji="0" lang="en-US" sz="1802" b="0" i="0" u="none" strike="noStrike" kern="1200" cap="none" spc="0" normalizeH="0" baseline="0" noProof="0" dirty="0">
                <a:ln>
                  <a:noFill/>
                </a:ln>
                <a:solidFill>
                  <a:schemeClr val="lt1"/>
                </a:solidFill>
                <a:effectLst/>
                <a:uLnTx/>
                <a:uFillTx/>
                <a:latin typeface="+mn-lt"/>
                <a:ea typeface="+mn-ea"/>
                <a:cs typeface="+mn-cs"/>
              </a:rPr>
              <a:t>Proposal </a:t>
            </a:r>
            <a:r>
              <a:rPr kumimoji="0" lang="en-US" sz="1700" b="0" i="0" u="none" strike="noStrike" kern="1200" cap="none" spc="0" normalizeH="0" baseline="0" noProof="0" dirty="0">
                <a:ln>
                  <a:noFill/>
                </a:ln>
                <a:solidFill>
                  <a:schemeClr val="lt1"/>
                </a:solidFill>
                <a:effectLst/>
                <a:uLnTx/>
                <a:uFillTx/>
                <a:latin typeface="+mn-lt"/>
                <a:ea typeface="+mn-ea"/>
                <a:cs typeface="+mn-cs"/>
              </a:rPr>
              <a:t>Content</a:t>
            </a:r>
            <a:r>
              <a:rPr kumimoji="0" lang="en-US" sz="1802" b="0" i="0" u="none" strike="noStrike" kern="1200" cap="none" spc="0" normalizeH="0" baseline="0" noProof="0" dirty="0">
                <a:ln>
                  <a:noFill/>
                </a:ln>
                <a:solidFill>
                  <a:schemeClr val="lt1"/>
                </a:solidFill>
                <a:effectLst/>
                <a:uLnTx/>
                <a:uFillTx/>
                <a:latin typeface="+mn-lt"/>
                <a:ea typeface="+mn-ea"/>
                <a:cs typeface="+mn-cs"/>
              </a:rPr>
              <a:t> </a:t>
            </a:r>
          </a:p>
        </p:txBody>
      </p:sp>
      <p:grpSp>
        <p:nvGrpSpPr>
          <p:cNvPr id="9" name="Group 8" descr="The proposal will cover “proposal content” in a written format&#10;CST determines weightings for evaluation criteria and the number of pages allowed for the proposal.">
            <a:extLst>
              <a:ext uri="{FF2B5EF4-FFF2-40B4-BE49-F238E27FC236}">
                <a16:creationId xmlns:a16="http://schemas.microsoft.com/office/drawing/2014/main" id="{DB01624B-4D85-BCAF-575D-AC3AA29CD625}"/>
              </a:ext>
            </a:extLst>
          </p:cNvPr>
          <p:cNvGrpSpPr/>
          <p:nvPr/>
        </p:nvGrpSpPr>
        <p:grpSpPr>
          <a:xfrm>
            <a:off x="-100628" y="897651"/>
            <a:ext cx="9008828" cy="840095"/>
            <a:chOff x="0" y="531449"/>
            <a:chExt cx="8353425" cy="1119091"/>
          </a:xfrm>
        </p:grpSpPr>
        <p:sp>
          <p:nvSpPr>
            <p:cNvPr id="10" name="Rectangle 9" hidden="1">
              <a:extLst>
                <a:ext uri="{FF2B5EF4-FFF2-40B4-BE49-F238E27FC236}">
                  <a16:creationId xmlns:a16="http://schemas.microsoft.com/office/drawing/2014/main" id="{E1323D39-9C74-F159-457A-BAD95CE3CE18}"/>
                </a:ext>
              </a:extLst>
            </p:cNvPr>
            <p:cNvSpPr/>
            <p:nvPr/>
          </p:nvSpPr>
          <p:spPr>
            <a:xfrm>
              <a:off x="0" y="590700"/>
              <a:ext cx="8353425" cy="10598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1" dirty="0"/>
            </a:p>
          </p:txBody>
        </p:sp>
        <p:sp>
          <p:nvSpPr>
            <p:cNvPr id="11" name="TextBox">
              <a:extLst>
                <a:ext uri="{FF2B5EF4-FFF2-40B4-BE49-F238E27FC236}">
                  <a16:creationId xmlns:a16="http://schemas.microsoft.com/office/drawing/2014/main" id="{71CAE25A-A052-086E-8D56-100662ED52EC}"/>
                </a:ext>
              </a:extLst>
            </p:cNvPr>
            <p:cNvSpPr txBox="1"/>
            <p:nvPr/>
          </p:nvSpPr>
          <p:spPr>
            <a:xfrm>
              <a:off x="0" y="531449"/>
              <a:ext cx="8353425" cy="3654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00" tIns="15254" rIns="85423" bIns="15254" numCol="1" spcCol="1270" anchor="t" anchorCtr="0">
              <a:noAutofit/>
            </a:bodyPr>
            <a:lstStyle/>
            <a:p>
              <a:pPr marL="0" lvl="1" indent="-214513" algn="just" defTabSz="533898">
                <a:lnSpc>
                  <a:spcPct val="90000"/>
                </a:lnSpc>
                <a:spcBef>
                  <a:spcPct val="0"/>
                </a:spcBef>
                <a:buFont typeface="Arial" panose="020B0604020202020204" pitchFamily="34" charset="0"/>
                <a:buChar char="•"/>
              </a:pPr>
              <a:r>
                <a:rPr lang="en-US" sz="1600" dirty="0"/>
                <a:t>The proposal will cover “proposal content” in a written format</a:t>
              </a:r>
            </a:p>
            <a:p>
              <a:pPr marL="0" lvl="1" indent="-214513" algn="just" defTabSz="533898">
                <a:lnSpc>
                  <a:spcPct val="90000"/>
                </a:lnSpc>
                <a:spcBef>
                  <a:spcPct val="0"/>
                </a:spcBef>
                <a:buFont typeface="Arial" panose="020B0604020202020204" pitchFamily="34" charset="0"/>
                <a:buChar char="•"/>
              </a:pPr>
              <a:r>
                <a:rPr lang="en-US" sz="1600" dirty="0"/>
                <a:t>CST determines weightings and number of pages allowed for the proposal</a:t>
              </a:r>
            </a:p>
          </p:txBody>
        </p:sp>
      </p:grpSp>
      <p:sp>
        <p:nvSpPr>
          <p:cNvPr id="14" name="Text Box">
            <a:extLst>
              <a:ext uri="{FF2B5EF4-FFF2-40B4-BE49-F238E27FC236}">
                <a16:creationId xmlns:a16="http://schemas.microsoft.com/office/drawing/2014/main" id="{8E9B8DB7-F33A-AC73-C83D-F829A4B68828}"/>
              </a:ext>
            </a:extLst>
          </p:cNvPr>
          <p:cNvSpPr txBox="1"/>
          <p:nvPr/>
        </p:nvSpPr>
        <p:spPr>
          <a:xfrm>
            <a:off x="67586" y="1339938"/>
            <a:ext cx="4031360" cy="307777"/>
          </a:xfrm>
          <a:prstGeom prst="rect">
            <a:avLst/>
          </a:prstGeom>
          <a:noFill/>
        </p:spPr>
        <p:txBody>
          <a:bodyPr wrap="none" rtlCol="0">
            <a:spAutoFit/>
          </a:bodyPr>
          <a:lstStyle/>
          <a:p>
            <a:r>
              <a:rPr lang="en-US" sz="1400" dirty="0"/>
              <a:t>Table 3: Evaluation criteria and weightings</a:t>
            </a:r>
          </a:p>
        </p:txBody>
      </p:sp>
      <p:graphicFrame>
        <p:nvGraphicFramePr>
          <p:cNvPr id="5" name="Table 3" descr="Evaluation criteria, descriptions, and weights&#10;Technical Approach Project understanding, innovative concepts or alternatives XX&#10;Project Manager's Relevant Experience Similar or related projects, project management experience XX&#10;Project Planning &amp; Management Project staffing and resource management (who, how, and why), communication plan, and quality control procedures. The prime firm’s past experience with utilizing subproviders and meeting program goals (Historically Underutilized Business (HUB) or Disadvantaged Business Enterprise (DBE)) and/or how it plans to utilize subproviders to meet the goals on this contract XX&#10;Key Staff's Relevant Experience  Experience with similar projects XX&#10;Past performance score 5 to 15">
            <a:extLst>
              <a:ext uri="{FF2B5EF4-FFF2-40B4-BE49-F238E27FC236}">
                <a16:creationId xmlns:a16="http://schemas.microsoft.com/office/drawing/2014/main" id="{8C70C88B-7833-BF76-3923-CB8A6A18FFCD}"/>
              </a:ext>
            </a:extLst>
          </p:cNvPr>
          <p:cNvGraphicFramePr>
            <a:graphicFrameLocks noGrp="1"/>
          </p:cNvGraphicFramePr>
          <p:nvPr>
            <p:extLst>
              <p:ext uri="{D42A27DB-BD31-4B8C-83A1-F6EECF244321}">
                <p14:modId xmlns:p14="http://schemas.microsoft.com/office/powerpoint/2010/main" val="268954886"/>
              </p:ext>
            </p:extLst>
          </p:nvPr>
        </p:nvGraphicFramePr>
        <p:xfrm>
          <a:off x="67586" y="1644948"/>
          <a:ext cx="9008828" cy="3535680"/>
        </p:xfrm>
        <a:graphic>
          <a:graphicData uri="http://schemas.openxmlformats.org/drawingml/2006/table">
            <a:tbl>
              <a:tblPr firstRow="1" bandRow="1">
                <a:tableStyleId>{69012ECD-51FC-41F1-AA8D-1B2483CD663E}</a:tableStyleId>
              </a:tblPr>
              <a:tblGrid>
                <a:gridCol w="2416979">
                  <a:extLst>
                    <a:ext uri="{9D8B030D-6E8A-4147-A177-3AD203B41FA5}">
                      <a16:colId xmlns:a16="http://schemas.microsoft.com/office/drawing/2014/main" val="3745092016"/>
                    </a:ext>
                  </a:extLst>
                </a:gridCol>
                <a:gridCol w="5659752">
                  <a:extLst>
                    <a:ext uri="{9D8B030D-6E8A-4147-A177-3AD203B41FA5}">
                      <a16:colId xmlns:a16="http://schemas.microsoft.com/office/drawing/2014/main" val="3466125052"/>
                    </a:ext>
                  </a:extLst>
                </a:gridCol>
                <a:gridCol w="932097">
                  <a:extLst>
                    <a:ext uri="{9D8B030D-6E8A-4147-A177-3AD203B41FA5}">
                      <a16:colId xmlns:a16="http://schemas.microsoft.com/office/drawing/2014/main" val="1304879397"/>
                    </a:ext>
                  </a:extLst>
                </a:gridCol>
              </a:tblGrid>
              <a:tr h="274320">
                <a:tc>
                  <a:txBody>
                    <a:bodyPr/>
                    <a:lstStyle/>
                    <a:p>
                      <a:pPr algn="l"/>
                      <a:r>
                        <a:rPr lang="en-US" sz="1400" dirty="0"/>
                        <a:t>Evaluation Criteria </a:t>
                      </a:r>
                    </a:p>
                  </a:txBody>
                  <a:tcPr/>
                </a:tc>
                <a:tc>
                  <a:txBody>
                    <a:bodyPr/>
                    <a:lstStyle/>
                    <a:p>
                      <a:r>
                        <a:rPr lang="en-US" sz="1400" dirty="0"/>
                        <a:t>Description</a:t>
                      </a:r>
                    </a:p>
                  </a:txBody>
                  <a:tcPr/>
                </a:tc>
                <a:tc>
                  <a:txBody>
                    <a:bodyPr/>
                    <a:lstStyle/>
                    <a:p>
                      <a:r>
                        <a:rPr lang="en-US" sz="1400" dirty="0"/>
                        <a:t>Weight</a:t>
                      </a:r>
                    </a:p>
                  </a:txBody>
                  <a:tcPr/>
                </a:tc>
                <a:extLst>
                  <a:ext uri="{0D108BD9-81ED-4DB2-BD59-A6C34878D82A}">
                    <a16:rowId xmlns:a16="http://schemas.microsoft.com/office/drawing/2014/main" val="3976875879"/>
                  </a:ext>
                </a:extLst>
              </a:tr>
              <a:tr h="1968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Technical Approach  </a:t>
                      </a:r>
                    </a:p>
                  </a:txBody>
                  <a:tcPr>
                    <a:lnR w="12700" cap="flat" cmpd="sng" algn="ctr">
                      <a:solidFill>
                        <a:srgbClr val="0058B0"/>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Project understanding, innovative concepts or alternatives</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dirty="0"/>
                        <a:t>XX</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89476926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Project Manager’s Relevant Experience </a:t>
                      </a:r>
                    </a:p>
                  </a:txBody>
                  <a:tcP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Similar or related projects, project management experience</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a:r>
                        <a:rPr lang="en-US" dirty="0"/>
                        <a:t>XX</a:t>
                      </a:r>
                    </a:p>
                  </a:txBody>
                  <a:tcP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350238263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Project Planning &amp; Management  </a:t>
                      </a:r>
                    </a:p>
                    <a:p>
                      <a:endParaRPr lang="en-US" sz="1400" dirty="0"/>
                    </a:p>
                  </a:txBody>
                  <a:tcPr>
                    <a:lnR w="12700" cap="flat" cmpd="sng" algn="ctr">
                      <a:solidFill>
                        <a:srgbClr val="0058B0"/>
                      </a:solidFill>
                      <a:prstDash val="solid"/>
                      <a:round/>
                      <a:headEnd type="none" w="med" len="med"/>
                      <a:tailEnd type="none" w="med" len="med"/>
                    </a:lnR>
                  </a:tcPr>
                </a:tc>
                <a:tc>
                  <a:txBody>
                    <a:bodyPr/>
                    <a:lstStyle/>
                    <a:p>
                      <a:r>
                        <a:rPr lang="en-US" sz="1400" dirty="0"/>
                        <a:t>Project staffing and resource management (who, how, and why), communication plan, and quality control procedures. The prime firm’s past experience with utilizing subproviders and meeting program goals (Historically Underutilized Business (HUB) or Disadvantaged Business Enterprise (DBE)) and/or how it plans to utilize subproviders to meet the goals on this contract.</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dirty="0"/>
                        <a:t>XX</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100825819"/>
                  </a:ext>
                </a:extLst>
              </a:tr>
              <a:tr h="370840">
                <a:tc>
                  <a:txBody>
                    <a:bodyPr/>
                    <a:lstStyle/>
                    <a:p>
                      <a:r>
                        <a:rPr lang="en-US" sz="1400" dirty="0"/>
                        <a:t>Key Staff’s Relevant Experience</a:t>
                      </a:r>
                    </a:p>
                  </a:txBody>
                  <a:tcP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Experience with similar projects </a:t>
                      </a:r>
                    </a:p>
                    <a:p>
                      <a:endParaRPr lang="en-US" sz="1400" dirty="0"/>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a:r>
                        <a:rPr lang="en-US" dirty="0"/>
                        <a:t>XX</a:t>
                      </a:r>
                    </a:p>
                  </a:txBody>
                  <a:tcP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418728246"/>
                  </a:ext>
                </a:extLst>
              </a:tr>
              <a:tr h="292857">
                <a:tc>
                  <a:txBody>
                    <a:bodyPr/>
                    <a:lstStyle/>
                    <a:p>
                      <a:r>
                        <a:rPr lang="en-US" sz="1400" dirty="0"/>
                        <a:t>Past Performance Score</a:t>
                      </a:r>
                    </a:p>
                  </a:txBody>
                  <a:tcPr>
                    <a:lnR w="12700" cap="flat" cmpd="sng" algn="ctr">
                      <a:solidFill>
                        <a:srgbClr val="0058B0"/>
                      </a:solidFill>
                      <a:prstDash val="solid"/>
                      <a:round/>
                      <a:headEnd type="none" w="med" len="med"/>
                      <a:tailEnd type="none" w="med" len="med"/>
                    </a:lnR>
                  </a:tcPr>
                </a:tc>
                <a:tc>
                  <a:txBody>
                    <a:bodyPr/>
                    <a:lstStyle/>
                    <a:p>
                      <a:endParaRPr lang="en-US" sz="1400" dirty="0"/>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dirty="0"/>
                        <a:t>5 to 15</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227490033"/>
                  </a:ext>
                </a:extLst>
              </a:tr>
            </a:tbl>
          </a:graphicData>
        </a:graphic>
      </p:graphicFrame>
    </p:spTree>
    <p:extLst>
      <p:ext uri="{BB962C8B-B14F-4D97-AF65-F5344CB8AC3E}">
        <p14:creationId xmlns:p14="http://schemas.microsoft.com/office/powerpoint/2010/main" val="359515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9884B687-61C0-1C5E-8F1F-92C5D423AB8B}"/>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Avoid Disqualifications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sp>
        <p:nvSpPr>
          <p:cNvPr id="3" name="TextBox">
            <a:extLst>
              <a:ext uri="{FF2B5EF4-FFF2-40B4-BE49-F238E27FC236}">
                <a16:creationId xmlns:a16="http://schemas.microsoft.com/office/drawing/2014/main" id="{AD7CE85C-1340-2ED2-2181-5ADE93C197EE}"/>
              </a:ext>
            </a:extLst>
          </p:cNvPr>
          <p:cNvSpPr txBox="1"/>
          <p:nvPr/>
        </p:nvSpPr>
        <p:spPr>
          <a:xfrm>
            <a:off x="0" y="1202778"/>
            <a:ext cx="9165567" cy="3139321"/>
          </a:xfrm>
          <a:prstGeom prst="rect">
            <a:avLst/>
          </a:prstGeom>
          <a:noFill/>
        </p:spPr>
        <p:txBody>
          <a:bodyPr wrap="square">
            <a:spAutoFit/>
          </a:bodyPr>
          <a:lstStyle/>
          <a:p>
            <a:pPr marL="285750" indent="-285750">
              <a:buFont typeface="Arial" panose="020B0604020202020204" pitchFamily="34" charset="0"/>
              <a:buChar char="•"/>
            </a:pPr>
            <a:r>
              <a:rPr lang="en-US" dirty="0"/>
              <a:t>Include all mandatory attachments in your package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PEPS Fireside Chat – New process and updated Project Team Composition (PTC) Form - Link Below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Check Task Leaders’ precertifications in standard work categories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Task Leader in the PTC form must match the Task Leader mentioned in the proposal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PM must meet RFP requirements</a:t>
            </a:r>
          </a:p>
        </p:txBody>
      </p:sp>
      <p:sp>
        <p:nvSpPr>
          <p:cNvPr id="5" name="TextBox">
            <a:extLst>
              <a:ext uri="{FF2B5EF4-FFF2-40B4-BE49-F238E27FC236}">
                <a16:creationId xmlns:a16="http://schemas.microsoft.com/office/drawing/2014/main" id="{0E66977F-5372-0DC8-BF16-B90FC1147A23}"/>
              </a:ext>
            </a:extLst>
          </p:cNvPr>
          <p:cNvSpPr txBox="1"/>
          <p:nvPr/>
        </p:nvSpPr>
        <p:spPr>
          <a:xfrm>
            <a:off x="89608" y="4606171"/>
            <a:ext cx="8421624" cy="338554"/>
          </a:xfrm>
          <a:prstGeom prst="rect">
            <a:avLst/>
          </a:prstGeom>
          <a:noFill/>
        </p:spPr>
        <p:txBody>
          <a:bodyPr wrap="square">
            <a:spAutoFit/>
          </a:bodyPr>
          <a:lstStyle/>
          <a:p>
            <a:r>
              <a:rPr lang="en-US" sz="1600" dirty="0">
                <a:solidFill>
                  <a:srgbClr val="0056A9"/>
                </a:solidFill>
                <a:hlinkClick r:id="rId3"/>
              </a:rPr>
              <a:t>Link to PEPS Fireside Chat</a:t>
            </a:r>
            <a:endParaRPr lang="en-US" sz="1600" dirty="0"/>
          </a:p>
        </p:txBody>
      </p:sp>
    </p:spTree>
    <p:extLst>
      <p:ext uri="{BB962C8B-B14F-4D97-AF65-F5344CB8AC3E}">
        <p14:creationId xmlns:p14="http://schemas.microsoft.com/office/powerpoint/2010/main" val="179528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27F76CA6-02D8-BE87-AD61-C710CAE06E47}"/>
              </a:ext>
              <a:ext uri="{C183D7F6-B498-43B3-948B-1728B52AA6E4}">
                <adec:decorative xmlns:adec="http://schemas.microsoft.com/office/drawing/2017/decorative" val="0"/>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Avoid Disqualifications Continued</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a:extLst>
              <a:ext uri="{FF2B5EF4-FFF2-40B4-BE49-F238E27FC236}">
                <a16:creationId xmlns:a16="http://schemas.microsoft.com/office/drawing/2014/main" id="{F72DE6CC-43BD-B573-51C0-4F88570FB741}"/>
              </a:ext>
              <a:ext uri="{C183D7F6-B498-43B3-948B-1728B52AA6E4}">
                <adec:decorative xmlns:adec="http://schemas.microsoft.com/office/drawing/2017/decorative" val="1"/>
              </a:ext>
            </a:extLst>
          </p:cNvPr>
          <p:cNvGrpSpPr/>
          <p:nvPr/>
        </p:nvGrpSpPr>
        <p:grpSpPr>
          <a:xfrm>
            <a:off x="89607" y="1000955"/>
            <a:ext cx="8717962" cy="4011240"/>
            <a:chOff x="89607" y="1000955"/>
            <a:chExt cx="8717962" cy="4011240"/>
          </a:xfrm>
        </p:grpSpPr>
        <p:sp>
          <p:nvSpPr>
            <p:cNvPr id="5" name="Textbox">
              <a:extLst>
                <a:ext uri="{FF2B5EF4-FFF2-40B4-BE49-F238E27FC236}">
                  <a16:creationId xmlns:a16="http://schemas.microsoft.com/office/drawing/2014/main" id="{B8E8973C-4DA5-A68B-129E-B645113C1847}"/>
                </a:ext>
                <a:ext uri="{C183D7F6-B498-43B3-948B-1728B52AA6E4}">
                  <adec:decorative xmlns:adec="http://schemas.microsoft.com/office/drawing/2017/decorative" val="1"/>
                </a:ext>
              </a:extLst>
            </p:cNvPr>
            <p:cNvSpPr/>
            <p:nvPr/>
          </p:nvSpPr>
          <p:spPr>
            <a:xfrm>
              <a:off x="89607" y="1000955"/>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QR Codes and Hyperlinks</a:t>
              </a:r>
            </a:p>
          </p:txBody>
        </p:sp>
        <p:sp>
          <p:nvSpPr>
            <p:cNvPr id="4" name="text box" descr="QR codes and hyperlinks are considered additional information. Do not include in your proposal.&#10;">
              <a:extLst>
                <a:ext uri="{FF2B5EF4-FFF2-40B4-BE49-F238E27FC236}">
                  <a16:creationId xmlns:a16="http://schemas.microsoft.com/office/drawing/2014/main" id="{7F2FD4C4-AB3C-A535-9368-C71C5F8A7170}"/>
                </a:ext>
              </a:extLst>
            </p:cNvPr>
            <p:cNvSpPr/>
            <p:nvPr/>
          </p:nvSpPr>
          <p:spPr>
            <a:xfrm>
              <a:off x="3228073" y="1064596"/>
              <a:ext cx="5579496" cy="639076"/>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a:solidFill>
              <a:schemeClr val="accent2">
                <a:lumMod val="40000"/>
                <a:lumOff val="6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QR </a:t>
              </a:r>
              <a:r>
                <a:rPr lang="en-US" sz="1600" dirty="0"/>
                <a:t>codes and hyperlinks are </a:t>
              </a:r>
              <a:r>
                <a:rPr lang="en-US" sz="1600" kern="1200" dirty="0"/>
                <a:t>considered additional information. Do not include in your proposal.</a:t>
              </a:r>
            </a:p>
          </p:txBody>
        </p:sp>
        <p:sp>
          <p:nvSpPr>
            <p:cNvPr id="8" name="text box">
              <a:extLst>
                <a:ext uri="{FF2B5EF4-FFF2-40B4-BE49-F238E27FC236}">
                  <a16:creationId xmlns:a16="http://schemas.microsoft.com/office/drawing/2014/main" id="{6223D04E-C6FF-BC19-F001-4E18F7C96F0E}"/>
                </a:ext>
                <a:ext uri="{C183D7F6-B498-43B3-948B-1728B52AA6E4}">
                  <adec:decorative xmlns:adec="http://schemas.microsoft.com/office/drawing/2017/decorative" val="1"/>
                </a:ext>
              </a:extLst>
            </p:cNvPr>
            <p:cNvSpPr/>
            <p:nvPr/>
          </p:nvSpPr>
          <p:spPr>
            <a:xfrm>
              <a:off x="89607" y="168430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Administrative Qualifications</a:t>
              </a:r>
              <a:endParaRPr lang="en-US" sz="1600" kern="1200" dirty="0"/>
            </a:p>
          </p:txBody>
        </p:sp>
        <p:sp>
          <p:nvSpPr>
            <p:cNvPr id="7" name="text box" descr="Ensure subs for Engineering and Design (E&amp;D) related services are administratively qualified&#10;">
              <a:extLst>
                <a:ext uri="{FF2B5EF4-FFF2-40B4-BE49-F238E27FC236}">
                  <a16:creationId xmlns:a16="http://schemas.microsoft.com/office/drawing/2014/main" id="{FEC63342-7957-F6BE-FF84-3D69BA3A37BF}"/>
                </a:ext>
              </a:extLst>
            </p:cNvPr>
            <p:cNvSpPr/>
            <p:nvPr/>
          </p:nvSpPr>
          <p:spPr>
            <a:xfrm>
              <a:off x="3228073" y="1782435"/>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subs for Engineering and Design (E&amp;D) related services are administratively qualified.</a:t>
              </a:r>
            </a:p>
          </p:txBody>
        </p:sp>
        <p:sp>
          <p:nvSpPr>
            <p:cNvPr id="10" name="text box">
              <a:extLst>
                <a:ext uri="{FF2B5EF4-FFF2-40B4-BE49-F238E27FC236}">
                  <a16:creationId xmlns:a16="http://schemas.microsoft.com/office/drawing/2014/main" id="{079E9B1C-41BA-4D34-ECCB-368A1E928ACC}"/>
                </a:ext>
                <a:ext uri="{C183D7F6-B498-43B3-948B-1728B52AA6E4}">
                  <adec:decorative xmlns:adec="http://schemas.microsoft.com/office/drawing/2017/decorative" val="1"/>
                </a:ext>
              </a:extLst>
            </p:cNvPr>
            <p:cNvSpPr/>
            <p:nvPr/>
          </p:nvSpPr>
          <p:spPr>
            <a:xfrm>
              <a:off x="89607" y="234708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Task Leads</a:t>
              </a:r>
              <a:endParaRPr lang="en-US" sz="1600" kern="1200" dirty="0"/>
            </a:p>
          </p:txBody>
        </p:sp>
        <p:sp>
          <p:nvSpPr>
            <p:cNvPr id="9" name="text box" descr="Ensure Task Leads match on PTC and Proposal&#10;">
              <a:extLst>
                <a:ext uri="{FF2B5EF4-FFF2-40B4-BE49-F238E27FC236}">
                  <a16:creationId xmlns:a16="http://schemas.microsoft.com/office/drawing/2014/main" id="{E83D6056-ECB0-3BB0-E97B-A316C2AEE1B4}"/>
                </a:ext>
              </a:extLst>
            </p:cNvPr>
            <p:cNvSpPr/>
            <p:nvPr/>
          </p:nvSpPr>
          <p:spPr>
            <a:xfrm>
              <a:off x="3228073" y="2450662"/>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Task Leads match on PTC and Proposal.</a:t>
              </a:r>
            </a:p>
          </p:txBody>
        </p:sp>
        <p:sp>
          <p:nvSpPr>
            <p:cNvPr id="12" name="text box">
              <a:extLst>
                <a:ext uri="{FF2B5EF4-FFF2-40B4-BE49-F238E27FC236}">
                  <a16:creationId xmlns:a16="http://schemas.microsoft.com/office/drawing/2014/main" id="{E1EFC697-7A81-3611-17C9-E05F8966718C}"/>
                </a:ext>
                <a:ext uri="{C183D7F6-B498-43B3-948B-1728B52AA6E4}">
                  <adec:decorative xmlns:adec="http://schemas.microsoft.com/office/drawing/2017/decorative" val="1"/>
                </a:ext>
              </a:extLst>
            </p:cNvPr>
            <p:cNvSpPr/>
            <p:nvPr/>
          </p:nvSpPr>
          <p:spPr>
            <a:xfrm>
              <a:off x="89607" y="303154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Proposal Cover Sheets</a:t>
              </a:r>
              <a:endParaRPr lang="en-US" sz="1600" kern="1200" dirty="0"/>
            </a:p>
          </p:txBody>
        </p:sp>
        <p:sp>
          <p:nvSpPr>
            <p:cNvPr id="11" name="text box" descr="Do not include extra sheets, such as a cover sheet, in your proposal.">
              <a:extLst>
                <a:ext uri="{FF2B5EF4-FFF2-40B4-BE49-F238E27FC236}">
                  <a16:creationId xmlns:a16="http://schemas.microsoft.com/office/drawing/2014/main" id="{A862541B-4015-C7D2-47E2-54A77FA0DD1F}"/>
                </a:ext>
              </a:extLst>
            </p:cNvPr>
            <p:cNvSpPr/>
            <p:nvPr/>
          </p:nvSpPr>
          <p:spPr>
            <a:xfrm>
              <a:off x="3228073" y="3118888"/>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 not include extra sheets, such as a cover sheet, in your proposal.</a:t>
              </a:r>
            </a:p>
          </p:txBody>
        </p:sp>
        <p:sp>
          <p:nvSpPr>
            <p:cNvPr id="14" name="text box">
              <a:extLst>
                <a:ext uri="{FF2B5EF4-FFF2-40B4-BE49-F238E27FC236}">
                  <a16:creationId xmlns:a16="http://schemas.microsoft.com/office/drawing/2014/main" id="{F72D7D50-8FD2-62D9-6C5B-C2361F41F1CE}"/>
                </a:ext>
                <a:ext uri="{C183D7F6-B498-43B3-948B-1728B52AA6E4}">
                  <adec:decorative xmlns:adec="http://schemas.microsoft.com/office/drawing/2017/decorative" val="1"/>
                </a:ext>
              </a:extLst>
            </p:cNvPr>
            <p:cNvSpPr/>
            <p:nvPr/>
          </p:nvSpPr>
          <p:spPr>
            <a:xfrm>
              <a:off x="89607" y="370756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Legal Firm Name</a:t>
              </a:r>
            </a:p>
          </p:txBody>
        </p:sp>
        <p:sp>
          <p:nvSpPr>
            <p:cNvPr id="13" name="text box" descr="Use legal firm name and ensure that it matches across all proposal documents.&#10;">
              <a:extLst>
                <a:ext uri="{FF2B5EF4-FFF2-40B4-BE49-F238E27FC236}">
                  <a16:creationId xmlns:a16="http://schemas.microsoft.com/office/drawing/2014/main" id="{21E05B2B-F065-A3A2-0F5A-C8DCD7F78BA6}"/>
                </a:ext>
              </a:extLst>
            </p:cNvPr>
            <p:cNvSpPr/>
            <p:nvPr/>
          </p:nvSpPr>
          <p:spPr>
            <a:xfrm>
              <a:off x="3228073" y="3787114"/>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8" rIns="272502" bIns="14867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legal firm name and ensure that it matches across all proposal documents.</a:t>
              </a:r>
            </a:p>
          </p:txBody>
        </p:sp>
        <p:sp>
          <p:nvSpPr>
            <p:cNvPr id="16" name="text box">
              <a:extLst>
                <a:ext uri="{FF2B5EF4-FFF2-40B4-BE49-F238E27FC236}">
                  <a16:creationId xmlns:a16="http://schemas.microsoft.com/office/drawing/2014/main" id="{5D510792-33ED-3B1D-E0F3-E70C11F976B7}"/>
                </a:ext>
                <a:ext uri="{C183D7F6-B498-43B3-948B-1728B52AA6E4}">
                  <adec:decorative xmlns:adec="http://schemas.microsoft.com/office/drawing/2017/decorative" val="1"/>
                </a:ext>
              </a:extLst>
            </p:cNvPr>
            <p:cNvSpPr/>
            <p:nvPr/>
          </p:nvSpPr>
          <p:spPr>
            <a:xfrm>
              <a:off x="89607" y="4375789"/>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a:solidFill>
              <a:schemeClr val="tx1">
                <a:lumMod val="85000"/>
                <a:lumOff val="1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Read the Cover Page Questionnaire</a:t>
              </a:r>
              <a:endParaRPr lang="en-US" sz="1600" kern="1200" dirty="0"/>
            </a:p>
          </p:txBody>
        </p:sp>
        <p:sp>
          <p:nvSpPr>
            <p:cNvPr id="15" name="text box" descr="Ensure that you are answering the questions in the Cover Page questionnaire truthfully.&#10;">
              <a:extLst>
                <a:ext uri="{FF2B5EF4-FFF2-40B4-BE49-F238E27FC236}">
                  <a16:creationId xmlns:a16="http://schemas.microsoft.com/office/drawing/2014/main" id="{A05A949D-1E45-651E-ED4D-05C54DD4C422}"/>
                </a:ext>
              </a:extLst>
            </p:cNvPr>
            <p:cNvSpPr/>
            <p:nvPr/>
          </p:nvSpPr>
          <p:spPr>
            <a:xfrm>
              <a:off x="3228073" y="4455340"/>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8" rIns="272502" bIns="14867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that you are answering the questions in the Cover Page questionnaire truthfully.</a:t>
              </a:r>
            </a:p>
          </p:txBody>
        </p:sp>
      </p:grpSp>
    </p:spTree>
    <p:extLst>
      <p:ext uri="{BB962C8B-B14F-4D97-AF65-F5344CB8AC3E}">
        <p14:creationId xmlns:p14="http://schemas.microsoft.com/office/powerpoint/2010/main" val="417422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0BC1692-FD33-DB8E-24FB-EDBFF7624E5B}"/>
              </a:ext>
            </a:extLst>
          </p:cNvPr>
          <p:cNvSpPr txBox="1">
            <a:spLocks noGrp="1"/>
          </p:cNvSpPr>
          <p:nvPr>
            <p:ph type="title" idx="4294967295"/>
          </p:nvPr>
        </p:nvSpPr>
        <p:spPr>
          <a:xfrm>
            <a:off x="72355" y="598554"/>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Negotiations Process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5" name="Group 4" descr="Contract Award  Job Classification Negotiation with Procurement Engineer (~3 days duration)&#10;Include firm representative negotiating rates&#10;Include Subs in the process&#10;Provide reasoning for additional classification requests&#10;Provide concurrence with final classifications from prime and subs&#10;Indicate if classification is in your rate portfolio  Rate Negotiation with PEPS Negotiations Engineer">
            <a:extLst>
              <a:ext uri="{FF2B5EF4-FFF2-40B4-BE49-F238E27FC236}">
                <a16:creationId xmlns:a16="http://schemas.microsoft.com/office/drawing/2014/main" id="{863A377A-49EA-4A0D-07CA-FF4B5DD6F474}"/>
              </a:ext>
            </a:extLst>
          </p:cNvPr>
          <p:cNvGrpSpPr/>
          <p:nvPr/>
        </p:nvGrpSpPr>
        <p:grpSpPr>
          <a:xfrm>
            <a:off x="441900" y="957323"/>
            <a:ext cx="8132297" cy="3502084"/>
            <a:chOff x="407394" y="1049242"/>
            <a:chExt cx="8132297" cy="3502084"/>
          </a:xfrm>
        </p:grpSpPr>
        <p:sp>
          <p:nvSpPr>
            <p:cNvPr id="6" name="text box">
              <a:extLst>
                <a:ext uri="{FF2B5EF4-FFF2-40B4-BE49-F238E27FC236}">
                  <a16:creationId xmlns:a16="http://schemas.microsoft.com/office/drawing/2014/main" id="{ADE0C9A7-A090-A87C-7A6E-AEE89305B18B}"/>
                </a:ext>
              </a:extLst>
            </p:cNvPr>
            <p:cNvSpPr/>
            <p:nvPr/>
          </p:nvSpPr>
          <p:spPr>
            <a:xfrm>
              <a:off x="407394" y="1049242"/>
              <a:ext cx="6665104" cy="439364"/>
            </a:xfrm>
            <a:custGeom>
              <a:avLst/>
              <a:gdLst>
                <a:gd name="connsiteX0" fmla="*/ 0 w 6665104"/>
                <a:gd name="connsiteY0" fmla="*/ 43936 h 439364"/>
                <a:gd name="connsiteX1" fmla="*/ 43936 w 6665104"/>
                <a:gd name="connsiteY1" fmla="*/ 0 h 439364"/>
                <a:gd name="connsiteX2" fmla="*/ 6621168 w 6665104"/>
                <a:gd name="connsiteY2" fmla="*/ 0 h 439364"/>
                <a:gd name="connsiteX3" fmla="*/ 6665104 w 6665104"/>
                <a:gd name="connsiteY3" fmla="*/ 43936 h 439364"/>
                <a:gd name="connsiteX4" fmla="*/ 6665104 w 6665104"/>
                <a:gd name="connsiteY4" fmla="*/ 395428 h 439364"/>
                <a:gd name="connsiteX5" fmla="*/ 6621168 w 6665104"/>
                <a:gd name="connsiteY5" fmla="*/ 439364 h 439364"/>
                <a:gd name="connsiteX6" fmla="*/ 43936 w 6665104"/>
                <a:gd name="connsiteY6" fmla="*/ 439364 h 439364"/>
                <a:gd name="connsiteX7" fmla="*/ 0 w 6665104"/>
                <a:gd name="connsiteY7" fmla="*/ 395428 h 439364"/>
                <a:gd name="connsiteX8" fmla="*/ 0 w 6665104"/>
                <a:gd name="connsiteY8" fmla="*/ 43936 h 43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104" h="439364">
                  <a:moveTo>
                    <a:pt x="0" y="43936"/>
                  </a:moveTo>
                  <a:cubicBezTo>
                    <a:pt x="0" y="19671"/>
                    <a:pt x="19671" y="0"/>
                    <a:pt x="43936" y="0"/>
                  </a:cubicBezTo>
                  <a:lnTo>
                    <a:pt x="6621168" y="0"/>
                  </a:lnTo>
                  <a:cubicBezTo>
                    <a:pt x="6645433" y="0"/>
                    <a:pt x="6665104" y="19671"/>
                    <a:pt x="6665104" y="43936"/>
                  </a:cubicBezTo>
                  <a:lnTo>
                    <a:pt x="6665104" y="395428"/>
                  </a:lnTo>
                  <a:cubicBezTo>
                    <a:pt x="6665104" y="419693"/>
                    <a:pt x="6645433" y="439364"/>
                    <a:pt x="6621168" y="439364"/>
                  </a:cubicBezTo>
                  <a:lnTo>
                    <a:pt x="43936" y="439364"/>
                  </a:lnTo>
                  <a:cubicBezTo>
                    <a:pt x="19671" y="439364"/>
                    <a:pt x="0" y="419693"/>
                    <a:pt x="0" y="395428"/>
                  </a:cubicBezTo>
                  <a:lnTo>
                    <a:pt x="0" y="4393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309" tIns="104309" rIns="1357998" bIns="104309" numCol="1" spcCol="1270" anchor="ctr" anchorCtr="0">
              <a:noAutofit/>
            </a:bodyPr>
            <a:lstStyle/>
            <a:p>
              <a:pPr marL="0" lvl="0" indent="0" algn="l" defTabSz="711200">
                <a:lnSpc>
                  <a:spcPct val="100000"/>
                </a:lnSpc>
                <a:spcBef>
                  <a:spcPts val="0"/>
                </a:spcBef>
                <a:spcAft>
                  <a:spcPts val="600"/>
                </a:spcAft>
                <a:buNone/>
              </a:pPr>
              <a:r>
                <a:rPr lang="en-US" sz="1600" b="1" kern="1200" dirty="0"/>
                <a:t>Contract Award</a:t>
              </a:r>
              <a:endParaRPr lang="en-US" sz="1400" kern="1200" dirty="0"/>
            </a:p>
          </p:txBody>
        </p:sp>
        <p:sp>
          <p:nvSpPr>
            <p:cNvPr id="7" name="text box" descr="Job Classification Negotiation with Procurement Engineer (~3 days duration)&#10; Include firm representative negotiating rates&#10; Include Subs in the process&#10; Provide reasoning for additional classification requests&#10; Provide concurrence with final classifications from prime and subs&#10; Indicate if classification is in your rate portfolioRate Negotiation with PEPS Negotiations Engineer">
              <a:extLst>
                <a:ext uri="{FF2B5EF4-FFF2-40B4-BE49-F238E27FC236}">
                  <a16:creationId xmlns:a16="http://schemas.microsoft.com/office/drawing/2014/main" id="{68D25A97-EE40-99B3-C058-0B8F86BFBBB3}"/>
                </a:ext>
              </a:extLst>
            </p:cNvPr>
            <p:cNvSpPr/>
            <p:nvPr/>
          </p:nvSpPr>
          <p:spPr>
            <a:xfrm>
              <a:off x="631409" y="1528284"/>
              <a:ext cx="7590153" cy="2326565"/>
            </a:xfrm>
            <a:custGeom>
              <a:avLst/>
              <a:gdLst>
                <a:gd name="connsiteX0" fmla="*/ 0 w 7590153"/>
                <a:gd name="connsiteY0" fmla="*/ 232657 h 2326565"/>
                <a:gd name="connsiteX1" fmla="*/ 232657 w 7590153"/>
                <a:gd name="connsiteY1" fmla="*/ 0 h 2326565"/>
                <a:gd name="connsiteX2" fmla="*/ 7357497 w 7590153"/>
                <a:gd name="connsiteY2" fmla="*/ 0 h 2326565"/>
                <a:gd name="connsiteX3" fmla="*/ 7590154 w 7590153"/>
                <a:gd name="connsiteY3" fmla="*/ 232657 h 2326565"/>
                <a:gd name="connsiteX4" fmla="*/ 7590153 w 7590153"/>
                <a:gd name="connsiteY4" fmla="*/ 2093909 h 2326565"/>
                <a:gd name="connsiteX5" fmla="*/ 7357496 w 7590153"/>
                <a:gd name="connsiteY5" fmla="*/ 2326566 h 2326565"/>
                <a:gd name="connsiteX6" fmla="*/ 232657 w 7590153"/>
                <a:gd name="connsiteY6" fmla="*/ 2326565 h 2326565"/>
                <a:gd name="connsiteX7" fmla="*/ 0 w 7590153"/>
                <a:gd name="connsiteY7" fmla="*/ 2093908 h 2326565"/>
                <a:gd name="connsiteX8" fmla="*/ 0 w 7590153"/>
                <a:gd name="connsiteY8" fmla="*/ 232657 h 23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153" h="2326565">
                  <a:moveTo>
                    <a:pt x="0" y="232657"/>
                  </a:moveTo>
                  <a:cubicBezTo>
                    <a:pt x="0" y="104164"/>
                    <a:pt x="104164" y="0"/>
                    <a:pt x="232657" y="0"/>
                  </a:cubicBezTo>
                  <a:lnTo>
                    <a:pt x="7357497" y="0"/>
                  </a:lnTo>
                  <a:cubicBezTo>
                    <a:pt x="7485990" y="0"/>
                    <a:pt x="7590154" y="104164"/>
                    <a:pt x="7590154" y="232657"/>
                  </a:cubicBezTo>
                  <a:cubicBezTo>
                    <a:pt x="7590154" y="853074"/>
                    <a:pt x="7590153" y="1473492"/>
                    <a:pt x="7590153" y="2093909"/>
                  </a:cubicBezTo>
                  <a:cubicBezTo>
                    <a:pt x="7590153" y="2222402"/>
                    <a:pt x="7485989" y="2326566"/>
                    <a:pt x="7357496" y="2326566"/>
                  </a:cubicBezTo>
                  <a:lnTo>
                    <a:pt x="232657" y="2326565"/>
                  </a:lnTo>
                  <a:cubicBezTo>
                    <a:pt x="104164" y="2326565"/>
                    <a:pt x="0" y="2222401"/>
                    <a:pt x="0" y="2093908"/>
                  </a:cubicBezTo>
                  <a:lnTo>
                    <a:pt x="0" y="23265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9583" tIns="159583" rIns="1713543" bIns="159583" numCol="1" spcCol="1270" anchor="ctr" anchorCtr="0">
              <a:noAutofit/>
            </a:bodyPr>
            <a:lstStyle/>
            <a:p>
              <a:pPr marL="0" lvl="0" indent="0" algn="l" defTabSz="711200">
                <a:lnSpc>
                  <a:spcPct val="100000"/>
                </a:lnSpc>
                <a:spcBef>
                  <a:spcPts val="0"/>
                </a:spcBef>
                <a:spcAft>
                  <a:spcPts val="600"/>
                </a:spcAft>
                <a:buNone/>
              </a:pPr>
              <a:endParaRPr lang="en-US" sz="1600" b="1" kern="1200" dirty="0"/>
            </a:p>
            <a:p>
              <a:pPr marL="0" lvl="0" indent="0" algn="l" defTabSz="711200">
                <a:lnSpc>
                  <a:spcPct val="100000"/>
                </a:lnSpc>
                <a:spcBef>
                  <a:spcPts val="0"/>
                </a:spcBef>
                <a:spcAft>
                  <a:spcPts val="600"/>
                </a:spcAft>
                <a:buNone/>
              </a:pPr>
              <a:r>
                <a:rPr lang="en-US" sz="1600" b="1" kern="1200" dirty="0"/>
                <a:t>Job Classification Negotiation with Procurement Engineer (~3 days duration)</a:t>
              </a:r>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Include firm representative negotiating rates</a:t>
              </a:r>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Include Subs in the process</a:t>
              </a:r>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Provide reasoning for additional classification requests</a:t>
              </a:r>
              <a:endParaRPr lang="en-US" sz="1600" b="1" kern="1200" dirty="0"/>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Provide concurrence with final classifications from prime and subs</a:t>
              </a:r>
              <a:endParaRPr lang="en-US" sz="1600" b="1" kern="1200" dirty="0"/>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Indicate if classification is in your rate portfolio</a:t>
              </a:r>
            </a:p>
            <a:p>
              <a:pPr marL="114300" lvl="1" indent="-114300" algn="l" defTabSz="622300">
                <a:lnSpc>
                  <a:spcPct val="100000"/>
                </a:lnSpc>
                <a:spcBef>
                  <a:spcPts val="0"/>
                </a:spcBef>
                <a:spcAft>
                  <a:spcPts val="600"/>
                </a:spcAft>
                <a:buNone/>
              </a:pPr>
              <a:endParaRPr lang="en-US" sz="1600" b="1" kern="1200" dirty="0"/>
            </a:p>
          </p:txBody>
        </p:sp>
        <p:sp>
          <p:nvSpPr>
            <p:cNvPr id="8" name="text box" descr="Job Classification Negotiation with Procurement Engineer (~3 days duration)&#10; Include firm representative negotiating rates&#10; Include Subs in the process&#10; Provide reasoning for additional classification requests&#10; Provide concurrence with final classifications from prime and subs&#10; Indicate if classification is in your rate portfolioRate Negotiation with PEPS Negotiations Engineer">
              <a:extLst>
                <a:ext uri="{FF2B5EF4-FFF2-40B4-BE49-F238E27FC236}">
                  <a16:creationId xmlns:a16="http://schemas.microsoft.com/office/drawing/2014/main" id="{1D7F01F9-FF31-7A2D-25A5-A6E0F1099B2F}"/>
                </a:ext>
              </a:extLst>
            </p:cNvPr>
            <p:cNvSpPr/>
            <p:nvPr/>
          </p:nvSpPr>
          <p:spPr>
            <a:xfrm>
              <a:off x="1292590" y="3936205"/>
              <a:ext cx="7247101" cy="615121"/>
            </a:xfrm>
            <a:custGeom>
              <a:avLst/>
              <a:gdLst>
                <a:gd name="connsiteX0" fmla="*/ 0 w 7247101"/>
                <a:gd name="connsiteY0" fmla="*/ 61512 h 615121"/>
                <a:gd name="connsiteX1" fmla="*/ 61512 w 7247101"/>
                <a:gd name="connsiteY1" fmla="*/ 0 h 615121"/>
                <a:gd name="connsiteX2" fmla="*/ 7185589 w 7247101"/>
                <a:gd name="connsiteY2" fmla="*/ 0 h 615121"/>
                <a:gd name="connsiteX3" fmla="*/ 7247101 w 7247101"/>
                <a:gd name="connsiteY3" fmla="*/ 61512 h 615121"/>
                <a:gd name="connsiteX4" fmla="*/ 7247101 w 7247101"/>
                <a:gd name="connsiteY4" fmla="*/ 553609 h 615121"/>
                <a:gd name="connsiteX5" fmla="*/ 7185589 w 7247101"/>
                <a:gd name="connsiteY5" fmla="*/ 615121 h 615121"/>
                <a:gd name="connsiteX6" fmla="*/ 61512 w 7247101"/>
                <a:gd name="connsiteY6" fmla="*/ 615121 h 615121"/>
                <a:gd name="connsiteX7" fmla="*/ 0 w 7247101"/>
                <a:gd name="connsiteY7" fmla="*/ 553609 h 615121"/>
                <a:gd name="connsiteX8" fmla="*/ 0 w 7247101"/>
                <a:gd name="connsiteY8" fmla="*/ 61512 h 6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101" h="615121">
                  <a:moveTo>
                    <a:pt x="0" y="61512"/>
                  </a:moveTo>
                  <a:cubicBezTo>
                    <a:pt x="0" y="27540"/>
                    <a:pt x="27540" y="0"/>
                    <a:pt x="61512" y="0"/>
                  </a:cubicBezTo>
                  <a:lnTo>
                    <a:pt x="7185589" y="0"/>
                  </a:lnTo>
                  <a:cubicBezTo>
                    <a:pt x="7219561" y="0"/>
                    <a:pt x="7247101" y="27540"/>
                    <a:pt x="7247101" y="61512"/>
                  </a:cubicBezTo>
                  <a:lnTo>
                    <a:pt x="7247101" y="553609"/>
                  </a:lnTo>
                  <a:cubicBezTo>
                    <a:pt x="7247101" y="587581"/>
                    <a:pt x="7219561" y="615121"/>
                    <a:pt x="7185589" y="615121"/>
                  </a:cubicBezTo>
                  <a:lnTo>
                    <a:pt x="61512" y="615121"/>
                  </a:lnTo>
                  <a:cubicBezTo>
                    <a:pt x="27540" y="615121"/>
                    <a:pt x="0" y="587581"/>
                    <a:pt x="0" y="553609"/>
                  </a:cubicBezTo>
                  <a:lnTo>
                    <a:pt x="0" y="6151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9456" tIns="109456" rIns="1589050" bIns="78976" numCol="1" spcCol="1270" anchor="ctr" anchorCtr="0">
              <a:no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lang="en-US" sz="1600" b="1" u="none" kern="1200" dirty="0">
                  <a:ln/>
                </a:rPr>
                <a:t>Rate Negotiation with PEPS Negotiations Engineer</a:t>
              </a:r>
              <a:endParaRPr lang="en-US" sz="1600" u="none" kern="1200" dirty="0">
                <a:ln/>
              </a:endParaRPr>
            </a:p>
          </p:txBody>
        </p:sp>
        <p:sp>
          <p:nvSpPr>
            <p:cNvPr id="9" name="Down arrow">
              <a:extLst>
                <a:ext uri="{FF2B5EF4-FFF2-40B4-BE49-F238E27FC236}">
                  <a16:creationId xmlns:a16="http://schemas.microsoft.com/office/drawing/2014/main" id="{C15CCAFC-4FE9-8706-6C91-06A9F8722F23}"/>
                </a:ext>
              </a:extLst>
            </p:cNvPr>
            <p:cNvSpPr/>
            <p:nvPr/>
          </p:nvSpPr>
          <p:spPr>
            <a:xfrm>
              <a:off x="6336986" y="1106832"/>
              <a:ext cx="856769" cy="856769"/>
            </a:xfrm>
            <a:custGeom>
              <a:avLst/>
              <a:gdLst>
                <a:gd name="connsiteX0" fmla="*/ 0 w 856769"/>
                <a:gd name="connsiteY0" fmla="*/ 471223 h 856769"/>
                <a:gd name="connsiteX1" fmla="*/ 192773 w 856769"/>
                <a:gd name="connsiteY1" fmla="*/ 471223 h 856769"/>
                <a:gd name="connsiteX2" fmla="*/ 192773 w 856769"/>
                <a:gd name="connsiteY2" fmla="*/ 0 h 856769"/>
                <a:gd name="connsiteX3" fmla="*/ 663996 w 856769"/>
                <a:gd name="connsiteY3" fmla="*/ 0 h 856769"/>
                <a:gd name="connsiteX4" fmla="*/ 663996 w 856769"/>
                <a:gd name="connsiteY4" fmla="*/ 471223 h 856769"/>
                <a:gd name="connsiteX5" fmla="*/ 856769 w 856769"/>
                <a:gd name="connsiteY5" fmla="*/ 471223 h 856769"/>
                <a:gd name="connsiteX6" fmla="*/ 428385 w 856769"/>
                <a:gd name="connsiteY6" fmla="*/ 856769 h 856769"/>
                <a:gd name="connsiteX7" fmla="*/ 0 w 856769"/>
                <a:gd name="connsiteY7" fmla="*/ 471223 h 8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769" h="856769">
                  <a:moveTo>
                    <a:pt x="0" y="471223"/>
                  </a:moveTo>
                  <a:lnTo>
                    <a:pt x="192773" y="471223"/>
                  </a:lnTo>
                  <a:lnTo>
                    <a:pt x="192773" y="0"/>
                  </a:lnTo>
                  <a:lnTo>
                    <a:pt x="663996" y="0"/>
                  </a:lnTo>
                  <a:lnTo>
                    <a:pt x="663996" y="471223"/>
                  </a:lnTo>
                  <a:lnTo>
                    <a:pt x="856769" y="471223"/>
                  </a:lnTo>
                  <a:lnTo>
                    <a:pt x="428385" y="856769"/>
                  </a:lnTo>
                  <a:lnTo>
                    <a:pt x="0" y="471223"/>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333" tIns="35560" rIns="228333" bIns="24761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sp>
          <p:nvSpPr>
            <p:cNvPr id="10" name="Down Arrow">
              <a:extLst>
                <a:ext uri="{FF2B5EF4-FFF2-40B4-BE49-F238E27FC236}">
                  <a16:creationId xmlns:a16="http://schemas.microsoft.com/office/drawing/2014/main" id="{8BF3E711-637C-18FC-616B-1179BDCDC51C}"/>
                </a:ext>
              </a:extLst>
            </p:cNvPr>
            <p:cNvSpPr/>
            <p:nvPr/>
          </p:nvSpPr>
          <p:spPr>
            <a:xfrm>
              <a:off x="7226898" y="3562228"/>
              <a:ext cx="856769" cy="856769"/>
            </a:xfrm>
            <a:custGeom>
              <a:avLst/>
              <a:gdLst>
                <a:gd name="connsiteX0" fmla="*/ 0 w 856769"/>
                <a:gd name="connsiteY0" fmla="*/ 471223 h 856769"/>
                <a:gd name="connsiteX1" fmla="*/ 192773 w 856769"/>
                <a:gd name="connsiteY1" fmla="*/ 471223 h 856769"/>
                <a:gd name="connsiteX2" fmla="*/ 192773 w 856769"/>
                <a:gd name="connsiteY2" fmla="*/ 0 h 856769"/>
                <a:gd name="connsiteX3" fmla="*/ 663996 w 856769"/>
                <a:gd name="connsiteY3" fmla="*/ 0 h 856769"/>
                <a:gd name="connsiteX4" fmla="*/ 663996 w 856769"/>
                <a:gd name="connsiteY4" fmla="*/ 471223 h 856769"/>
                <a:gd name="connsiteX5" fmla="*/ 856769 w 856769"/>
                <a:gd name="connsiteY5" fmla="*/ 471223 h 856769"/>
                <a:gd name="connsiteX6" fmla="*/ 428385 w 856769"/>
                <a:gd name="connsiteY6" fmla="*/ 856769 h 856769"/>
                <a:gd name="connsiteX7" fmla="*/ 0 w 856769"/>
                <a:gd name="connsiteY7" fmla="*/ 471223 h 8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769" h="856769">
                  <a:moveTo>
                    <a:pt x="0" y="471223"/>
                  </a:moveTo>
                  <a:lnTo>
                    <a:pt x="192773" y="471223"/>
                  </a:lnTo>
                  <a:lnTo>
                    <a:pt x="192773" y="0"/>
                  </a:lnTo>
                  <a:lnTo>
                    <a:pt x="663996" y="0"/>
                  </a:lnTo>
                  <a:lnTo>
                    <a:pt x="663996" y="471223"/>
                  </a:lnTo>
                  <a:lnTo>
                    <a:pt x="856769" y="471223"/>
                  </a:lnTo>
                  <a:lnTo>
                    <a:pt x="428385" y="856769"/>
                  </a:lnTo>
                  <a:lnTo>
                    <a:pt x="0" y="47122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333" tIns="35560" rIns="228333" bIns="24761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
        <p:nvSpPr>
          <p:cNvPr id="2" name="TextBox 1">
            <a:extLst>
              <a:ext uri="{FF2B5EF4-FFF2-40B4-BE49-F238E27FC236}">
                <a16:creationId xmlns:a16="http://schemas.microsoft.com/office/drawing/2014/main" id="{E1097E82-6210-5675-64DE-EEF7ED8978BE}"/>
              </a:ext>
            </a:extLst>
          </p:cNvPr>
          <p:cNvSpPr txBox="1"/>
          <p:nvPr/>
        </p:nvSpPr>
        <p:spPr>
          <a:xfrm>
            <a:off x="0" y="4509104"/>
            <a:ext cx="850082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dirty="0"/>
              <a:t>*If there are issues with legal firm names, Secretary of State, or Comptroller registration for any firm on the contract, negotiations will be delayed</a:t>
            </a:r>
          </a:p>
          <a:p>
            <a:endParaRPr lang="en-US" sz="1600" dirty="0"/>
          </a:p>
        </p:txBody>
      </p:sp>
    </p:spTree>
    <p:extLst>
      <p:ext uri="{BB962C8B-B14F-4D97-AF65-F5344CB8AC3E}">
        <p14:creationId xmlns:p14="http://schemas.microsoft.com/office/powerpoint/2010/main" val="198712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CEDC-726D-6396-7EF6-0EB04344BA85}"/>
              </a:ext>
            </a:extLst>
          </p:cNvPr>
          <p:cNvSpPr>
            <a:spLocks noGrp="1"/>
          </p:cNvSpPr>
          <p:nvPr>
            <p:ph type="title"/>
          </p:nvPr>
        </p:nvSpPr>
        <p:spPr>
          <a:xfrm>
            <a:off x="457200" y="-458787"/>
            <a:ext cx="8229600" cy="294885"/>
          </a:xfrm>
        </p:spPr>
        <p:txBody>
          <a:bodyPr>
            <a:normAutofit fontScale="90000"/>
          </a:bodyPr>
          <a:lstStyle/>
          <a:p>
            <a:r>
              <a:rPr lang="en-US" dirty="0"/>
              <a:t>IT Security Requirements</a:t>
            </a:r>
          </a:p>
        </p:txBody>
      </p:sp>
      <p:grpSp>
        <p:nvGrpSpPr>
          <p:cNvPr id="4" name="Group 3" descr="Understand Information Technology Security Requirements for this contract.">
            <a:extLst>
              <a:ext uri="{FF2B5EF4-FFF2-40B4-BE49-F238E27FC236}">
                <a16:creationId xmlns:a16="http://schemas.microsoft.com/office/drawing/2014/main" id="{25F474CA-C650-74EB-0524-7BF76254B32E}"/>
              </a:ext>
            </a:extLst>
          </p:cNvPr>
          <p:cNvGrpSpPr/>
          <p:nvPr/>
        </p:nvGrpSpPr>
        <p:grpSpPr>
          <a:xfrm>
            <a:off x="178747" y="737052"/>
            <a:ext cx="8680581" cy="4051193"/>
            <a:chOff x="318976" y="595424"/>
            <a:chExt cx="8506047" cy="4082902"/>
          </a:xfrm>
        </p:grpSpPr>
        <p:sp>
          <p:nvSpPr>
            <p:cNvPr id="5" name="freeform shape">
              <a:extLst>
                <a:ext uri="{FF2B5EF4-FFF2-40B4-BE49-F238E27FC236}">
                  <a16:creationId xmlns:a16="http://schemas.microsoft.com/office/drawing/2014/main" id="{97C19DF8-39E7-422E-7649-BF9E4FDA6EF3}"/>
                </a:ext>
              </a:extLst>
            </p:cNvPr>
            <p:cNvSpPr/>
            <p:nvPr/>
          </p:nvSpPr>
          <p:spPr>
            <a:xfrm>
              <a:off x="318976" y="831443"/>
              <a:ext cx="8506047" cy="3846883"/>
            </a:xfrm>
            <a:custGeom>
              <a:avLst/>
              <a:gdLst>
                <a:gd name="connsiteX0" fmla="*/ 0 w 8506047"/>
                <a:gd name="connsiteY0" fmla="*/ 0 h 4293450"/>
                <a:gd name="connsiteX1" fmla="*/ 8506047 w 8506047"/>
                <a:gd name="connsiteY1" fmla="*/ 0 h 4293450"/>
                <a:gd name="connsiteX2" fmla="*/ 8506047 w 8506047"/>
                <a:gd name="connsiteY2" fmla="*/ 4293450 h 4293450"/>
                <a:gd name="connsiteX3" fmla="*/ 0 w 8506047"/>
                <a:gd name="connsiteY3" fmla="*/ 4293450 h 4293450"/>
                <a:gd name="connsiteX4" fmla="*/ 0 w 8506047"/>
                <a:gd name="connsiteY4" fmla="*/ 0 h 429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047" h="4293450">
                  <a:moveTo>
                    <a:pt x="0" y="0"/>
                  </a:moveTo>
                  <a:lnTo>
                    <a:pt x="8506047" y="0"/>
                  </a:lnTo>
                  <a:lnTo>
                    <a:pt x="8506047" y="4293450"/>
                  </a:lnTo>
                  <a:lnTo>
                    <a:pt x="0" y="4293450"/>
                  </a:lnTo>
                  <a:lnTo>
                    <a:pt x="0" y="0"/>
                  </a:lnTo>
                  <a:close/>
                </a:path>
              </a:pathLst>
            </a:cu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0164" tIns="1208024" rIns="660164" bIns="99568" numCol="1" spcCol="1270" anchor="t" anchorCtr="0">
              <a:noAutofit/>
            </a:bodyPr>
            <a:lstStyle/>
            <a:p>
              <a:pPr marL="0" lvl="1" algn="l" defTabSz="622300">
                <a:lnSpc>
                  <a:spcPct val="100000"/>
                </a:lnSpc>
                <a:spcBef>
                  <a:spcPct val="0"/>
                </a:spcBef>
                <a:spcAft>
                  <a:spcPts val="600"/>
                </a:spcAft>
              </a:pPr>
              <a:endParaRPr lang="en-US" sz="1400" kern="1200" dirty="0"/>
            </a:p>
          </p:txBody>
        </p:sp>
        <p:sp>
          <p:nvSpPr>
            <p:cNvPr id="7" name="text box">
              <a:extLst>
                <a:ext uri="{FF2B5EF4-FFF2-40B4-BE49-F238E27FC236}">
                  <a16:creationId xmlns:a16="http://schemas.microsoft.com/office/drawing/2014/main" id="{F71E3F9C-2A3C-416E-39B7-C94AAC9A401A}"/>
                </a:ext>
              </a:extLst>
            </p:cNvPr>
            <p:cNvSpPr/>
            <p:nvPr/>
          </p:nvSpPr>
          <p:spPr>
            <a:xfrm>
              <a:off x="751368" y="595424"/>
              <a:ext cx="6894564" cy="653736"/>
            </a:xfrm>
            <a:custGeom>
              <a:avLst/>
              <a:gdLst>
                <a:gd name="connsiteX0" fmla="*/ 0 w 5954232"/>
                <a:gd name="connsiteY0" fmla="*/ 108958 h 653736"/>
                <a:gd name="connsiteX1" fmla="*/ 108958 w 5954232"/>
                <a:gd name="connsiteY1" fmla="*/ 0 h 653736"/>
                <a:gd name="connsiteX2" fmla="*/ 5845274 w 5954232"/>
                <a:gd name="connsiteY2" fmla="*/ 0 h 653736"/>
                <a:gd name="connsiteX3" fmla="*/ 5954232 w 5954232"/>
                <a:gd name="connsiteY3" fmla="*/ 108958 h 653736"/>
                <a:gd name="connsiteX4" fmla="*/ 5954232 w 5954232"/>
                <a:gd name="connsiteY4" fmla="*/ 544778 h 653736"/>
                <a:gd name="connsiteX5" fmla="*/ 5845274 w 5954232"/>
                <a:gd name="connsiteY5" fmla="*/ 653736 h 653736"/>
                <a:gd name="connsiteX6" fmla="*/ 108958 w 5954232"/>
                <a:gd name="connsiteY6" fmla="*/ 653736 h 653736"/>
                <a:gd name="connsiteX7" fmla="*/ 0 w 5954232"/>
                <a:gd name="connsiteY7" fmla="*/ 544778 h 653736"/>
                <a:gd name="connsiteX8" fmla="*/ 0 w 5954232"/>
                <a:gd name="connsiteY8" fmla="*/ 108958 h 6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4232" h="653736">
                  <a:moveTo>
                    <a:pt x="0" y="108958"/>
                  </a:moveTo>
                  <a:cubicBezTo>
                    <a:pt x="0" y="48782"/>
                    <a:pt x="48782" y="0"/>
                    <a:pt x="108958" y="0"/>
                  </a:cubicBezTo>
                  <a:lnTo>
                    <a:pt x="5845274" y="0"/>
                  </a:lnTo>
                  <a:cubicBezTo>
                    <a:pt x="5905450" y="0"/>
                    <a:pt x="5954232" y="48782"/>
                    <a:pt x="5954232" y="108958"/>
                  </a:cubicBezTo>
                  <a:lnTo>
                    <a:pt x="5954232" y="544778"/>
                  </a:lnTo>
                  <a:cubicBezTo>
                    <a:pt x="5954232" y="604954"/>
                    <a:pt x="5905450" y="653736"/>
                    <a:pt x="5845274" y="653736"/>
                  </a:cubicBezTo>
                  <a:lnTo>
                    <a:pt x="108958" y="653736"/>
                  </a:lnTo>
                  <a:cubicBezTo>
                    <a:pt x="48782" y="653736"/>
                    <a:pt x="0" y="604954"/>
                    <a:pt x="0" y="544778"/>
                  </a:cubicBezTo>
                  <a:lnTo>
                    <a:pt x="0" y="10895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6969" tIns="31913" rIns="256969" bIns="31913" numCol="1" spcCol="1270" anchor="ctr" anchorCtr="0">
              <a:noAutofit/>
            </a:bodyPr>
            <a:lstStyle/>
            <a:p>
              <a:pPr marL="0" lvl="0" indent="0" algn="ctr" defTabSz="622300">
                <a:lnSpc>
                  <a:spcPct val="90000"/>
                </a:lnSpc>
                <a:spcBef>
                  <a:spcPct val="0"/>
                </a:spcBef>
                <a:spcAft>
                  <a:spcPct val="35000"/>
                </a:spcAft>
                <a:buNone/>
              </a:pPr>
              <a:r>
                <a:rPr lang="en-US" sz="1600" b="1" kern="1200" dirty="0"/>
                <a:t>Understand IT Security Requirements for this Contract</a:t>
              </a:r>
              <a:endParaRPr lang="en-US" sz="1600" kern="1200" dirty="0"/>
            </a:p>
          </p:txBody>
        </p:sp>
      </p:grpSp>
      <p:sp>
        <p:nvSpPr>
          <p:cNvPr id="8" name="TextBox" descr="Review Draft Attachment C, Section 1.7, Draft Contract Template, Attachment I, and TxDOT Security Questionnaire (TSQ)&#10;Review and understand Cybersecurity Requirements associated with the Contract&#10;TxDOT Cybersecurity Resources Webpage: TxDOT Cybersecurity Resources&#10;TxDOT Data Classification Policy: TxDOT Data Classification Policy&#10;TxDOT Security Questionnaire: TxDOT Security Questionnaire&#10;Utilize the question-and-answer period&#10;">
            <a:extLst>
              <a:ext uri="{FF2B5EF4-FFF2-40B4-BE49-F238E27FC236}">
                <a16:creationId xmlns:a16="http://schemas.microsoft.com/office/drawing/2014/main" id="{39FA0371-0B3D-5362-F1C7-2A3431613535}"/>
              </a:ext>
            </a:extLst>
          </p:cNvPr>
          <p:cNvSpPr txBox="1"/>
          <p:nvPr/>
        </p:nvSpPr>
        <p:spPr>
          <a:xfrm>
            <a:off x="284672" y="1619897"/>
            <a:ext cx="8574656" cy="2769989"/>
          </a:xfrm>
          <a:prstGeom prst="rect">
            <a:avLst/>
          </a:prstGeom>
          <a:noFill/>
        </p:spPr>
        <p:txBody>
          <a:bodyPr wrap="square" rtlCol="0">
            <a:spAutoFit/>
          </a:bodyPr>
          <a:lstStyle/>
          <a:p>
            <a:pPr marL="114300" lvl="1" indent="-114300" defTabSz="622300">
              <a:lnSpc>
                <a:spcPct val="100000"/>
              </a:lnSpc>
              <a:spcBef>
                <a:spcPct val="0"/>
              </a:spcBef>
              <a:spcAft>
                <a:spcPts val="600"/>
              </a:spcAft>
              <a:buChar char="•"/>
            </a:pPr>
            <a:r>
              <a:rPr lang="en-US" sz="1600" b="0" kern="1200" dirty="0"/>
              <a:t>Review Draft Attachment C, Section 1.7, Draft Contract Template, Attachment I, and TxDOT Security Questionnaire (TSQ)</a:t>
            </a:r>
          </a:p>
          <a:p>
            <a:pPr marL="114300" lvl="1" indent="-114300" algn="l" defTabSz="622300">
              <a:lnSpc>
                <a:spcPct val="100000"/>
              </a:lnSpc>
              <a:spcBef>
                <a:spcPct val="0"/>
              </a:spcBef>
              <a:spcAft>
                <a:spcPts val="600"/>
              </a:spcAft>
              <a:buChar char="•"/>
            </a:pPr>
            <a:r>
              <a:rPr lang="en-US" sz="1600" kern="1200" dirty="0"/>
              <a:t>Review and understand Cybersecurity Requirements associated with the Contract</a:t>
            </a:r>
          </a:p>
          <a:p>
            <a:pPr marL="228600" lvl="2" indent="-114300" algn="l" defTabSz="622300">
              <a:lnSpc>
                <a:spcPct val="100000"/>
              </a:lnSpc>
              <a:spcBef>
                <a:spcPct val="0"/>
              </a:spcBef>
              <a:spcAft>
                <a:spcPts val="600"/>
              </a:spcAft>
              <a:buChar char="•"/>
            </a:pPr>
            <a:r>
              <a:rPr lang="en-US" sz="1600" u="none" kern="1200" dirty="0">
                <a:solidFill>
                  <a:schemeClr val="tx1"/>
                </a:solidFill>
              </a:rPr>
              <a:t>TxDOT Cybersecurity Resources Webpage: </a:t>
            </a:r>
            <a:r>
              <a:rPr lang="en-US" sz="1600" kern="1200" dirty="0">
                <a:hlinkClick r:id="rId3"/>
              </a:rPr>
              <a:t>TxDOT Cybersecurity Resources</a:t>
            </a:r>
            <a:endParaRPr lang="en-US" sz="1600" kern="1200" dirty="0"/>
          </a:p>
          <a:p>
            <a:pPr marL="228600" lvl="2" indent="-114300" algn="l" defTabSz="622300">
              <a:lnSpc>
                <a:spcPct val="100000"/>
              </a:lnSpc>
              <a:spcBef>
                <a:spcPct val="0"/>
              </a:spcBef>
              <a:spcAft>
                <a:spcPts val="600"/>
              </a:spcAft>
              <a:buChar char="•"/>
            </a:pPr>
            <a:r>
              <a:rPr lang="en-US" sz="1600" kern="1200" dirty="0"/>
              <a:t>TxDOT Data Classification Policy: </a:t>
            </a:r>
            <a:r>
              <a:rPr lang="en-US" sz="1600" kern="1200" dirty="0">
                <a:hlinkClick r:id="rId3"/>
              </a:rPr>
              <a:t>TxDOT Data Classification Policy</a:t>
            </a:r>
            <a:endParaRPr lang="en-US" sz="1600" kern="1200" dirty="0"/>
          </a:p>
          <a:p>
            <a:pPr marL="228600" lvl="2" indent="-114300" algn="l" defTabSz="622300">
              <a:lnSpc>
                <a:spcPct val="100000"/>
              </a:lnSpc>
              <a:spcBef>
                <a:spcPct val="0"/>
              </a:spcBef>
              <a:spcAft>
                <a:spcPts val="600"/>
              </a:spcAft>
              <a:buChar char="•"/>
            </a:pPr>
            <a:r>
              <a:rPr lang="en-US" sz="1600" kern="1200" dirty="0"/>
              <a:t>TxDOT Security Questionnaire: </a:t>
            </a:r>
            <a:r>
              <a:rPr lang="en-US" sz="1600" kern="1200" dirty="0">
                <a:hlinkClick r:id="rId3"/>
              </a:rPr>
              <a:t>TxDOT Security Questionnaire</a:t>
            </a:r>
            <a:endParaRPr lang="en-US" sz="1600" kern="1200" dirty="0"/>
          </a:p>
          <a:p>
            <a:pPr marL="114300" lvl="1" indent="-114300" algn="l" defTabSz="622300">
              <a:lnSpc>
                <a:spcPct val="100000"/>
              </a:lnSpc>
              <a:spcBef>
                <a:spcPct val="0"/>
              </a:spcBef>
              <a:spcAft>
                <a:spcPts val="600"/>
              </a:spcAft>
              <a:buChar char="•"/>
            </a:pPr>
            <a:r>
              <a:rPr lang="en-US" sz="1600" kern="1200" dirty="0"/>
              <a:t>Utilize the question-and-answer period</a:t>
            </a:r>
          </a:p>
          <a:p>
            <a:endParaRPr lang="en-US" sz="1600" dirty="0"/>
          </a:p>
        </p:txBody>
      </p:sp>
    </p:spTree>
    <p:extLst>
      <p:ext uri="{BB962C8B-B14F-4D97-AF65-F5344CB8AC3E}">
        <p14:creationId xmlns:p14="http://schemas.microsoft.com/office/powerpoint/2010/main" val="138600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4FB32978-9A7F-A9DC-927D-0275C4CE46D3}"/>
              </a:ext>
            </a:extLst>
          </p:cNvPr>
          <p:cNvSpPr txBox="1">
            <a:spLocks noGrp="1"/>
          </p:cNvSpPr>
          <p:nvPr>
            <p:ph type="title" idx="4294967295"/>
          </p:nvPr>
        </p:nvSpPr>
        <p:spPr>
          <a:xfrm>
            <a:off x="342860" y="1066572"/>
            <a:ext cx="3864904" cy="30777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Table 4: Tentative procurement schedule</a:t>
            </a:r>
          </a:p>
        </p:txBody>
      </p:sp>
      <p:graphicFrame>
        <p:nvGraphicFramePr>
          <p:cNvPr id="2" name="Table 4" descr="Tentative procurement schedule&#10;&#10;Pre-RFP meeting 05/07/2026&#10;RFP posting Late May&#10;Proposal due Mid June&#10;Selection notification Mid July&#10;Negotiations complete Mid August&#10;Contract execution Late September">
            <a:extLst>
              <a:ext uri="{FF2B5EF4-FFF2-40B4-BE49-F238E27FC236}">
                <a16:creationId xmlns:a16="http://schemas.microsoft.com/office/drawing/2014/main" id="{998AA75D-7D90-3A12-772F-29F62CFA9834}"/>
              </a:ext>
            </a:extLst>
          </p:cNvPr>
          <p:cNvGraphicFramePr>
            <a:graphicFrameLocks noGrp="1"/>
          </p:cNvGraphicFramePr>
          <p:nvPr>
            <p:ph idx="1"/>
            <p:extLst>
              <p:ext uri="{D42A27DB-BD31-4B8C-83A1-F6EECF244321}">
                <p14:modId xmlns:p14="http://schemas.microsoft.com/office/powerpoint/2010/main" val="1001690678"/>
              </p:ext>
            </p:extLst>
          </p:nvPr>
        </p:nvGraphicFramePr>
        <p:xfrm>
          <a:off x="457200" y="1434734"/>
          <a:ext cx="7501128" cy="2746001"/>
        </p:xfrm>
        <a:graphic>
          <a:graphicData uri="http://schemas.openxmlformats.org/drawingml/2006/table">
            <a:tbl>
              <a:tblPr firstRow="1" bandRow="1">
                <a:tableStyleId>{69012ECD-51FC-41F1-AA8D-1B2483CD663E}</a:tableStyleId>
              </a:tblPr>
              <a:tblGrid>
                <a:gridCol w="4271772">
                  <a:extLst>
                    <a:ext uri="{9D8B030D-6E8A-4147-A177-3AD203B41FA5}">
                      <a16:colId xmlns:a16="http://schemas.microsoft.com/office/drawing/2014/main" val="20000"/>
                    </a:ext>
                  </a:extLst>
                </a:gridCol>
                <a:gridCol w="3229356">
                  <a:extLst>
                    <a:ext uri="{9D8B030D-6E8A-4147-A177-3AD203B41FA5}">
                      <a16:colId xmlns:a16="http://schemas.microsoft.com/office/drawing/2014/main" val="20001"/>
                    </a:ext>
                  </a:extLst>
                </a:gridCol>
              </a:tblGrid>
              <a:tr h="437581">
                <a:tc>
                  <a:txBody>
                    <a:bodyPr/>
                    <a:lstStyle/>
                    <a:p>
                      <a:pPr algn="r"/>
                      <a:r>
                        <a:rPr lang="en-US" sz="2000" dirty="0">
                          <a:solidFill>
                            <a:srgbClr val="FFFF00"/>
                          </a:solidFill>
                        </a:rPr>
                        <a:t>        </a:t>
                      </a:r>
                      <a:r>
                        <a:rPr lang="en-US" sz="2000" dirty="0">
                          <a:solidFill>
                            <a:schemeClr val="bg1"/>
                          </a:solidFill>
                        </a:rPr>
                        <a:t>Tentative</a:t>
                      </a:r>
                      <a:r>
                        <a:rPr lang="en-US" sz="2000" dirty="0"/>
                        <a:t> Procurement</a:t>
                      </a:r>
                    </a:p>
                  </a:txBody>
                  <a:tcPr anchor="ctr">
                    <a:lnR w="12700" cap="flat" cmpd="sng" algn="ctr">
                      <a:solidFill>
                        <a:srgbClr val="0058B0"/>
                      </a:solidFill>
                      <a:prstDash val="solid"/>
                      <a:round/>
                      <a:headEnd type="none" w="med" len="med"/>
                      <a:tailEnd type="none" w="med" len="med"/>
                    </a:lnR>
                  </a:tcPr>
                </a:tc>
                <a:tc>
                  <a:txBody>
                    <a:bodyPr/>
                    <a:lstStyle/>
                    <a:p>
                      <a:r>
                        <a:rPr lang="en-US" sz="2000" b="1" kern="1200" dirty="0">
                          <a:solidFill>
                            <a:schemeClr val="lt1"/>
                          </a:solidFill>
                        </a:rPr>
                        <a:t>Schedule</a:t>
                      </a:r>
                      <a:endParaRPr lang="en-US" sz="2000" dirty="0"/>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0"/>
                  </a:ext>
                </a:extLst>
              </a:tr>
              <a:tr h="383279">
                <a:tc>
                  <a:txBody>
                    <a:bodyPr/>
                    <a:lstStyle/>
                    <a:p>
                      <a:pPr algn="l"/>
                      <a:r>
                        <a:rPr lang="en-US" sz="1800" dirty="0"/>
                        <a:t>Pre-RFP Meeting</a:t>
                      </a:r>
                    </a:p>
                  </a:txBody>
                  <a:tcPr anchor="ctr">
                    <a:lnR w="12700" cap="flat" cmpd="sng" algn="ctr">
                      <a:solidFill>
                        <a:srgbClr val="0058B0"/>
                      </a:solidFill>
                      <a:prstDash val="solid"/>
                      <a:round/>
                      <a:headEnd type="none" w="med" len="med"/>
                      <a:tailEnd type="none" w="med" len="med"/>
                    </a:lnR>
                  </a:tcPr>
                </a:tc>
                <a:tc>
                  <a:txBody>
                    <a:bodyPr/>
                    <a:lstStyle/>
                    <a:p>
                      <a:pPr algn="l"/>
                      <a:r>
                        <a:rPr lang="en-US" sz="1800" dirty="0"/>
                        <a:t>05/07/2026</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1"/>
                  </a:ext>
                </a:extLst>
              </a:tr>
              <a:tr h="392025">
                <a:tc>
                  <a:txBody>
                    <a:bodyPr/>
                    <a:lstStyle/>
                    <a:p>
                      <a:pPr algn="l"/>
                      <a:r>
                        <a:rPr lang="en-US" sz="1800" dirty="0"/>
                        <a:t>Request</a:t>
                      </a:r>
                      <a:r>
                        <a:rPr lang="en-US" sz="1800" baseline="0" dirty="0"/>
                        <a:t> for Proposal (RFP)</a:t>
                      </a:r>
                      <a:r>
                        <a:rPr lang="en-US" sz="1800" dirty="0"/>
                        <a:t> Posting</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Late May</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0002"/>
                  </a:ext>
                </a:extLst>
              </a:tr>
              <a:tr h="383279">
                <a:tc>
                  <a:txBody>
                    <a:bodyPr/>
                    <a:lstStyle/>
                    <a:p>
                      <a:pPr algn="l"/>
                      <a:r>
                        <a:rPr lang="en-US" sz="1800" dirty="0"/>
                        <a:t>Proposal Due</a:t>
                      </a:r>
                    </a:p>
                  </a:txBody>
                  <a:tcPr anchor="ctr">
                    <a:lnR w="12700" cap="flat" cmpd="sng" algn="ctr">
                      <a:solidFill>
                        <a:srgbClr val="0058B0"/>
                      </a:solidFill>
                      <a:prstDash val="solid"/>
                      <a:round/>
                      <a:headEnd type="none" w="med" len="med"/>
                      <a:tailEnd type="none" w="med" len="med"/>
                    </a:lnR>
                  </a:tcPr>
                </a:tc>
                <a:tc>
                  <a:txBody>
                    <a:bodyPr/>
                    <a:lstStyle/>
                    <a:p>
                      <a:pPr algn="l"/>
                      <a:r>
                        <a:rPr lang="en-US" sz="1800" b="0" dirty="0"/>
                        <a:t>Mid June</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3"/>
                  </a:ext>
                </a:extLst>
              </a:tr>
              <a:tr h="383279">
                <a:tc>
                  <a:txBody>
                    <a:bodyPr/>
                    <a:lstStyle/>
                    <a:p>
                      <a:pPr algn="l"/>
                      <a:r>
                        <a:rPr lang="en-US" sz="1800" dirty="0"/>
                        <a:t>Selection Notification</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Mid July</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84227491"/>
                  </a:ext>
                </a:extLst>
              </a:tr>
              <a:tr h="383279">
                <a:tc>
                  <a:txBody>
                    <a:bodyPr/>
                    <a:lstStyle/>
                    <a:p>
                      <a:pPr algn="l"/>
                      <a:r>
                        <a:rPr lang="en-US" sz="1800" dirty="0"/>
                        <a:t>Negotiations Complete</a:t>
                      </a:r>
                    </a:p>
                  </a:txBody>
                  <a:tcPr anchor="ctr">
                    <a:lnR w="12700" cap="flat" cmpd="sng" algn="ctr">
                      <a:solidFill>
                        <a:srgbClr val="0058B0"/>
                      </a:solidFill>
                      <a:prstDash val="solid"/>
                      <a:round/>
                      <a:headEnd type="none" w="med" len="med"/>
                      <a:tailEnd type="none" w="med" len="med"/>
                    </a:lnR>
                  </a:tcPr>
                </a:tc>
                <a:tc>
                  <a:txBody>
                    <a:bodyPr/>
                    <a:lstStyle/>
                    <a:p>
                      <a:pPr algn="l"/>
                      <a:r>
                        <a:rPr lang="en-US" sz="1800" dirty="0"/>
                        <a:t>Mid August</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7"/>
                  </a:ext>
                </a:extLst>
              </a:tr>
              <a:tr h="383279">
                <a:tc>
                  <a:txBody>
                    <a:bodyPr/>
                    <a:lstStyle/>
                    <a:p>
                      <a:pPr algn="l"/>
                      <a:r>
                        <a:rPr lang="en-US" sz="1800" dirty="0"/>
                        <a:t>Contract Execution</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Late September</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284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descr="Reminders">
            <a:extLst>
              <a:ext uri="{FF2B5EF4-FFF2-40B4-BE49-F238E27FC236}">
                <a16:creationId xmlns:a16="http://schemas.microsoft.com/office/drawing/2014/main" id="{3B3ED9CD-2406-4FD1-C0DE-08099962EBB0}"/>
              </a:ext>
              <a:ext uri="{C183D7F6-B498-43B3-948B-1728B52AA6E4}">
                <adec:decorative xmlns:adec="http://schemas.microsoft.com/office/drawing/2017/decorative" val="0"/>
              </a:ext>
            </a:extLst>
          </p:cNvPr>
          <p:cNvSpPr>
            <a:spLocks noGrp="1"/>
          </p:cNvSpPr>
          <p:nvPr>
            <p:ph type="title" idx="4294967295"/>
          </p:nvPr>
        </p:nvSpPr>
        <p:spPr>
          <a:xfrm>
            <a:off x="551794" y="750412"/>
            <a:ext cx="5814060" cy="543545"/>
          </a:xfrm>
          <a:custGeom>
            <a:avLst/>
            <a:gdLst>
              <a:gd name="connsiteX0" fmla="*/ 0 w 5814060"/>
              <a:gd name="connsiteY0" fmla="*/ 90593 h 543545"/>
              <a:gd name="connsiteX1" fmla="*/ 90593 w 5814060"/>
              <a:gd name="connsiteY1" fmla="*/ 0 h 543545"/>
              <a:gd name="connsiteX2" fmla="*/ 5723467 w 5814060"/>
              <a:gd name="connsiteY2" fmla="*/ 0 h 543545"/>
              <a:gd name="connsiteX3" fmla="*/ 5814060 w 5814060"/>
              <a:gd name="connsiteY3" fmla="*/ 90593 h 543545"/>
              <a:gd name="connsiteX4" fmla="*/ 5814060 w 5814060"/>
              <a:gd name="connsiteY4" fmla="*/ 452952 h 543545"/>
              <a:gd name="connsiteX5" fmla="*/ 5723467 w 5814060"/>
              <a:gd name="connsiteY5" fmla="*/ 543545 h 543545"/>
              <a:gd name="connsiteX6" fmla="*/ 90593 w 5814060"/>
              <a:gd name="connsiteY6" fmla="*/ 543545 h 543545"/>
              <a:gd name="connsiteX7" fmla="*/ 0 w 5814060"/>
              <a:gd name="connsiteY7" fmla="*/ 452952 h 543545"/>
              <a:gd name="connsiteX8" fmla="*/ 0 w 5814060"/>
              <a:gd name="connsiteY8" fmla="*/ 90593 h 54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4060" h="543545">
                <a:moveTo>
                  <a:pt x="0" y="90593"/>
                </a:moveTo>
                <a:cubicBezTo>
                  <a:pt x="0" y="40560"/>
                  <a:pt x="40560" y="0"/>
                  <a:pt x="90593" y="0"/>
                </a:cubicBezTo>
                <a:lnTo>
                  <a:pt x="5723467" y="0"/>
                </a:lnTo>
                <a:cubicBezTo>
                  <a:pt x="5773500" y="0"/>
                  <a:pt x="5814060" y="40560"/>
                  <a:pt x="5814060" y="90593"/>
                </a:cubicBezTo>
                <a:lnTo>
                  <a:pt x="5814060" y="452952"/>
                </a:lnTo>
                <a:cubicBezTo>
                  <a:pt x="5814060" y="502985"/>
                  <a:pt x="5773500" y="543545"/>
                  <a:pt x="5723467" y="543545"/>
                </a:cubicBezTo>
                <a:lnTo>
                  <a:pt x="90593" y="543545"/>
                </a:lnTo>
                <a:cubicBezTo>
                  <a:pt x="40560" y="543545"/>
                  <a:pt x="0" y="502985"/>
                  <a:pt x="0" y="452952"/>
                </a:cubicBezTo>
                <a:lnTo>
                  <a:pt x="0" y="90593"/>
                </a:lnTo>
                <a:close/>
              </a:path>
            </a:pathLst>
          </a:cu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46292" tIns="26534" rIns="246292" bIns="26534" numCol="1" spcCol="1270" rtlCol="0" fromWordArt="0" anchor="ctr" anchorCtr="0" forceAA="0" compatLnSpc="1">
            <a:prstTxWarp prst="textNoShape">
              <a:avLst/>
            </a:prstTxWarp>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chemeClr val="lt1"/>
                </a:solidFill>
                <a:effectLst/>
                <a:uLnTx/>
                <a:uFillTx/>
                <a:latin typeface="+mn-lt"/>
                <a:ea typeface="+mn-ea"/>
                <a:cs typeface="+mn-cs"/>
              </a:rPr>
              <a:t>Reminders</a:t>
            </a:r>
          </a:p>
        </p:txBody>
      </p:sp>
      <p:sp>
        <p:nvSpPr>
          <p:cNvPr id="4" name="Text Box" descr="Always refer to the RFP&#10;Use the Proposal Screening Checklist:&#10;   Proposal Screening Checklist &#10;Review the Attachments before submitting in procurement portal&#10;Your submittal/proposal can be pulled back for a correction or revision before RFP closes&#10;If you have questions, follow RFP instructions and ask&#10;Check for Addenda and Questions and answers">
            <a:extLst>
              <a:ext uri="{FF2B5EF4-FFF2-40B4-BE49-F238E27FC236}">
                <a16:creationId xmlns:a16="http://schemas.microsoft.com/office/drawing/2014/main" id="{D15EFA59-1386-F07F-D499-9CC9028E5288}"/>
              </a:ext>
            </a:extLst>
          </p:cNvPr>
          <p:cNvSpPr/>
          <p:nvPr/>
        </p:nvSpPr>
        <p:spPr>
          <a:xfrm>
            <a:off x="253561" y="1367240"/>
            <a:ext cx="8338645" cy="3330884"/>
          </a:xfrm>
          <a:custGeom>
            <a:avLst/>
            <a:gdLst>
              <a:gd name="connsiteX0" fmla="*/ 0 w 8305800"/>
              <a:gd name="connsiteY0" fmla="*/ 0 h 3064400"/>
              <a:gd name="connsiteX1" fmla="*/ 8305800 w 8305800"/>
              <a:gd name="connsiteY1" fmla="*/ 0 h 3064400"/>
              <a:gd name="connsiteX2" fmla="*/ 8305800 w 8305800"/>
              <a:gd name="connsiteY2" fmla="*/ 3064400 h 3064400"/>
              <a:gd name="connsiteX3" fmla="*/ 0 w 8305800"/>
              <a:gd name="connsiteY3" fmla="*/ 3064400 h 3064400"/>
              <a:gd name="connsiteX4" fmla="*/ 0 w 8305800"/>
              <a:gd name="connsiteY4" fmla="*/ 0 h 30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3064400">
                <a:moveTo>
                  <a:pt x="0" y="0"/>
                </a:moveTo>
                <a:lnTo>
                  <a:pt x="8305800" y="0"/>
                </a:lnTo>
                <a:lnTo>
                  <a:pt x="8305800" y="3064400"/>
                </a:lnTo>
                <a:lnTo>
                  <a:pt x="0" y="30644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4622" tIns="458216" rIns="644622" bIns="128016" numCol="1" spcCol="1270" anchor="t" anchorCtr="0">
            <a:noAutofit/>
          </a:bodyPr>
          <a:lstStyle/>
          <a:p>
            <a:pPr marL="0" lvl="1" indent="-285750" algn="l" defTabSz="800100">
              <a:lnSpc>
                <a:spcPct val="100000"/>
              </a:lnSpc>
              <a:spcBef>
                <a:spcPct val="0"/>
              </a:spcBef>
              <a:spcAft>
                <a:spcPct val="15000"/>
              </a:spcAft>
              <a:buFont typeface="Arial" panose="020B0604020202020204" pitchFamily="34" charset="0"/>
              <a:buChar char="•"/>
            </a:pPr>
            <a:r>
              <a:rPr lang="en-US" sz="1800" kern="1200" dirty="0"/>
              <a:t>Always refer to the RFP</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Use the Proposal Screening Checklist: </a:t>
            </a:r>
            <a:r>
              <a:rPr lang="en-US" sz="1800" kern="1200" dirty="0">
                <a:hlinkClick r:id="rId3"/>
              </a:rPr>
              <a:t>Proposal Screening Checklist</a:t>
            </a:r>
            <a:r>
              <a:rPr lang="en-US" sz="1800" kern="1200" dirty="0"/>
              <a:t> </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Review the Attachments before submitting in Procurement Portal</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Your submittal/proposal can be pulled back for a correction or revision before RFP closes</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If you have questions, follow RFP instructions and ask</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Check for Addenda and </a:t>
            </a:r>
            <a:r>
              <a:rPr lang="en-US" dirty="0"/>
              <a:t>questions and answers</a:t>
            </a:r>
            <a:endParaRPr lang="en-US" sz="1800" kern="1200" dirty="0"/>
          </a:p>
        </p:txBody>
      </p:sp>
    </p:spTree>
    <p:extLst>
      <p:ext uri="{BB962C8B-B14F-4D97-AF65-F5344CB8AC3E}">
        <p14:creationId xmlns:p14="http://schemas.microsoft.com/office/powerpoint/2010/main" val="4246147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56CD9577-54CE-E5BF-4BE1-5BCBF62CA579}"/>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Closing Remarks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This presentation will be posted on TxDOT.gov by Monday, May 11, 2026.  Questions regarding this Pre-RFP meeting should be submitted to: &#10;LaDonna Waters, P.E. at LaDonna.Waters@txdot.gov &#10;by 1 pm, CST, Tuesday, May 12, 2026.  Relevant questions received and their responses will be posted on TxDOT.gov by &#10;Friday, May 15, 2026.">
            <a:extLst>
              <a:ext uri="{FF2B5EF4-FFF2-40B4-BE49-F238E27FC236}">
                <a16:creationId xmlns:a16="http://schemas.microsoft.com/office/drawing/2014/main" id="{69F13DC5-88C3-5121-D061-C6AE21047C2C}"/>
              </a:ext>
            </a:extLst>
          </p:cNvPr>
          <p:cNvGrpSpPr/>
          <p:nvPr/>
        </p:nvGrpSpPr>
        <p:grpSpPr>
          <a:xfrm>
            <a:off x="412341" y="1428263"/>
            <a:ext cx="8166267" cy="2699280"/>
            <a:chOff x="412341" y="1428263"/>
            <a:chExt cx="8166267" cy="2699280"/>
          </a:xfrm>
        </p:grpSpPr>
        <p:sp>
          <p:nvSpPr>
            <p:cNvPr id="5" name="Text Box" descr="This presentation will be posted on txdot.gov by Monday, May 11, 2026.&#10;">
              <a:extLst>
                <a:ext uri="{FF2B5EF4-FFF2-40B4-BE49-F238E27FC236}">
                  <a16:creationId xmlns:a16="http://schemas.microsoft.com/office/drawing/2014/main" id="{6B6664C0-A55A-3D6E-517D-6449CC10427B}"/>
                </a:ext>
              </a:extLst>
            </p:cNvPr>
            <p:cNvSpPr/>
            <p:nvPr/>
          </p:nvSpPr>
          <p:spPr>
            <a:xfrm>
              <a:off x="412341" y="1428263"/>
              <a:ext cx="8166267" cy="659329"/>
            </a:xfrm>
            <a:custGeom>
              <a:avLst/>
              <a:gdLst>
                <a:gd name="connsiteX0" fmla="*/ 0 w 8166267"/>
                <a:gd name="connsiteY0" fmla="*/ 77685 h 466101"/>
                <a:gd name="connsiteX1" fmla="*/ 77685 w 8166267"/>
                <a:gd name="connsiteY1" fmla="*/ 0 h 466101"/>
                <a:gd name="connsiteX2" fmla="*/ 8088582 w 8166267"/>
                <a:gd name="connsiteY2" fmla="*/ 0 h 466101"/>
                <a:gd name="connsiteX3" fmla="*/ 8166267 w 8166267"/>
                <a:gd name="connsiteY3" fmla="*/ 77685 h 466101"/>
                <a:gd name="connsiteX4" fmla="*/ 8166267 w 8166267"/>
                <a:gd name="connsiteY4" fmla="*/ 388416 h 466101"/>
                <a:gd name="connsiteX5" fmla="*/ 8088582 w 8166267"/>
                <a:gd name="connsiteY5" fmla="*/ 466101 h 466101"/>
                <a:gd name="connsiteX6" fmla="*/ 77685 w 8166267"/>
                <a:gd name="connsiteY6" fmla="*/ 466101 h 466101"/>
                <a:gd name="connsiteX7" fmla="*/ 0 w 8166267"/>
                <a:gd name="connsiteY7" fmla="*/ 388416 h 466101"/>
                <a:gd name="connsiteX8" fmla="*/ 0 w 8166267"/>
                <a:gd name="connsiteY8" fmla="*/ 77685 h 4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466101">
                  <a:moveTo>
                    <a:pt x="0" y="77685"/>
                  </a:moveTo>
                  <a:cubicBezTo>
                    <a:pt x="0" y="34781"/>
                    <a:pt x="34781" y="0"/>
                    <a:pt x="77685" y="0"/>
                  </a:cubicBezTo>
                  <a:lnTo>
                    <a:pt x="8088582" y="0"/>
                  </a:lnTo>
                  <a:cubicBezTo>
                    <a:pt x="8131486" y="0"/>
                    <a:pt x="8166267" y="34781"/>
                    <a:pt x="8166267" y="77685"/>
                  </a:cubicBezTo>
                  <a:lnTo>
                    <a:pt x="8166267" y="388416"/>
                  </a:lnTo>
                  <a:cubicBezTo>
                    <a:pt x="8166267" y="431320"/>
                    <a:pt x="8131486" y="466101"/>
                    <a:pt x="8088582" y="466101"/>
                  </a:cubicBezTo>
                  <a:lnTo>
                    <a:pt x="77685" y="466101"/>
                  </a:lnTo>
                  <a:cubicBezTo>
                    <a:pt x="34781" y="466101"/>
                    <a:pt x="0" y="431320"/>
                    <a:pt x="0" y="388416"/>
                  </a:cubicBezTo>
                  <a:lnTo>
                    <a:pt x="0" y="77685"/>
                  </a:lnTo>
                  <a:close/>
                </a:path>
              </a:pathLst>
            </a:custGeom>
            <a:solidFill>
              <a:schemeClr val="accent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333" tIns="91333" rIns="91333" bIns="91333" numCol="1" spcCol="1270" anchor="ctr" anchorCtr="0">
              <a:noAutofit/>
            </a:bodyPr>
            <a:lstStyle/>
            <a:p>
              <a:pPr marL="0" lvl="0" indent="0" algn="l" defTabSz="800100">
                <a:lnSpc>
                  <a:spcPct val="90000"/>
                </a:lnSpc>
                <a:spcBef>
                  <a:spcPct val="0"/>
                </a:spcBef>
                <a:spcAft>
                  <a:spcPct val="35000"/>
                </a:spcAft>
                <a:buClrTx/>
                <a:buNone/>
              </a:pPr>
              <a:r>
                <a:rPr lang="en-US" sz="1800" kern="1200" dirty="0">
                  <a:latin typeface="+mn-lt"/>
                </a:rPr>
                <a:t>This presentation will be posted on TxDOT.gov by Monday, May 11, 2026.</a:t>
              </a:r>
              <a:endParaRPr lang="en-US" sz="1800" b="0" i="0" kern="1200" dirty="0">
                <a:latin typeface="+mn-lt"/>
              </a:endParaRPr>
            </a:p>
          </p:txBody>
        </p:sp>
        <p:sp>
          <p:nvSpPr>
            <p:cNvPr id="6" name="Text Box" descr="Questions regarding this Pre-RFP meeting should be submitted to: &#10;LaDonna Waters, PE at LaDonna.Waters@txdot.gov &#10;by 1 pm, CST, Tuesday, May 12, 2026.&#10;">
              <a:extLst>
                <a:ext uri="{FF2B5EF4-FFF2-40B4-BE49-F238E27FC236}">
                  <a16:creationId xmlns:a16="http://schemas.microsoft.com/office/drawing/2014/main" id="{12F4F4E3-F3F6-84BC-5D67-973D3064BCFA}"/>
                </a:ext>
              </a:extLst>
            </p:cNvPr>
            <p:cNvSpPr/>
            <p:nvPr/>
          </p:nvSpPr>
          <p:spPr>
            <a:xfrm>
              <a:off x="412341" y="2232935"/>
              <a:ext cx="8166267" cy="1008927"/>
            </a:xfrm>
            <a:custGeom>
              <a:avLst/>
              <a:gdLst>
                <a:gd name="connsiteX0" fmla="*/ 0 w 8166267"/>
                <a:gd name="connsiteY0" fmla="*/ 168158 h 1008927"/>
                <a:gd name="connsiteX1" fmla="*/ 168158 w 8166267"/>
                <a:gd name="connsiteY1" fmla="*/ 0 h 1008927"/>
                <a:gd name="connsiteX2" fmla="*/ 7998109 w 8166267"/>
                <a:gd name="connsiteY2" fmla="*/ 0 h 1008927"/>
                <a:gd name="connsiteX3" fmla="*/ 8166267 w 8166267"/>
                <a:gd name="connsiteY3" fmla="*/ 168158 h 1008927"/>
                <a:gd name="connsiteX4" fmla="*/ 8166267 w 8166267"/>
                <a:gd name="connsiteY4" fmla="*/ 840769 h 1008927"/>
                <a:gd name="connsiteX5" fmla="*/ 7998109 w 8166267"/>
                <a:gd name="connsiteY5" fmla="*/ 1008927 h 1008927"/>
                <a:gd name="connsiteX6" fmla="*/ 168158 w 8166267"/>
                <a:gd name="connsiteY6" fmla="*/ 1008927 h 1008927"/>
                <a:gd name="connsiteX7" fmla="*/ 0 w 8166267"/>
                <a:gd name="connsiteY7" fmla="*/ 840769 h 1008927"/>
                <a:gd name="connsiteX8" fmla="*/ 0 w 8166267"/>
                <a:gd name="connsiteY8" fmla="*/ 168158 h 10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1008927">
                  <a:moveTo>
                    <a:pt x="0" y="168158"/>
                  </a:moveTo>
                  <a:cubicBezTo>
                    <a:pt x="0" y="75287"/>
                    <a:pt x="75287" y="0"/>
                    <a:pt x="168158" y="0"/>
                  </a:cubicBezTo>
                  <a:lnTo>
                    <a:pt x="7998109" y="0"/>
                  </a:lnTo>
                  <a:cubicBezTo>
                    <a:pt x="8090980" y="0"/>
                    <a:pt x="8166267" y="75287"/>
                    <a:pt x="8166267" y="168158"/>
                  </a:cubicBezTo>
                  <a:lnTo>
                    <a:pt x="8166267" y="840769"/>
                  </a:lnTo>
                  <a:cubicBezTo>
                    <a:pt x="8166267" y="933640"/>
                    <a:pt x="8090980" y="1008927"/>
                    <a:pt x="7998109" y="1008927"/>
                  </a:cubicBezTo>
                  <a:lnTo>
                    <a:pt x="168158" y="1008927"/>
                  </a:lnTo>
                  <a:cubicBezTo>
                    <a:pt x="75287" y="1008927"/>
                    <a:pt x="0" y="933640"/>
                    <a:pt x="0" y="840769"/>
                  </a:cubicBezTo>
                  <a:lnTo>
                    <a:pt x="0" y="168158"/>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7832" tIns="117832" rIns="117832" bIns="117832" numCol="1" spcCol="1270" anchor="ctr" anchorCtr="0">
              <a:noAutofit/>
            </a:bodyPr>
            <a:lstStyle/>
            <a:p>
              <a:pPr marL="0" lvl="0" indent="0" algn="l" defTabSz="800100">
                <a:lnSpc>
                  <a:spcPct val="100000"/>
                </a:lnSpc>
                <a:spcBef>
                  <a:spcPct val="0"/>
                </a:spcBef>
                <a:spcAft>
                  <a:spcPts val="0"/>
                </a:spcAft>
                <a:buNone/>
              </a:pPr>
              <a:r>
                <a:rPr lang="en-US" sz="1800" b="0" i="0" kern="1200" dirty="0"/>
                <a:t>Questions regarding this Pre-RFP meeting should be submitted to: </a:t>
              </a:r>
            </a:p>
            <a:p>
              <a:pPr marL="0" lvl="0" indent="0" algn="l" defTabSz="800100">
                <a:lnSpc>
                  <a:spcPct val="100000"/>
                </a:lnSpc>
                <a:spcBef>
                  <a:spcPct val="0"/>
                </a:spcBef>
                <a:spcAft>
                  <a:spcPts val="300"/>
                </a:spcAft>
                <a:buNone/>
              </a:pPr>
              <a:r>
                <a:rPr lang="en-US" sz="1800" b="0" i="0" kern="1200" dirty="0"/>
                <a:t>LaDonna Waters, P.E. at </a:t>
              </a:r>
              <a:r>
                <a:rPr lang="en-US" sz="2000" b="1" i="0" kern="1200" dirty="0">
                  <a:solidFill>
                    <a:srgbClr val="FFFF00"/>
                  </a:solidFill>
                  <a:hlinkClick r:id="rId3">
                    <a:extLst>
                      <a:ext uri="{A12FA001-AC4F-418D-AE19-62706E023703}">
                        <ahyp:hlinkClr xmlns:ahyp="http://schemas.microsoft.com/office/drawing/2018/hyperlinkcolor" val="tx"/>
                      </a:ext>
                    </a:extLst>
                  </a:hlinkClick>
                </a:rPr>
                <a:t>LaDonna.Waters@txdot.gov</a:t>
              </a:r>
              <a:r>
                <a:rPr lang="en-US" sz="2000" b="0" i="0" kern="1200" dirty="0">
                  <a:solidFill>
                    <a:srgbClr val="FFFF00"/>
                  </a:solidFill>
                </a:rPr>
                <a:t> </a:t>
              </a:r>
              <a:endParaRPr lang="en-US" sz="2400" b="0" i="0" kern="1200" dirty="0">
                <a:solidFill>
                  <a:srgbClr val="FFFF00"/>
                </a:solidFill>
              </a:endParaRPr>
            </a:p>
            <a:p>
              <a:pPr marL="0" lvl="0" indent="0" algn="l" defTabSz="800100">
                <a:lnSpc>
                  <a:spcPct val="100000"/>
                </a:lnSpc>
                <a:spcBef>
                  <a:spcPct val="0"/>
                </a:spcBef>
                <a:spcAft>
                  <a:spcPts val="0"/>
                </a:spcAft>
                <a:buNone/>
              </a:pPr>
              <a:r>
                <a:rPr lang="en-US" sz="1800" b="0" i="0" kern="1200" dirty="0"/>
                <a:t>by </a:t>
              </a:r>
              <a:r>
                <a:rPr lang="en-US" sz="1800" b="0" i="0" kern="1200" dirty="0">
                  <a:latin typeface="+mj-lt"/>
                </a:rPr>
                <a:t>1 pm, CST, Tuesday, May 12, 2026</a:t>
              </a:r>
              <a:r>
                <a:rPr lang="en-US" sz="1800" b="0" i="0" kern="1200" dirty="0"/>
                <a:t>.</a:t>
              </a:r>
            </a:p>
          </p:txBody>
        </p:sp>
        <p:sp>
          <p:nvSpPr>
            <p:cNvPr id="7" name="text box" descr="Relevant Questions received and their responses will be posted on txdot.gov by &#10;Friday, May 15, 2026.">
              <a:extLst>
                <a:ext uri="{FF2B5EF4-FFF2-40B4-BE49-F238E27FC236}">
                  <a16:creationId xmlns:a16="http://schemas.microsoft.com/office/drawing/2014/main" id="{2F7D44CF-0462-CF77-A99C-2D66B413E456}"/>
                </a:ext>
              </a:extLst>
            </p:cNvPr>
            <p:cNvSpPr/>
            <p:nvPr/>
          </p:nvSpPr>
          <p:spPr>
            <a:xfrm>
              <a:off x="412341" y="3431064"/>
              <a:ext cx="8166267" cy="696479"/>
            </a:xfrm>
            <a:custGeom>
              <a:avLst/>
              <a:gdLst>
                <a:gd name="connsiteX0" fmla="*/ 0 w 8166267"/>
                <a:gd name="connsiteY0" fmla="*/ 116082 h 696479"/>
                <a:gd name="connsiteX1" fmla="*/ 116082 w 8166267"/>
                <a:gd name="connsiteY1" fmla="*/ 0 h 696479"/>
                <a:gd name="connsiteX2" fmla="*/ 8050185 w 8166267"/>
                <a:gd name="connsiteY2" fmla="*/ 0 h 696479"/>
                <a:gd name="connsiteX3" fmla="*/ 8166267 w 8166267"/>
                <a:gd name="connsiteY3" fmla="*/ 116082 h 696479"/>
                <a:gd name="connsiteX4" fmla="*/ 8166267 w 8166267"/>
                <a:gd name="connsiteY4" fmla="*/ 580397 h 696479"/>
                <a:gd name="connsiteX5" fmla="*/ 8050185 w 8166267"/>
                <a:gd name="connsiteY5" fmla="*/ 696479 h 696479"/>
                <a:gd name="connsiteX6" fmla="*/ 116082 w 8166267"/>
                <a:gd name="connsiteY6" fmla="*/ 696479 h 696479"/>
                <a:gd name="connsiteX7" fmla="*/ 0 w 8166267"/>
                <a:gd name="connsiteY7" fmla="*/ 580397 h 696479"/>
                <a:gd name="connsiteX8" fmla="*/ 0 w 8166267"/>
                <a:gd name="connsiteY8" fmla="*/ 116082 h 69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696479">
                  <a:moveTo>
                    <a:pt x="0" y="116082"/>
                  </a:moveTo>
                  <a:cubicBezTo>
                    <a:pt x="0" y="51972"/>
                    <a:pt x="51972" y="0"/>
                    <a:pt x="116082" y="0"/>
                  </a:cubicBezTo>
                  <a:lnTo>
                    <a:pt x="8050185" y="0"/>
                  </a:lnTo>
                  <a:cubicBezTo>
                    <a:pt x="8114295" y="0"/>
                    <a:pt x="8166267" y="51972"/>
                    <a:pt x="8166267" y="116082"/>
                  </a:cubicBezTo>
                  <a:lnTo>
                    <a:pt x="8166267" y="580397"/>
                  </a:lnTo>
                  <a:cubicBezTo>
                    <a:pt x="8166267" y="644507"/>
                    <a:pt x="8114295" y="696479"/>
                    <a:pt x="8050185" y="696479"/>
                  </a:cubicBezTo>
                  <a:lnTo>
                    <a:pt x="116082" y="696479"/>
                  </a:lnTo>
                  <a:cubicBezTo>
                    <a:pt x="51972" y="696479"/>
                    <a:pt x="0" y="644507"/>
                    <a:pt x="0" y="580397"/>
                  </a:cubicBezTo>
                  <a:lnTo>
                    <a:pt x="0" y="11608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579" tIns="216879" rIns="102579" bIns="102579" numCol="1" spcCol="1270" anchor="ctr" anchorCtr="0">
              <a:noAutofit/>
            </a:bodyPr>
            <a:lstStyle/>
            <a:p>
              <a:pPr marL="0" lvl="0" indent="0" algn="l" defTabSz="800100">
                <a:lnSpc>
                  <a:spcPct val="100000"/>
                </a:lnSpc>
                <a:spcBef>
                  <a:spcPct val="0"/>
                </a:spcBef>
                <a:spcAft>
                  <a:spcPts val="0"/>
                </a:spcAft>
                <a:buNone/>
              </a:pPr>
              <a:r>
                <a:rPr lang="en-US" sz="1800" b="0" kern="1200" dirty="0"/>
                <a:t>Relevant questions received and their responses will be posted on TxDOT.gov by Friday, May 15, 2026.</a:t>
              </a:r>
            </a:p>
            <a:p>
              <a:pPr marL="0" lvl="0" indent="0" algn="l" defTabSz="800100">
                <a:lnSpc>
                  <a:spcPct val="90000"/>
                </a:lnSpc>
                <a:spcBef>
                  <a:spcPct val="0"/>
                </a:spcBef>
                <a:spcAft>
                  <a:spcPct val="35000"/>
                </a:spcAft>
                <a:buNone/>
              </a:pPr>
              <a:endParaRPr lang="en-US" sz="500" b="0" kern="1200" dirty="0"/>
            </a:p>
          </p:txBody>
        </p:sp>
      </p:grpSp>
    </p:spTree>
    <p:extLst>
      <p:ext uri="{BB962C8B-B14F-4D97-AF65-F5344CB8AC3E}">
        <p14:creationId xmlns:p14="http://schemas.microsoft.com/office/powerpoint/2010/main" val="396549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3200" dirty="0"/>
              <a:t>Housekeeping</a:t>
            </a:r>
          </a:p>
        </p:txBody>
      </p:sp>
      <p:sp>
        <p:nvSpPr>
          <p:cNvPr id="3" name="Content Placeholder">
            <a:extLst>
              <a:ext uri="{FF2B5EF4-FFF2-40B4-BE49-F238E27FC236}">
                <a16:creationId xmlns:a16="http://schemas.microsoft.com/office/drawing/2014/main" id="{C00CC329-869A-654B-4190-269BE320A582}"/>
              </a:ext>
            </a:extLst>
          </p:cNvPr>
          <p:cNvSpPr>
            <a:spLocks noGrp="1"/>
          </p:cNvSpPr>
          <p:nvPr>
            <p:ph idx="1"/>
          </p:nvPr>
        </p:nvSpPr>
        <p:spPr/>
        <p:txBody>
          <a:bodyPr>
            <a:normAutofit fontScale="25000" lnSpcReduction="20000"/>
          </a:bodyPr>
          <a:lstStyle/>
          <a:p>
            <a:pPr marL="0" indent="0">
              <a:spcAft>
                <a:spcPts val="0"/>
              </a:spcAft>
              <a:buNone/>
            </a:pPr>
            <a:endParaRPr lang="en-US" sz="2400" b="1" dirty="0">
              <a:solidFill>
                <a:srgbClr val="042A43"/>
              </a:solidFill>
              <a:effectLst>
                <a:outerShdw blurRad="38100" dist="38100" dir="2700000" algn="tl">
                  <a:srgbClr val="000000">
                    <a:alpha val="43137"/>
                  </a:srgbClr>
                </a:outerShdw>
              </a:effectLst>
            </a:endParaRPr>
          </a:p>
          <a:p>
            <a:pPr marL="800100" lvl="1" indent="-342900">
              <a:spcAft>
                <a:spcPts val="0"/>
              </a:spcAft>
              <a:buFont typeface="Arial" panose="020B0604020202020204" pitchFamily="34" charset="0"/>
              <a:buChar char="•"/>
            </a:pPr>
            <a:r>
              <a:rPr lang="en-US" sz="9600" dirty="0">
                <a:solidFill>
                  <a:srgbClr val="0056A9"/>
                </a:solidFill>
              </a:rPr>
              <a:t>Please note that all correspondence will be muted throughout this presentation.  </a:t>
            </a:r>
          </a:p>
          <a:p>
            <a:pPr lvl="1">
              <a:spcAft>
                <a:spcPts val="0"/>
              </a:spcAft>
            </a:pPr>
            <a:endParaRPr lang="en-US" sz="9600" dirty="0">
              <a:solidFill>
                <a:srgbClr val="0056A9"/>
              </a:solidFill>
            </a:endParaRPr>
          </a:p>
          <a:p>
            <a:pPr marL="800100" lvl="1" indent="-342900">
              <a:spcAft>
                <a:spcPts val="0"/>
              </a:spcAft>
              <a:buFont typeface="Arial" panose="020B0604020202020204" pitchFamily="34" charset="0"/>
              <a:buChar char="•"/>
            </a:pPr>
            <a:r>
              <a:rPr lang="en-US" sz="9600" dirty="0">
                <a:solidFill>
                  <a:srgbClr val="0056A9"/>
                </a:solidFill>
              </a:rPr>
              <a:t>There </a:t>
            </a:r>
            <a:r>
              <a:rPr lang="en-US" sz="9600" b="1" u="sng" dirty="0">
                <a:solidFill>
                  <a:schemeClr val="accent1"/>
                </a:solidFill>
              </a:rPr>
              <a:t>will not</a:t>
            </a:r>
            <a:r>
              <a:rPr lang="en-US" sz="9600" dirty="0">
                <a:solidFill>
                  <a:schemeClr val="accent1"/>
                </a:solidFill>
              </a:rPr>
              <a:t> </a:t>
            </a:r>
            <a:r>
              <a:rPr lang="en-US" sz="9600" dirty="0">
                <a:solidFill>
                  <a:srgbClr val="0056A9"/>
                </a:solidFill>
              </a:rPr>
              <a:t>be an opportunity to ask questions during the Pre-RFP presentation.</a:t>
            </a:r>
          </a:p>
          <a:p>
            <a:pPr lvl="1">
              <a:spcAft>
                <a:spcPts val="0"/>
              </a:spcAft>
            </a:pPr>
            <a:endParaRPr lang="en-US" sz="9600" dirty="0">
              <a:solidFill>
                <a:srgbClr val="0056A9"/>
              </a:solidFill>
            </a:endParaRPr>
          </a:p>
          <a:p>
            <a:pPr marL="800100" lvl="1" indent="-342900">
              <a:spcAft>
                <a:spcPts val="0"/>
              </a:spcAft>
              <a:buFont typeface="Arial" panose="020B0604020202020204" pitchFamily="34" charset="0"/>
              <a:buChar char="•"/>
            </a:pPr>
            <a:r>
              <a:rPr lang="en-US" sz="9600" dirty="0">
                <a:solidFill>
                  <a:srgbClr val="0056A9"/>
                </a:solidFill>
              </a:rPr>
              <a:t>You </a:t>
            </a:r>
            <a:r>
              <a:rPr lang="en-US" sz="9600" b="1" u="sng" dirty="0">
                <a:solidFill>
                  <a:schemeClr val="accent1"/>
                </a:solidFill>
              </a:rPr>
              <a:t>will</a:t>
            </a:r>
            <a:r>
              <a:rPr lang="en-US" sz="9600" dirty="0">
                <a:solidFill>
                  <a:srgbClr val="0056A9"/>
                </a:solidFill>
              </a:rPr>
              <a:t> be given an opportunity to ask questions after the presentation via </a:t>
            </a:r>
            <a:r>
              <a:rPr lang="en-US" sz="9600" b="1" u="sng" dirty="0">
                <a:solidFill>
                  <a:schemeClr val="accent1"/>
                </a:solidFill>
              </a:rPr>
              <a:t>email.</a:t>
            </a:r>
          </a:p>
        </p:txBody>
      </p:sp>
    </p:spTree>
    <p:extLst>
      <p:ext uri="{BB962C8B-B14F-4D97-AF65-F5344CB8AC3E}">
        <p14:creationId xmlns:p14="http://schemas.microsoft.com/office/powerpoint/2010/main" val="383104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2800" b="1" dirty="0">
                <a:solidFill>
                  <a:srgbClr val="002E69"/>
                </a:solidFill>
              </a:rPr>
              <a:t>Agenda</a:t>
            </a:r>
          </a:p>
        </p:txBody>
      </p:sp>
      <p:sp>
        <p:nvSpPr>
          <p:cNvPr id="3" name="Content Placeholder">
            <a:extLst>
              <a:ext uri="{FF2B5EF4-FFF2-40B4-BE49-F238E27FC236}">
                <a16:creationId xmlns:a16="http://schemas.microsoft.com/office/drawing/2014/main" id="{C00CC329-869A-654B-4190-269BE320A582}"/>
              </a:ext>
            </a:extLst>
          </p:cNvPr>
          <p:cNvSpPr>
            <a:spLocks noGrp="1"/>
          </p:cNvSpPr>
          <p:nvPr>
            <p:ph idx="1"/>
          </p:nvPr>
        </p:nvSpPr>
        <p:spPr>
          <a:xfrm>
            <a:off x="457200" y="1372265"/>
            <a:ext cx="8229600" cy="3033480"/>
          </a:xfrm>
        </p:spPr>
        <p:txBody>
          <a:bodyPr numCol="1" spcCol="457200">
            <a:noAutofit/>
          </a:bodyPr>
          <a:lstStyle/>
          <a:p>
            <a:pPr marL="0" indent="0">
              <a:buNone/>
            </a:pPr>
            <a:r>
              <a:rPr lang="en-US" sz="1600" b="1" dirty="0"/>
              <a:t>1</a:t>
            </a:r>
            <a:r>
              <a:rPr lang="en-US" sz="1600" dirty="0"/>
              <a:t> | Introductions</a:t>
            </a:r>
          </a:p>
          <a:p>
            <a:pPr marL="0" indent="0">
              <a:buNone/>
            </a:pPr>
            <a:r>
              <a:rPr lang="en-US" sz="1600" b="1" dirty="0"/>
              <a:t>2</a:t>
            </a:r>
            <a:r>
              <a:rPr lang="en-US" sz="1600" dirty="0"/>
              <a:t> | Brief Project Overview</a:t>
            </a:r>
          </a:p>
          <a:p>
            <a:pPr marL="0" indent="0">
              <a:buNone/>
            </a:pPr>
            <a:r>
              <a:rPr lang="en-US" sz="1600" b="1" dirty="0"/>
              <a:t>3</a:t>
            </a:r>
            <a:r>
              <a:rPr lang="en-US" sz="1600" dirty="0"/>
              <a:t> | Contract Selection Process</a:t>
            </a:r>
          </a:p>
          <a:p>
            <a:pPr marL="0" indent="0">
              <a:buNone/>
            </a:pPr>
            <a:r>
              <a:rPr lang="en-US" sz="1600" b="1" dirty="0"/>
              <a:t>4</a:t>
            </a:r>
            <a:r>
              <a:rPr lang="en-US" sz="1600" dirty="0"/>
              <a:t> | RFP Information</a:t>
            </a:r>
          </a:p>
          <a:p>
            <a:pPr marL="0" lvl="0" indent="0">
              <a:buClr>
                <a:srgbClr val="0056A9"/>
              </a:buClr>
              <a:buNone/>
            </a:pPr>
            <a:r>
              <a:rPr lang="en-US" sz="1600" b="1" dirty="0"/>
              <a:t>5</a:t>
            </a:r>
            <a:r>
              <a:rPr lang="en-US" sz="1600" dirty="0"/>
              <a:t> | Avoid Disqualification</a:t>
            </a:r>
          </a:p>
          <a:p>
            <a:pPr marL="0" lvl="0" indent="0">
              <a:buClr>
                <a:srgbClr val="0056A9"/>
              </a:buClr>
              <a:buNone/>
            </a:pPr>
            <a:r>
              <a:rPr lang="en-US" sz="1600" b="1" dirty="0"/>
              <a:t>6</a:t>
            </a:r>
            <a:r>
              <a:rPr lang="en-US" sz="1600" dirty="0"/>
              <a:t> | Post Award</a:t>
            </a:r>
          </a:p>
          <a:p>
            <a:pPr marL="0" lvl="0" indent="0">
              <a:buClr>
                <a:srgbClr val="0056A9"/>
              </a:buClr>
              <a:buNone/>
            </a:pPr>
            <a:r>
              <a:rPr lang="en-US" sz="1600" b="1" dirty="0"/>
              <a:t>7</a:t>
            </a:r>
            <a:r>
              <a:rPr lang="en-US" sz="1600" dirty="0"/>
              <a:t> | Anticipated Timeframe</a:t>
            </a:r>
          </a:p>
          <a:p>
            <a:pPr marL="0" lvl="0" indent="0">
              <a:buClr>
                <a:srgbClr val="0056A9"/>
              </a:buClr>
              <a:buNone/>
            </a:pPr>
            <a:r>
              <a:rPr lang="en-US" sz="1600" b="1" dirty="0"/>
              <a:t>8</a:t>
            </a:r>
            <a:r>
              <a:rPr lang="en-US" sz="1600" dirty="0"/>
              <a:t> | Closing Remarks &amp; Instructions for Questions</a:t>
            </a:r>
          </a:p>
          <a:p>
            <a:pPr marL="0" lvl="0" indent="0">
              <a:buClr>
                <a:srgbClr val="0056A9"/>
              </a:buClr>
              <a:buNone/>
            </a:pPr>
            <a:endParaRPr lang="en-US" sz="1600" b="1" dirty="0"/>
          </a:p>
          <a:p>
            <a:pPr marL="0" indent="0">
              <a:buNone/>
            </a:pPr>
            <a:endParaRPr lang="en-US" sz="1600" b="1" dirty="0"/>
          </a:p>
        </p:txBody>
      </p:sp>
    </p:spTree>
    <p:extLst>
      <p:ext uri="{BB962C8B-B14F-4D97-AF65-F5344CB8AC3E}">
        <p14:creationId xmlns:p14="http://schemas.microsoft.com/office/powerpoint/2010/main" val="86206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754772-7A3B-44EC-45EF-7BC516726324}"/>
              </a:ext>
            </a:extLst>
          </p:cNvPr>
          <p:cNvSpPr>
            <a:spLocks noGrp="1"/>
          </p:cNvSpPr>
          <p:nvPr>
            <p:ph type="title"/>
          </p:nvPr>
        </p:nvSpPr>
        <p:spPr>
          <a:xfrm>
            <a:off x="457199" y="-414068"/>
            <a:ext cx="8229600" cy="294885"/>
          </a:xfrm>
        </p:spPr>
        <p:txBody>
          <a:bodyPr>
            <a:normAutofit fontScale="90000"/>
          </a:bodyPr>
          <a:lstStyle/>
          <a:p>
            <a:r>
              <a:rPr lang="en-US" dirty="0"/>
              <a:t>Consultant Selection Team</a:t>
            </a:r>
          </a:p>
        </p:txBody>
      </p:sp>
      <p:grpSp>
        <p:nvGrpSpPr>
          <p:cNvPr id="10" name="Group 9" descr="Consultant selection team consists of three licensed professional engineers.  Please do not attempt to contact these individuals.">
            <a:extLst>
              <a:ext uri="{FF2B5EF4-FFF2-40B4-BE49-F238E27FC236}">
                <a16:creationId xmlns:a16="http://schemas.microsoft.com/office/drawing/2014/main" id="{2AC793A9-A482-3AF6-E029-631E7BC909A5}"/>
              </a:ext>
            </a:extLst>
          </p:cNvPr>
          <p:cNvGrpSpPr/>
          <p:nvPr/>
        </p:nvGrpSpPr>
        <p:grpSpPr>
          <a:xfrm>
            <a:off x="103518" y="764765"/>
            <a:ext cx="8936966" cy="2435635"/>
            <a:chOff x="103518" y="764765"/>
            <a:chExt cx="8936966" cy="2435635"/>
          </a:xfrm>
        </p:grpSpPr>
        <p:sp>
          <p:nvSpPr>
            <p:cNvPr id="11" name="Text Box">
              <a:extLst>
                <a:ext uri="{FF2B5EF4-FFF2-40B4-BE49-F238E27FC236}">
                  <a16:creationId xmlns:a16="http://schemas.microsoft.com/office/drawing/2014/main" id="{10B70D9C-F4CA-6A63-AF82-4DA3AD4B779F}"/>
                </a:ext>
                <a:ext uri="{C183D7F6-B498-43B3-948B-1728B52AA6E4}">
                  <adec:decorative xmlns:adec="http://schemas.microsoft.com/office/drawing/2017/decorative" val="0"/>
                </a:ext>
              </a:extLst>
            </p:cNvPr>
            <p:cNvSpPr/>
            <p:nvPr/>
          </p:nvSpPr>
          <p:spPr>
            <a:xfrm>
              <a:off x="103518" y="1077290"/>
              <a:ext cx="8936966" cy="2123110"/>
            </a:xfrm>
            <a:custGeom>
              <a:avLst/>
              <a:gdLst>
                <a:gd name="connsiteX0" fmla="*/ 0 w 8261969"/>
                <a:gd name="connsiteY0" fmla="*/ 0 h 1794509"/>
                <a:gd name="connsiteX1" fmla="*/ 8261969 w 8261969"/>
                <a:gd name="connsiteY1" fmla="*/ 0 h 1794509"/>
                <a:gd name="connsiteX2" fmla="*/ 8261969 w 8261969"/>
                <a:gd name="connsiteY2" fmla="*/ 1794509 h 1794509"/>
                <a:gd name="connsiteX3" fmla="*/ 0 w 8261969"/>
                <a:gd name="connsiteY3" fmla="*/ 1794509 h 1794509"/>
                <a:gd name="connsiteX4" fmla="*/ 0 w 8261969"/>
                <a:gd name="connsiteY4" fmla="*/ 0 h 179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1969" h="1794509">
                  <a:moveTo>
                    <a:pt x="0" y="0"/>
                  </a:moveTo>
                  <a:lnTo>
                    <a:pt x="8261969" y="0"/>
                  </a:lnTo>
                  <a:lnTo>
                    <a:pt x="8261969" y="1794509"/>
                  </a:lnTo>
                  <a:lnTo>
                    <a:pt x="0" y="179450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1221" tIns="853948" rIns="641221" bIns="128016" numCol="1" spcCol="1270" anchor="t" anchorCtr="0">
              <a:noAutofit/>
            </a:bodyPr>
            <a:lstStyle/>
            <a:p>
              <a:pPr marR="0" lvl="0" algn="ctr" defTabSz="914400" eaLnBrk="1" fontAlgn="auto" latinLnBrk="0" hangingPunct="1">
                <a:lnSpc>
                  <a:spcPct val="100000"/>
                </a:lnSpc>
                <a:spcBef>
                  <a:spcPts val="0"/>
                </a:spcBef>
                <a:spcAft>
                  <a:spcPts val="0"/>
                </a:spcAft>
                <a:buClrTx/>
                <a:buSzTx/>
                <a:buFontTx/>
                <a:buNone/>
                <a:tabLst/>
                <a:defRPr/>
              </a:pPr>
              <a:r>
                <a:rPr lang="en-US" sz="2000" u="none" kern="1200" dirty="0">
                  <a:solidFill>
                    <a:schemeClr val="tx1"/>
                  </a:solidFill>
                </a:rPr>
                <a:t>Consultant Selection Team consists of </a:t>
              </a:r>
              <a:r>
                <a:rPr lang="en-US" sz="2000" dirty="0">
                  <a:solidFill>
                    <a:schemeClr val="tx1"/>
                  </a:solidFill>
                </a:rPr>
                <a:t>three </a:t>
              </a:r>
              <a:r>
                <a:rPr lang="en-US" sz="2000" u="none" kern="1200" dirty="0">
                  <a:solidFill>
                    <a:schemeClr val="tx1"/>
                  </a:solidFill>
                </a:rPr>
                <a:t>licensed Professional Engineers. </a:t>
              </a:r>
            </a:p>
            <a:p>
              <a:pPr marR="0" lvl="0" algn="ctr" defTabSz="914400" eaLnBrk="1" fontAlgn="auto" latinLnBrk="0" hangingPunct="1">
                <a:lnSpc>
                  <a:spcPct val="100000"/>
                </a:lnSpc>
                <a:spcBef>
                  <a:spcPts val="0"/>
                </a:spcBef>
                <a:spcAft>
                  <a:spcPts val="0"/>
                </a:spcAft>
                <a:buClrTx/>
                <a:buSzTx/>
                <a:buFontTx/>
                <a:buNone/>
                <a:tabLst/>
                <a:defRPr/>
              </a:pPr>
              <a:r>
                <a:rPr lang="en-US" sz="2000" u="none" kern="1200" dirty="0">
                  <a:solidFill>
                    <a:schemeClr val="tx1"/>
                  </a:solidFill>
                </a:rPr>
                <a:t> </a:t>
              </a:r>
              <a:endParaRPr lang="en-US" sz="2000" kern="12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Please do not </a:t>
              </a:r>
              <a:r>
                <a:rPr lang="en-US" sz="2000" b="1" dirty="0">
                  <a:solidFill>
                    <a:schemeClr val="tx1"/>
                  </a:solidFill>
                </a:rPr>
                <a:t>attempt to </a:t>
              </a:r>
              <a:r>
                <a:rPr lang="en-US" sz="2000" b="1" kern="1200" dirty="0">
                  <a:solidFill>
                    <a:schemeClr val="tx1"/>
                  </a:solidFill>
                </a:rPr>
                <a:t>contact these individuals.</a:t>
              </a:r>
            </a:p>
            <a:p>
              <a:pPr marL="0" lvl="1" indent="0" defTabSz="711200">
                <a:lnSpc>
                  <a:spcPct val="90000"/>
                </a:lnSpc>
                <a:spcBef>
                  <a:spcPct val="0"/>
                </a:spcBef>
                <a:spcAft>
                  <a:spcPct val="15000"/>
                </a:spcAft>
                <a:buNone/>
              </a:pPr>
              <a:endParaRPr lang="en-US" sz="1800" kern="1200" dirty="0"/>
            </a:p>
          </p:txBody>
        </p:sp>
        <p:sp>
          <p:nvSpPr>
            <p:cNvPr id="12" name="Text Box" descr="Consultant Selection Team">
              <a:extLst>
                <a:ext uri="{FF2B5EF4-FFF2-40B4-BE49-F238E27FC236}">
                  <a16:creationId xmlns:a16="http://schemas.microsoft.com/office/drawing/2014/main" id="{2A3A2F3C-7398-98D9-7B31-E649DDCB4D96}"/>
                </a:ext>
              </a:extLst>
            </p:cNvPr>
            <p:cNvSpPr/>
            <p:nvPr/>
          </p:nvSpPr>
          <p:spPr>
            <a:xfrm>
              <a:off x="921397" y="764765"/>
              <a:ext cx="7471430" cy="962040"/>
            </a:xfrm>
            <a:custGeom>
              <a:avLst/>
              <a:gdLst>
                <a:gd name="connsiteX0" fmla="*/ 0 w 7471430"/>
                <a:gd name="connsiteY0" fmla="*/ 160343 h 962040"/>
                <a:gd name="connsiteX1" fmla="*/ 160343 w 7471430"/>
                <a:gd name="connsiteY1" fmla="*/ 0 h 962040"/>
                <a:gd name="connsiteX2" fmla="*/ 7311087 w 7471430"/>
                <a:gd name="connsiteY2" fmla="*/ 0 h 962040"/>
                <a:gd name="connsiteX3" fmla="*/ 7471430 w 7471430"/>
                <a:gd name="connsiteY3" fmla="*/ 160343 h 962040"/>
                <a:gd name="connsiteX4" fmla="*/ 7471430 w 7471430"/>
                <a:gd name="connsiteY4" fmla="*/ 801697 h 962040"/>
                <a:gd name="connsiteX5" fmla="*/ 7311087 w 7471430"/>
                <a:gd name="connsiteY5" fmla="*/ 962040 h 962040"/>
                <a:gd name="connsiteX6" fmla="*/ 160343 w 7471430"/>
                <a:gd name="connsiteY6" fmla="*/ 962040 h 962040"/>
                <a:gd name="connsiteX7" fmla="*/ 0 w 7471430"/>
                <a:gd name="connsiteY7" fmla="*/ 801697 h 962040"/>
                <a:gd name="connsiteX8" fmla="*/ 0 w 7471430"/>
                <a:gd name="connsiteY8" fmla="*/ 160343 h 9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430" h="962040">
                  <a:moveTo>
                    <a:pt x="0" y="160343"/>
                  </a:moveTo>
                  <a:cubicBezTo>
                    <a:pt x="0" y="71788"/>
                    <a:pt x="71788" y="0"/>
                    <a:pt x="160343" y="0"/>
                  </a:cubicBezTo>
                  <a:lnTo>
                    <a:pt x="7311087" y="0"/>
                  </a:lnTo>
                  <a:cubicBezTo>
                    <a:pt x="7399642" y="0"/>
                    <a:pt x="7471430" y="71788"/>
                    <a:pt x="7471430" y="160343"/>
                  </a:cubicBezTo>
                  <a:lnTo>
                    <a:pt x="7471430" y="801697"/>
                  </a:lnTo>
                  <a:cubicBezTo>
                    <a:pt x="7471430" y="890252"/>
                    <a:pt x="7399642" y="962040"/>
                    <a:pt x="7311087" y="962040"/>
                  </a:cubicBezTo>
                  <a:lnTo>
                    <a:pt x="160343" y="962040"/>
                  </a:lnTo>
                  <a:cubicBezTo>
                    <a:pt x="71788" y="962040"/>
                    <a:pt x="0" y="890252"/>
                    <a:pt x="0" y="801697"/>
                  </a:cubicBezTo>
                  <a:lnTo>
                    <a:pt x="0" y="160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561" tIns="46963" rIns="265561" bIns="46963" numCol="1" spcCol="1270" anchor="ctr" anchorCtr="0">
              <a:noAutofit/>
            </a:bodyPr>
            <a:lstStyle/>
            <a:p>
              <a:pPr marL="0" lvl="0" indent="0" algn="l" defTabSz="889000">
                <a:lnSpc>
                  <a:spcPct val="90000"/>
                </a:lnSpc>
                <a:spcBef>
                  <a:spcPct val="0"/>
                </a:spcBef>
                <a:spcAft>
                  <a:spcPct val="35000"/>
                </a:spcAft>
                <a:buNone/>
              </a:pPr>
              <a:r>
                <a:rPr lang="en-US" sz="2000" b="1" kern="1200" dirty="0"/>
                <a:t>Consultant Selection Team (CST)</a:t>
              </a:r>
            </a:p>
          </p:txBody>
        </p:sp>
      </p:grpSp>
      <p:grpSp>
        <p:nvGrpSpPr>
          <p:cNvPr id="2" name="Group 1" descr="Please note, CST members names will no longer be provided in the Advertisement, and PEPS will not share this information for future waves.">
            <a:extLst>
              <a:ext uri="{FF2B5EF4-FFF2-40B4-BE49-F238E27FC236}">
                <a16:creationId xmlns:a16="http://schemas.microsoft.com/office/drawing/2014/main" id="{145ADD43-1CB6-B565-8D17-F9BE06C7725B}"/>
              </a:ext>
            </a:extLst>
          </p:cNvPr>
          <p:cNvGrpSpPr/>
          <p:nvPr/>
        </p:nvGrpSpPr>
        <p:grpSpPr>
          <a:xfrm>
            <a:off x="488866" y="3427413"/>
            <a:ext cx="8166267" cy="1008927"/>
            <a:chOff x="0" y="1102540"/>
            <a:chExt cx="8166267" cy="1008927"/>
          </a:xfrm>
        </p:grpSpPr>
        <p:sp>
          <p:nvSpPr>
            <p:cNvPr id="3" name="Text Box">
              <a:extLst>
                <a:ext uri="{FF2B5EF4-FFF2-40B4-BE49-F238E27FC236}">
                  <a16:creationId xmlns:a16="http://schemas.microsoft.com/office/drawing/2014/main" id="{8AE90200-40D2-89D7-8A8C-EE4345DC97E8}"/>
                </a:ext>
              </a:extLst>
            </p:cNvPr>
            <p:cNvSpPr/>
            <p:nvPr/>
          </p:nvSpPr>
          <p:spPr>
            <a:xfrm>
              <a:off x="0" y="1102540"/>
              <a:ext cx="8166267" cy="1008927"/>
            </a:xfrm>
            <a:prstGeom prst="roundRect">
              <a:avLst/>
            </a:prstGeom>
          </p:spPr>
          <p:style>
            <a:lnRef idx="2">
              <a:schemeClr val="lt1">
                <a:hueOff val="0"/>
                <a:satOff val="0"/>
                <a:lumOff val="0"/>
                <a:alphaOff val="0"/>
              </a:schemeClr>
            </a:lnRef>
            <a:fillRef idx="1">
              <a:schemeClr val="accent1">
                <a:shade val="80000"/>
                <a:hueOff val="419638"/>
                <a:satOff val="-34126"/>
                <a:lumOff val="19230"/>
                <a:alphaOff val="0"/>
              </a:schemeClr>
            </a:fillRef>
            <a:effectRef idx="0">
              <a:schemeClr val="accent1">
                <a:shade val="80000"/>
                <a:hueOff val="419638"/>
                <a:satOff val="-34126"/>
                <a:lumOff val="19230"/>
                <a:alphaOff val="0"/>
              </a:schemeClr>
            </a:effectRef>
            <a:fontRef idx="minor">
              <a:schemeClr val="lt1"/>
            </a:fontRef>
          </p:style>
          <p:txBody>
            <a:bodyPr/>
            <a:lstStyle/>
            <a:p>
              <a:endParaRPr lang="en-US" dirty="0"/>
            </a:p>
          </p:txBody>
        </p:sp>
        <p:sp>
          <p:nvSpPr>
            <p:cNvPr id="4" name="Text Box">
              <a:extLst>
                <a:ext uri="{FF2B5EF4-FFF2-40B4-BE49-F238E27FC236}">
                  <a16:creationId xmlns:a16="http://schemas.microsoft.com/office/drawing/2014/main" id="{52304D0B-6951-3D8E-4F14-1310E965BBA3}"/>
                </a:ext>
              </a:extLst>
            </p:cNvPr>
            <p:cNvSpPr txBox="1"/>
            <p:nvPr/>
          </p:nvSpPr>
          <p:spPr>
            <a:xfrm>
              <a:off x="49252" y="1151792"/>
              <a:ext cx="8067763" cy="910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1" defTabSz="800100">
                <a:spcBef>
                  <a:spcPct val="0"/>
                </a:spcBef>
              </a:pPr>
              <a:r>
                <a:rPr lang="en-US" i="0" kern="1200" dirty="0"/>
                <a:t>Please note, CST members’ names will no longer be provided in the Advertisement, and PEPS will not share this information for future waves.</a:t>
              </a:r>
            </a:p>
          </p:txBody>
        </p:sp>
      </p:grpSp>
    </p:spTree>
    <p:extLst>
      <p:ext uri="{BB962C8B-B14F-4D97-AF65-F5344CB8AC3E}">
        <p14:creationId xmlns:p14="http://schemas.microsoft.com/office/powerpoint/2010/main" val="9102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a:xfrm>
            <a:off x="388189" y="611165"/>
            <a:ext cx="8229600" cy="294885"/>
          </a:xfrm>
        </p:spPr>
        <p:txBody>
          <a:bodyPr>
            <a:noAutofit/>
          </a:bodyPr>
          <a:lstStyle/>
          <a:p>
            <a:pPr algn="just"/>
            <a:r>
              <a:rPr lang="en-US" sz="2000" b="1" dirty="0">
                <a:solidFill>
                  <a:srgbClr val="002E69"/>
                </a:solidFill>
              </a:rPr>
              <a:t>PEPS Service Center for Divisions Team</a:t>
            </a:r>
          </a:p>
        </p:txBody>
      </p:sp>
      <p:sp>
        <p:nvSpPr>
          <p:cNvPr id="4" name="TextBox">
            <a:extLst>
              <a:ext uri="{FF2B5EF4-FFF2-40B4-BE49-F238E27FC236}">
                <a16:creationId xmlns:a16="http://schemas.microsoft.com/office/drawing/2014/main" id="{6E3383F3-2430-3536-F3F5-7F9E9FED8A07}"/>
              </a:ext>
            </a:extLst>
          </p:cNvPr>
          <p:cNvSpPr txBox="1"/>
          <p:nvPr/>
        </p:nvSpPr>
        <p:spPr>
          <a:xfrm>
            <a:off x="319178" y="967790"/>
            <a:ext cx="4534959" cy="307777"/>
          </a:xfrm>
          <a:prstGeom prst="rect">
            <a:avLst/>
          </a:prstGeom>
          <a:noFill/>
        </p:spPr>
        <p:txBody>
          <a:bodyPr wrap="none" rtlCol="0">
            <a:spAutoFit/>
          </a:bodyPr>
          <a:lstStyle/>
          <a:p>
            <a:r>
              <a:rPr lang="en-US" sz="1400" dirty="0"/>
              <a:t>Table 1: PEPS Service Center for Divisions Team</a:t>
            </a:r>
          </a:p>
        </p:txBody>
      </p:sp>
      <p:graphicFrame>
        <p:nvGraphicFramePr>
          <p:cNvPr id="5" name="Table 1" descr="Identifies members of PEPS providing procurement support for these contracts.  Kori Rodriguez, PE, Section Director, PEPS Service Center for Divisions, LaDonna Waters, PE, Procurement Engineer, PEPS Service Center for Divisions, Erinn Davis, Contract Specialist, PEPS Service Center for Divisions.">
            <a:extLst>
              <a:ext uri="{FF2B5EF4-FFF2-40B4-BE49-F238E27FC236}">
                <a16:creationId xmlns:a16="http://schemas.microsoft.com/office/drawing/2014/main" id="{6F778D6A-4383-A6CD-6ACD-989940BF1857}"/>
              </a:ext>
            </a:extLst>
          </p:cNvPr>
          <p:cNvGraphicFramePr>
            <a:graphicFrameLocks noGrp="1"/>
          </p:cNvGraphicFramePr>
          <p:nvPr>
            <p:extLst>
              <p:ext uri="{D42A27DB-BD31-4B8C-83A1-F6EECF244321}">
                <p14:modId xmlns:p14="http://schemas.microsoft.com/office/powerpoint/2010/main" val="3442361257"/>
              </p:ext>
            </p:extLst>
          </p:nvPr>
        </p:nvGraphicFramePr>
        <p:xfrm>
          <a:off x="388189" y="1234589"/>
          <a:ext cx="8229600" cy="1899920"/>
        </p:xfrm>
        <a:graphic>
          <a:graphicData uri="http://schemas.openxmlformats.org/drawingml/2006/table">
            <a:tbl>
              <a:tblPr firstRow="1" bandRow="1">
                <a:tableStyleId>{B301B821-A1FF-4177-AEE7-76D212191A09}</a:tableStyleId>
              </a:tblPr>
              <a:tblGrid>
                <a:gridCol w="2566575">
                  <a:extLst>
                    <a:ext uri="{9D8B030D-6E8A-4147-A177-3AD203B41FA5}">
                      <a16:colId xmlns:a16="http://schemas.microsoft.com/office/drawing/2014/main" val="727883303"/>
                    </a:ext>
                  </a:extLst>
                </a:gridCol>
                <a:gridCol w="5663025">
                  <a:extLst>
                    <a:ext uri="{9D8B030D-6E8A-4147-A177-3AD203B41FA5}">
                      <a16:colId xmlns:a16="http://schemas.microsoft.com/office/drawing/2014/main" val="4104630111"/>
                    </a:ext>
                  </a:extLst>
                </a:gridCol>
              </a:tblGrid>
              <a:tr h="227385">
                <a:tc>
                  <a:txBody>
                    <a:bodyPr/>
                    <a:lstStyle/>
                    <a:p>
                      <a:pPr algn="ctr"/>
                      <a:r>
                        <a:rPr lang="fr-FR" sz="1600" noProof="0" dirty="0"/>
                        <a:t>Procurement</a:t>
                      </a:r>
                      <a:r>
                        <a:rPr lang="fr-FR" sz="1600" baseline="0" noProof="0" dirty="0"/>
                        <a:t> Support</a:t>
                      </a:r>
                      <a:endParaRPr lang="fr-FR" sz="1600" noProof="0" dirty="0">
                        <a:latin typeface="+mn-lt"/>
                        <a:cs typeface="Arial" pitchFamily="34" charset="0"/>
                      </a:endParaRPr>
                    </a:p>
                  </a:txBody>
                  <a:tcPr marR="45720" anchor="ctr">
                    <a:lnR w="12700" cap="flat" cmpd="sng" algn="ctr">
                      <a:solidFill>
                        <a:schemeClr val="bg1"/>
                      </a:solidFill>
                      <a:prstDash val="solid"/>
                      <a:round/>
                      <a:headEnd type="none" w="med" len="med"/>
                      <a:tailEnd type="none" w="med" len="med"/>
                    </a:lnR>
                  </a:tcPr>
                </a:tc>
                <a:tc>
                  <a:txBody>
                    <a:bodyPr/>
                    <a:lstStyle/>
                    <a:p>
                      <a:pPr algn="ctr"/>
                      <a:r>
                        <a:rPr lang="fr-FR" sz="1600" noProof="0" dirty="0"/>
                        <a:t>Title</a:t>
                      </a:r>
                      <a:endParaRPr lang="fr-FR" sz="1600" noProof="0" dirty="0">
                        <a:latin typeface="+mn-lt"/>
                        <a:cs typeface="Arial" pitchFamily="34" charset="0"/>
                      </a:endParaRPr>
                    </a:p>
                  </a:txBody>
                  <a:tcPr marR="4572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11349183"/>
                  </a:ext>
                </a:extLst>
              </a:tr>
              <a:tr h="370840">
                <a:tc>
                  <a:txBody>
                    <a:bodyPr/>
                    <a:lstStyle/>
                    <a:p>
                      <a:r>
                        <a:rPr lang="fr-FR" sz="1600" noProof="0" dirty="0"/>
                        <a:t>Kori Rodriguez, P.E.</a:t>
                      </a:r>
                      <a:endParaRPr lang="fr-FR" sz="1600" noProof="0" dirty="0">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ct val="20000"/>
                        </a:spcBef>
                        <a:spcAft>
                          <a:spcPts val="0"/>
                        </a:spcAft>
                        <a:buClr>
                          <a:srgbClr val="0A1B2B"/>
                        </a:buClr>
                        <a:buSzTx/>
                        <a:buFont typeface="Wingdings" pitchFamily="2" charset="2"/>
                        <a:buNone/>
                        <a:tabLst/>
                        <a:defRPr/>
                      </a:pPr>
                      <a:r>
                        <a:rPr kumimoji="0" lang="fr-FR" sz="1600" b="0" u="none" strike="noStrike" kern="1200" cap="none" spc="0" normalizeH="0" baseline="0" noProof="0" dirty="0">
                          <a:ln>
                            <a:noFill/>
                          </a:ln>
                          <a:solidFill>
                            <a:prstClr val="black"/>
                          </a:solidFill>
                          <a:effectLst/>
                          <a:uLnTx/>
                          <a:uFillTx/>
                        </a:rPr>
                        <a:t>Section </a:t>
                      </a:r>
                      <a:r>
                        <a:rPr kumimoji="0" lang="fr-FR" sz="1600" b="0" u="none" strike="noStrike" kern="1200" cap="none" spc="0" normalizeH="0" baseline="0" noProof="0" dirty="0" err="1">
                          <a:ln>
                            <a:noFill/>
                          </a:ln>
                          <a:solidFill>
                            <a:prstClr val="black"/>
                          </a:solidFill>
                          <a:effectLst/>
                          <a:uLnTx/>
                          <a:uFillTx/>
                        </a:rPr>
                        <a:t>Director</a:t>
                      </a:r>
                      <a:r>
                        <a:rPr kumimoji="0" lang="fr-FR" sz="1600" b="0" u="none" strike="noStrike" kern="1200" cap="none" spc="0" normalizeH="0" baseline="0" noProof="0" dirty="0">
                          <a:ln>
                            <a:noFill/>
                          </a:ln>
                          <a:solidFill>
                            <a:prstClr val="black"/>
                          </a:solidFill>
                          <a:effectLst/>
                          <a:uLnTx/>
                          <a:uFillTx/>
                        </a:rPr>
                        <a:t>, PEPS Service Center for Divisions </a:t>
                      </a:r>
                      <a:endParaRPr kumimoji="0" lang="fr-FR" sz="1600" b="0" i="0" u="none" strike="noStrike" kern="1200" cap="none" spc="0" normalizeH="0" baseline="0" noProof="0" dirty="0">
                        <a:ln>
                          <a:noFill/>
                        </a:ln>
                        <a:solidFill>
                          <a:prstClr val="black"/>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1"/>
                    </a:solidFill>
                  </a:tcPr>
                </a:tc>
                <a:extLst>
                  <a:ext uri="{0D108BD9-81ED-4DB2-BD59-A6C34878D82A}">
                    <a16:rowId xmlns:a16="http://schemas.microsoft.com/office/drawing/2014/main" val="3392658983"/>
                  </a:ext>
                </a:extLst>
              </a:tr>
              <a:tr h="370840">
                <a:tc>
                  <a:txBody>
                    <a:bodyPr/>
                    <a:lstStyle/>
                    <a:p>
                      <a:r>
                        <a:rPr lang="fr-FR" sz="1600" noProof="0" dirty="0"/>
                        <a:t>LaDonna Waters, P.E.</a:t>
                      </a:r>
                      <a:endParaRPr lang="fr-FR" sz="1600" noProof="0" dirty="0">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fr-FR" sz="1600" b="0" u="none" strike="noStrike" kern="1200" cap="none" spc="0" normalizeH="0" baseline="0" noProof="0" dirty="0">
                          <a:ln>
                            <a:noFill/>
                          </a:ln>
                          <a:solidFill>
                            <a:schemeClr val="tx1"/>
                          </a:solidFill>
                          <a:effectLst/>
                          <a:uLnTx/>
                          <a:uFillTx/>
                        </a:rPr>
                        <a:t>Procurement Engineer, </a:t>
                      </a:r>
                      <a:r>
                        <a:rPr kumimoji="0" lang="fr-FR" sz="1600" b="0" u="none" strike="noStrike" kern="1200" cap="none" spc="0" normalizeH="0" baseline="0" noProof="0" dirty="0">
                          <a:ln>
                            <a:noFill/>
                          </a:ln>
                          <a:solidFill>
                            <a:prstClr val="black"/>
                          </a:solidFill>
                          <a:effectLst/>
                          <a:uLnTx/>
                          <a:uFillTx/>
                        </a:rPr>
                        <a:t>PEPS Service Center for Divisions  </a:t>
                      </a:r>
                      <a:endParaRPr kumimoji="0" lang="fr-FR" sz="1600" b="0" i="0" u="none" strike="noStrike" kern="1200" cap="none" spc="0" normalizeH="0" baseline="0" noProof="0" dirty="0">
                        <a:ln>
                          <a:noFill/>
                        </a:ln>
                        <a:solidFill>
                          <a:schemeClr val="tx1"/>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3908074871"/>
                  </a:ext>
                </a:extLst>
              </a:tr>
              <a:tr h="370840">
                <a:tc>
                  <a:txBody>
                    <a:bodyPr/>
                    <a:lstStyle/>
                    <a:p>
                      <a:r>
                        <a:rPr lang="en-US" sz="1600" b="0" noProof="0" dirty="0">
                          <a:solidFill>
                            <a:schemeClr val="tx1"/>
                          </a:solidFill>
                        </a:rPr>
                        <a:t>Erinn Davis</a:t>
                      </a:r>
                      <a:endParaRPr lang="en-US" sz="1600" b="0" noProof="0" dirty="0">
                        <a:solidFill>
                          <a:schemeClr val="tx1"/>
                        </a:solidFill>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600" b="0" u="none" strike="noStrike" kern="1200" cap="none" spc="0" normalizeH="0" baseline="0" noProof="0" dirty="0">
                          <a:ln>
                            <a:noFill/>
                          </a:ln>
                          <a:solidFill>
                            <a:schemeClr val="tx1"/>
                          </a:solidFill>
                          <a:effectLst/>
                          <a:uLnTx/>
                          <a:uFillTx/>
                        </a:rPr>
                        <a:t>Contract Specialist, PEPS Service Center for Divisions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1"/>
                    </a:solidFill>
                  </a:tcPr>
                </a:tc>
                <a:extLst>
                  <a:ext uri="{0D108BD9-81ED-4DB2-BD59-A6C34878D82A}">
                    <a16:rowId xmlns:a16="http://schemas.microsoft.com/office/drawing/2014/main" val="349616841"/>
                  </a:ext>
                </a:extLst>
              </a:tr>
            </a:tbl>
          </a:graphicData>
        </a:graphic>
      </p:graphicFrame>
      <p:sp>
        <p:nvSpPr>
          <p:cNvPr id="3" name="Content Placeholder" descr="You will be given an opportunity to ask questions after the presentation via email.&#10;If questions arise after the meeting, please submit to: LaDonna Waters, P.E. at ladonna.waters@txdot.gov by: Tuesday, May 12, 2026, at 1 PM, CST&#10;All relevant questions and responses will be posted by Friday, May 15, 2026.&#10;">
            <a:extLst>
              <a:ext uri="{FF2B5EF4-FFF2-40B4-BE49-F238E27FC236}">
                <a16:creationId xmlns:a16="http://schemas.microsoft.com/office/drawing/2014/main" id="{C00CC329-869A-654B-4190-269BE320A582}"/>
              </a:ext>
            </a:extLst>
          </p:cNvPr>
          <p:cNvSpPr>
            <a:spLocks noGrp="1"/>
          </p:cNvSpPr>
          <p:nvPr>
            <p:ph idx="1"/>
          </p:nvPr>
        </p:nvSpPr>
        <p:spPr>
          <a:xfrm>
            <a:off x="-277061" y="3251171"/>
            <a:ext cx="9825487" cy="1519275"/>
          </a:xfrm>
          <a:ln w="38100">
            <a:noFill/>
          </a:ln>
        </p:spPr>
        <p:txBody>
          <a:bodyPr>
            <a:noAutofit/>
          </a:bodyPr>
          <a:lstStyle/>
          <a:p>
            <a:pPr lvl="1">
              <a:lnSpc>
                <a:spcPct val="150000"/>
              </a:lnSpc>
              <a:spcBef>
                <a:spcPts val="0"/>
              </a:spcBef>
              <a:spcAft>
                <a:spcPts val="0"/>
              </a:spcAft>
              <a:buFont typeface="Arial" panose="020B0604020202020204" pitchFamily="34" charset="0"/>
              <a:buChar char="•"/>
            </a:pPr>
            <a:r>
              <a:rPr lang="en-US" sz="1600" dirty="0"/>
              <a:t>You </a:t>
            </a:r>
            <a:r>
              <a:rPr lang="en-US" sz="1600" b="1" u="sng" dirty="0"/>
              <a:t>will</a:t>
            </a:r>
            <a:r>
              <a:rPr lang="en-US" sz="1600" dirty="0"/>
              <a:t> be given an opportunity to ask questions after the presentation via email.</a:t>
            </a:r>
          </a:p>
          <a:p>
            <a:pPr lvl="1">
              <a:lnSpc>
                <a:spcPct val="150000"/>
              </a:lnSpc>
              <a:spcBef>
                <a:spcPts val="0"/>
              </a:spcBef>
              <a:spcAft>
                <a:spcPts val="0"/>
              </a:spcAft>
              <a:buFont typeface="Arial" panose="020B0604020202020204" pitchFamily="34" charset="0"/>
              <a:buChar char="•"/>
            </a:pPr>
            <a:r>
              <a:rPr lang="en-US" sz="1600" dirty="0"/>
              <a:t>If questions arise after the meeting, please submit to: LaDonna Waters, P.E. at </a:t>
            </a:r>
            <a:r>
              <a:rPr lang="en-US" sz="1600" b="1" dirty="0">
                <a:solidFill>
                  <a:srgbClr val="0056A9"/>
                </a:solidFill>
                <a:hlinkClick r:id="rId3"/>
              </a:rPr>
              <a:t>ladonna.waters@txdot.gov</a:t>
            </a:r>
            <a:r>
              <a:rPr lang="en-US" sz="1600" b="1" dirty="0">
                <a:solidFill>
                  <a:srgbClr val="0056A9"/>
                </a:solidFill>
              </a:rPr>
              <a:t> </a:t>
            </a:r>
            <a:r>
              <a:rPr lang="en-US" sz="1600" dirty="0"/>
              <a:t>by: </a:t>
            </a:r>
            <a:r>
              <a:rPr lang="en-US" sz="1600" b="1" dirty="0"/>
              <a:t>Tuesday, May 12, 2026, at 1 PM, CST</a:t>
            </a:r>
            <a:endParaRPr lang="en-US" sz="1600" b="1" dirty="0">
              <a:solidFill>
                <a:srgbClr val="FF0000"/>
              </a:solidFill>
            </a:endParaRPr>
          </a:p>
          <a:p>
            <a:pPr lvl="1">
              <a:lnSpc>
                <a:spcPct val="150000"/>
              </a:lnSpc>
              <a:spcBef>
                <a:spcPts val="0"/>
              </a:spcBef>
              <a:spcAft>
                <a:spcPts val="0"/>
              </a:spcAft>
              <a:buFont typeface="Arial" panose="020B0604020202020204" pitchFamily="34" charset="0"/>
              <a:buChar char="•"/>
            </a:pPr>
            <a:r>
              <a:rPr lang="en-US" sz="1600" dirty="0"/>
              <a:t>All relevant questions and responses will be posted by Friday, </a:t>
            </a:r>
            <a:r>
              <a:rPr lang="en-US" sz="1600" b="1" dirty="0"/>
              <a:t>May 15, 2026</a:t>
            </a:r>
            <a:r>
              <a:rPr lang="en-US" sz="1600" dirty="0"/>
              <a:t>.</a:t>
            </a:r>
          </a:p>
        </p:txBody>
      </p:sp>
    </p:spTree>
    <p:extLst>
      <p:ext uri="{BB962C8B-B14F-4D97-AF65-F5344CB8AC3E}">
        <p14:creationId xmlns:p14="http://schemas.microsoft.com/office/powerpoint/2010/main" val="42969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C4F1-CF6D-A77F-43DE-39FEAF9156AB}"/>
              </a:ext>
            </a:extLst>
          </p:cNvPr>
          <p:cNvSpPr>
            <a:spLocks noGrp="1"/>
          </p:cNvSpPr>
          <p:nvPr>
            <p:ph type="title"/>
          </p:nvPr>
        </p:nvSpPr>
        <p:spPr>
          <a:xfrm>
            <a:off x="428570" y="-372488"/>
            <a:ext cx="8229600" cy="294885"/>
          </a:xfrm>
        </p:spPr>
        <p:txBody>
          <a:bodyPr>
            <a:normAutofit fontScale="90000"/>
          </a:bodyPr>
          <a:lstStyle/>
          <a:p>
            <a:r>
              <a:rPr lang="en-US" dirty="0"/>
              <a:t>General Scope of Work</a:t>
            </a:r>
          </a:p>
        </p:txBody>
      </p:sp>
      <p:sp>
        <p:nvSpPr>
          <p:cNvPr id="8" name="Text Box">
            <a:extLst>
              <a:ext uri="{FF2B5EF4-FFF2-40B4-BE49-F238E27FC236}">
                <a16:creationId xmlns:a16="http://schemas.microsoft.com/office/drawing/2014/main" id="{E3C4257D-140B-877F-D3B4-107BA23DF13E}"/>
              </a:ext>
            </a:extLst>
          </p:cNvPr>
          <p:cNvSpPr/>
          <p:nvPr/>
        </p:nvSpPr>
        <p:spPr>
          <a:xfrm>
            <a:off x="475295" y="660045"/>
            <a:ext cx="8128631" cy="431122"/>
          </a:xfrm>
          <a:custGeom>
            <a:avLst/>
            <a:gdLst>
              <a:gd name="connsiteX0" fmla="*/ 0 w 8294286"/>
              <a:gd name="connsiteY0" fmla="*/ 71855 h 431122"/>
              <a:gd name="connsiteX1" fmla="*/ 71855 w 8294286"/>
              <a:gd name="connsiteY1" fmla="*/ 0 h 431122"/>
              <a:gd name="connsiteX2" fmla="*/ 8222431 w 8294286"/>
              <a:gd name="connsiteY2" fmla="*/ 0 h 431122"/>
              <a:gd name="connsiteX3" fmla="*/ 8294286 w 8294286"/>
              <a:gd name="connsiteY3" fmla="*/ 71855 h 431122"/>
              <a:gd name="connsiteX4" fmla="*/ 8294286 w 8294286"/>
              <a:gd name="connsiteY4" fmla="*/ 359267 h 431122"/>
              <a:gd name="connsiteX5" fmla="*/ 8222431 w 8294286"/>
              <a:gd name="connsiteY5" fmla="*/ 431122 h 431122"/>
              <a:gd name="connsiteX6" fmla="*/ 71855 w 8294286"/>
              <a:gd name="connsiteY6" fmla="*/ 431122 h 431122"/>
              <a:gd name="connsiteX7" fmla="*/ 0 w 8294286"/>
              <a:gd name="connsiteY7" fmla="*/ 359267 h 431122"/>
              <a:gd name="connsiteX8" fmla="*/ 0 w 8294286"/>
              <a:gd name="connsiteY8" fmla="*/ 71855 h 4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4286" h="431122">
                <a:moveTo>
                  <a:pt x="0" y="71855"/>
                </a:moveTo>
                <a:cubicBezTo>
                  <a:pt x="0" y="32171"/>
                  <a:pt x="32171" y="0"/>
                  <a:pt x="71855" y="0"/>
                </a:cubicBezTo>
                <a:lnTo>
                  <a:pt x="8222431" y="0"/>
                </a:lnTo>
                <a:cubicBezTo>
                  <a:pt x="8262115" y="0"/>
                  <a:pt x="8294286" y="32171"/>
                  <a:pt x="8294286" y="71855"/>
                </a:cubicBezTo>
                <a:lnTo>
                  <a:pt x="8294286" y="359267"/>
                </a:lnTo>
                <a:cubicBezTo>
                  <a:pt x="8294286" y="398951"/>
                  <a:pt x="8262115" y="431122"/>
                  <a:pt x="8222431" y="431122"/>
                </a:cubicBezTo>
                <a:lnTo>
                  <a:pt x="71855" y="431122"/>
                </a:lnTo>
                <a:cubicBezTo>
                  <a:pt x="32171" y="431122"/>
                  <a:pt x="0" y="398951"/>
                  <a:pt x="0" y="359267"/>
                </a:cubicBezTo>
                <a:lnTo>
                  <a:pt x="0" y="71855"/>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42597" tIns="21046" rIns="242597" bIns="21046" numCol="1" spcCol="1270" anchor="ctr" anchorCtr="0">
            <a:noAutofit/>
          </a:bodyPr>
          <a:lstStyle/>
          <a:p>
            <a:pPr marL="0" lvl="0" indent="0" algn="l" defTabSz="800100">
              <a:lnSpc>
                <a:spcPct val="90000"/>
              </a:lnSpc>
              <a:spcBef>
                <a:spcPct val="0"/>
              </a:spcBef>
              <a:spcAft>
                <a:spcPct val="35000"/>
              </a:spcAft>
              <a:buNone/>
            </a:pPr>
            <a:r>
              <a:rPr lang="en-US" sz="1800" b="1" kern="1200" dirty="0"/>
              <a:t>General Scope of Work to be Performed:</a:t>
            </a:r>
            <a:endParaRPr lang="en-US" sz="1800" kern="1200" dirty="0"/>
          </a:p>
        </p:txBody>
      </p:sp>
      <p:sp>
        <p:nvSpPr>
          <p:cNvPr id="7" name="Freeform shape" descr="The Engineer shall provide engineering services including geological and geotechnical field operations and evaluations, non-destructive pavement operations and evaluations, engineering services required to review, analyze, and develop a pavement design and evaluation report, and provide recommendations for new or rehabilitation pavement alternatives for State projects.">
            <a:extLst>
              <a:ext uri="{FF2B5EF4-FFF2-40B4-BE49-F238E27FC236}">
                <a16:creationId xmlns:a16="http://schemas.microsoft.com/office/drawing/2014/main" id="{D77C667D-2F16-9A14-51E4-E9E44831D714}"/>
              </a:ext>
              <a:ext uri="{C183D7F6-B498-43B3-948B-1728B52AA6E4}">
                <adec:decorative xmlns:adec="http://schemas.microsoft.com/office/drawing/2017/decorative" val="0"/>
              </a:ext>
            </a:extLst>
          </p:cNvPr>
          <p:cNvSpPr/>
          <p:nvPr/>
        </p:nvSpPr>
        <p:spPr>
          <a:xfrm>
            <a:off x="447082" y="1023013"/>
            <a:ext cx="8211088" cy="3990971"/>
          </a:xfrm>
          <a:custGeom>
            <a:avLst/>
            <a:gdLst>
              <a:gd name="connsiteX0" fmla="*/ 0 w 8373599"/>
              <a:gd name="connsiteY0" fmla="*/ 0 h 3990971"/>
              <a:gd name="connsiteX1" fmla="*/ 8373599 w 8373599"/>
              <a:gd name="connsiteY1" fmla="*/ 0 h 3990971"/>
              <a:gd name="connsiteX2" fmla="*/ 8373599 w 8373599"/>
              <a:gd name="connsiteY2" fmla="*/ 3990971 h 3990971"/>
              <a:gd name="connsiteX3" fmla="*/ 0 w 8373599"/>
              <a:gd name="connsiteY3" fmla="*/ 3990971 h 3990971"/>
              <a:gd name="connsiteX4" fmla="*/ 0 w 8373599"/>
              <a:gd name="connsiteY4" fmla="*/ 0 h 399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3599" h="3990971">
                <a:moveTo>
                  <a:pt x="0" y="0"/>
                </a:moveTo>
                <a:lnTo>
                  <a:pt x="8373599" y="0"/>
                </a:lnTo>
                <a:lnTo>
                  <a:pt x="8373599" y="3990971"/>
                </a:lnTo>
                <a:lnTo>
                  <a:pt x="0" y="3990971"/>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884" tIns="156293" rIns="649884" bIns="113792" numCol="1" spcCol="1270" anchor="t" anchorCtr="0">
            <a:noAutofit/>
          </a:bodyPr>
          <a:lstStyle/>
          <a:p>
            <a:r>
              <a:rPr lang="en-US" dirty="0"/>
              <a:t>The Engineer shall provide engineering services including geological and geotechnical field operations and evaluations,</a:t>
            </a:r>
            <a:r>
              <a:rPr lang="en-US" b="1" dirty="0"/>
              <a:t> </a:t>
            </a:r>
            <a:r>
              <a:rPr lang="en-US" dirty="0"/>
              <a:t>non-destructive pavement operations and evaluations, engineering services required to review, analyze, and develop a pavement design and evaluation report, and provide recommendations for new or rehabilitation pavement alternatives for State projects.</a:t>
            </a:r>
          </a:p>
        </p:txBody>
      </p:sp>
    </p:spTree>
    <p:extLst>
      <p:ext uri="{BB962C8B-B14F-4D97-AF65-F5344CB8AC3E}">
        <p14:creationId xmlns:p14="http://schemas.microsoft.com/office/powerpoint/2010/main" val="76367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4FD99B2-B167-C154-3EDD-26071D55C158}"/>
              </a:ext>
            </a:extLst>
          </p:cNvPr>
          <p:cNvSpPr txBox="1">
            <a:spLocks noGrp="1"/>
          </p:cNvSpPr>
          <p:nvPr>
            <p:ph type="title" idx="4294967295"/>
          </p:nvPr>
        </p:nvSpPr>
        <p:spPr>
          <a:xfrm>
            <a:off x="0" y="-503974"/>
            <a:ext cx="9736138"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457200">
              <a:lnSpc>
                <a:spcPct val="100000"/>
              </a:lnSpc>
              <a:spcBef>
                <a:spcPts val="0"/>
              </a:spcBef>
              <a:defRPr/>
            </a:pPr>
            <a:r>
              <a:rPr kumimoji="0" lang="en-US" sz="1600" b="1" i="0" u="none" strike="noStrike" kern="1200" cap="none" spc="0" normalizeH="0" baseline="0" noProof="0" dirty="0">
                <a:ln>
                  <a:noFill/>
                </a:ln>
                <a:solidFill>
                  <a:schemeClr val="tx1"/>
                </a:solidFill>
                <a:effectLst/>
                <a:uLnTx/>
                <a:uFillTx/>
                <a:latin typeface="+mn-lt"/>
                <a:ea typeface="+mn-ea"/>
                <a:cs typeface="+mn-cs"/>
              </a:rPr>
              <a:t>Standard Work Categories and Corresponding Percentages</a:t>
            </a:r>
            <a:endParaRPr kumimoji="0" lang="en-US" sz="16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TextBox">
            <a:extLst>
              <a:ext uri="{FF2B5EF4-FFF2-40B4-BE49-F238E27FC236}">
                <a16:creationId xmlns:a16="http://schemas.microsoft.com/office/drawing/2014/main" id="{255C35EB-CA6D-569D-93D3-2566F68C32F7}"/>
              </a:ext>
            </a:extLst>
          </p:cNvPr>
          <p:cNvSpPr txBox="1"/>
          <p:nvPr/>
        </p:nvSpPr>
        <p:spPr>
          <a:xfrm>
            <a:off x="0" y="613543"/>
            <a:ext cx="6187720" cy="307777"/>
          </a:xfrm>
          <a:prstGeom prst="rect">
            <a:avLst/>
          </a:prstGeom>
          <a:noFill/>
        </p:spPr>
        <p:txBody>
          <a:bodyPr wrap="none" rtlCol="0">
            <a:spAutoFit/>
          </a:bodyPr>
          <a:lstStyle/>
          <a:p>
            <a:r>
              <a:rPr lang="en-US" sz="1400" dirty="0"/>
              <a:t>Table 2: Standard work categories and corresponding percentages</a:t>
            </a:r>
          </a:p>
        </p:txBody>
      </p:sp>
      <p:graphicFrame>
        <p:nvGraphicFramePr>
          <p:cNvPr id="2" name="Table 2" descr="Standard work categories and corresponding percentages   &#10;12.1.3 Materials Engineering (10%)&#10;12.4.1 Pavement Design Services (25%)&#10;12.5.1 Pavement Evaluation (35%)&#10;14.1.1 Soil Exploration (10%)&#10;14.2.1 Geotechnical Testing (20%)&#10;">
            <a:extLst>
              <a:ext uri="{FF2B5EF4-FFF2-40B4-BE49-F238E27FC236}">
                <a16:creationId xmlns:a16="http://schemas.microsoft.com/office/drawing/2014/main" id="{01D3D3F2-4FFC-4A81-64B6-F5A68A14E60C}"/>
              </a:ext>
            </a:extLst>
          </p:cNvPr>
          <p:cNvGraphicFramePr>
            <a:graphicFrameLocks noGrp="1"/>
          </p:cNvGraphicFramePr>
          <p:nvPr>
            <p:extLst>
              <p:ext uri="{D42A27DB-BD31-4B8C-83A1-F6EECF244321}">
                <p14:modId xmlns:p14="http://schemas.microsoft.com/office/powerpoint/2010/main" val="1221992987"/>
              </p:ext>
            </p:extLst>
          </p:nvPr>
        </p:nvGraphicFramePr>
        <p:xfrm>
          <a:off x="76236" y="1014503"/>
          <a:ext cx="8939737" cy="2815625"/>
        </p:xfrm>
        <a:graphic>
          <a:graphicData uri="http://schemas.openxmlformats.org/drawingml/2006/table">
            <a:tbl>
              <a:tblPr firstRow="1" bandRow="1">
                <a:tableStyleId>{69012ECD-51FC-41F1-AA8D-1B2483CD663E}</a:tableStyleId>
              </a:tblPr>
              <a:tblGrid>
                <a:gridCol w="1236349">
                  <a:extLst>
                    <a:ext uri="{9D8B030D-6E8A-4147-A177-3AD203B41FA5}">
                      <a16:colId xmlns:a16="http://schemas.microsoft.com/office/drawing/2014/main" val="1048505531"/>
                    </a:ext>
                  </a:extLst>
                </a:gridCol>
                <a:gridCol w="6064369">
                  <a:extLst>
                    <a:ext uri="{9D8B030D-6E8A-4147-A177-3AD203B41FA5}">
                      <a16:colId xmlns:a16="http://schemas.microsoft.com/office/drawing/2014/main" val="2014093630"/>
                    </a:ext>
                  </a:extLst>
                </a:gridCol>
                <a:gridCol w="1639019">
                  <a:extLst>
                    <a:ext uri="{9D8B030D-6E8A-4147-A177-3AD203B41FA5}">
                      <a16:colId xmlns:a16="http://schemas.microsoft.com/office/drawing/2014/main" val="1550566260"/>
                    </a:ext>
                  </a:extLst>
                </a:gridCol>
              </a:tblGrid>
              <a:tr h="698061">
                <a:tc>
                  <a:txBody>
                    <a:bodyPr/>
                    <a:lstStyle/>
                    <a:p>
                      <a:pPr algn="r" rtl="0" fontAlgn="ctr"/>
                      <a:r>
                        <a:rPr lang="en-US" sz="1600" b="1" u="none" strike="noStrike" dirty="0">
                          <a:solidFill>
                            <a:srgbClr val="FFFFFF"/>
                          </a:solidFill>
                          <a:effectLst/>
                        </a:rPr>
                        <a:t>Standard</a:t>
                      </a:r>
                      <a:endParaRPr lang="en-US" sz="1600" b="1" i="0" u="none" strike="noStrike" dirty="0">
                        <a:solidFill>
                          <a:srgbClr val="FFFFFF"/>
                        </a:solidFill>
                        <a:effectLst/>
                        <a:latin typeface="Franklin Gothic Book" panose="020B0503020102020204" pitchFamily="34" charset="0"/>
                      </a:endParaRPr>
                    </a:p>
                  </a:txBody>
                  <a:tcPr marL="72866" marR="8096" marT="8096" marB="0" anchor="ctr">
                    <a:lnR w="12700" cap="flat" cmpd="sng" algn="ctr">
                      <a:solidFill>
                        <a:srgbClr val="0058B0"/>
                      </a:solidFill>
                      <a:prstDash val="solid"/>
                      <a:round/>
                      <a:headEnd type="none" w="med" len="med"/>
                      <a:tailEnd type="none" w="med" len="med"/>
                    </a:lnR>
                  </a:tcPr>
                </a:tc>
                <a:tc>
                  <a:txBody>
                    <a:bodyPr/>
                    <a:lstStyle/>
                    <a:p>
                      <a:r>
                        <a:rPr lang="en-US" sz="1600" dirty="0"/>
                        <a:t>Work Categories</a:t>
                      </a:r>
                    </a:p>
                  </a:txBody>
                  <a:tcPr marL="72866" marR="8096" marT="8096" marB="0" anchor="ctr">
                    <a:lnL w="12700" cap="flat" cmpd="sng" algn="ctr">
                      <a:solidFill>
                        <a:srgbClr val="0058B0"/>
                      </a:solidFill>
                      <a:prstDash val="solid"/>
                      <a:round/>
                      <a:headEnd type="none" w="med" len="med"/>
                      <a:tailEnd type="none" w="med" len="med"/>
                    </a:lnL>
                  </a:tcPr>
                </a:tc>
                <a:tc>
                  <a:txBody>
                    <a:bodyPr/>
                    <a:lstStyle/>
                    <a:p>
                      <a:pPr algn="ctr" rtl="0" fontAlgn="ctr"/>
                      <a:r>
                        <a:rPr lang="en-US" sz="1600" b="1" u="none" strike="noStrike" dirty="0">
                          <a:solidFill>
                            <a:srgbClr val="FFFFFF"/>
                          </a:solidFill>
                          <a:effectLst/>
                        </a:rPr>
                        <a:t>Percentages</a:t>
                      </a:r>
                      <a:r>
                        <a:rPr lang="en-US" sz="1400" b="1" u="none" strike="noStrike" dirty="0">
                          <a:solidFill>
                            <a:srgbClr val="FFFFFF"/>
                          </a:solidFill>
                          <a:effectLst/>
                        </a:rPr>
                        <a:t> </a:t>
                      </a:r>
                      <a:r>
                        <a:rPr lang="en-US" sz="1600" b="1" u="none" strike="noStrike" dirty="0">
                          <a:solidFill>
                            <a:srgbClr val="FFFFFF"/>
                          </a:solidFill>
                          <a:effectLst/>
                        </a:rPr>
                        <a:t>(%)</a:t>
                      </a:r>
                      <a:endParaRPr lang="en-US" sz="1600" b="1" i="0" u="none" strike="noStrike" dirty="0">
                        <a:solidFill>
                          <a:srgbClr val="FFFFFF"/>
                        </a:solidFill>
                        <a:effectLst/>
                        <a:latin typeface="Franklin Gothic Book" panose="020B0503020102020204" pitchFamily="34" charset="0"/>
                      </a:endParaRPr>
                    </a:p>
                  </a:txBody>
                  <a:tcPr marL="72866" marR="8096" marT="8096" marB="0" anchor="ctr"/>
                </a:tc>
                <a:extLst>
                  <a:ext uri="{0D108BD9-81ED-4DB2-BD59-A6C34878D82A}">
                    <a16:rowId xmlns:a16="http://schemas.microsoft.com/office/drawing/2014/main" val="3773796095"/>
                  </a:ext>
                </a:extLst>
              </a:tr>
              <a:tr h="519970">
                <a:tc>
                  <a:txBody>
                    <a:bodyPr/>
                    <a:lstStyle/>
                    <a:p>
                      <a:pPr algn="ctr" rtl="0" fontAlgn="b"/>
                      <a:r>
                        <a:rPr lang="en-US" sz="1600" b="0" i="0" u="none" strike="noStrike" dirty="0">
                          <a:solidFill>
                            <a:srgbClr val="000000"/>
                          </a:solidFill>
                          <a:effectLst/>
                          <a:latin typeface="+mn-lt"/>
                        </a:rPr>
                        <a:t>12.1.3</a:t>
                      </a:r>
                    </a:p>
                  </a:txBody>
                  <a:tcPr marL="8096" marR="8096" marT="8096" marB="0" anchor="b">
                    <a:lnR w="12700" cap="flat" cmpd="sng" algn="ctr">
                      <a:solidFill>
                        <a:srgbClr val="0058B0"/>
                      </a:solidFill>
                      <a:prstDash val="solid"/>
                      <a:round/>
                      <a:headEnd type="none" w="med" len="med"/>
                      <a:tailEnd type="none" w="med" len="med"/>
                    </a:lnR>
                  </a:tcPr>
                </a:tc>
                <a:tc>
                  <a:txBody>
                    <a:bodyPr/>
                    <a:lstStyle/>
                    <a:p>
                      <a:pPr algn="l" fontAlgn="ctr"/>
                      <a:r>
                        <a:rPr lang="en-US" sz="1600" b="0" u="none" strike="noStrike" dirty="0">
                          <a:solidFill>
                            <a:srgbClr val="000000"/>
                          </a:solidFill>
                          <a:effectLst/>
                        </a:rPr>
                        <a:t>Materials Engineering</a:t>
                      </a:r>
                      <a:endParaRPr lang="en-US" sz="1600" b="0" i="0" u="none" strike="noStrike" dirty="0">
                        <a:solidFill>
                          <a:srgbClr val="000000"/>
                        </a:solidFill>
                        <a:effectLst/>
                        <a:latin typeface="+mn-lt"/>
                      </a:endParaRPr>
                    </a:p>
                  </a:txBody>
                  <a:tcPr marL="6350" marR="6350" marT="6350" marB="0" anchor="b">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rtl="0" fontAlgn="b"/>
                      <a:r>
                        <a:rPr lang="en-US" sz="1600" b="0" u="none" strike="noStrike" dirty="0">
                          <a:solidFill>
                            <a:srgbClr val="000000"/>
                          </a:solidFill>
                          <a:effectLst/>
                        </a:rPr>
                        <a:t>10%</a:t>
                      </a:r>
                      <a:endParaRPr lang="en-US" sz="1600" b="0" i="0" u="none" strike="noStrike" dirty="0">
                        <a:solidFill>
                          <a:srgbClr val="000000"/>
                        </a:solidFill>
                        <a:effectLst/>
                        <a:latin typeface="+mn-lt"/>
                      </a:endParaRPr>
                    </a:p>
                  </a:txBody>
                  <a:tcPr marL="8096" marR="8096" marT="8096"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402445218"/>
                  </a:ext>
                </a:extLst>
              </a:tr>
              <a:tr h="422694">
                <a:tc>
                  <a:txBody>
                    <a:bodyPr/>
                    <a:lstStyle/>
                    <a:p>
                      <a:pPr algn="ctr" rtl="0" fontAlgn="b"/>
                      <a:r>
                        <a:rPr lang="en-US" sz="1600" b="0" u="none" strike="noStrike" dirty="0">
                          <a:solidFill>
                            <a:srgbClr val="000000"/>
                          </a:solidFill>
                          <a:effectLst/>
                        </a:rPr>
                        <a:t>12.4.1</a:t>
                      </a:r>
                      <a:endParaRPr lang="en-US" sz="1600" b="0" i="0" u="none" strike="noStrike" dirty="0">
                        <a:solidFill>
                          <a:srgbClr val="000000"/>
                        </a:solidFill>
                        <a:effectLst/>
                        <a:latin typeface="+mn-lt"/>
                      </a:endParaRPr>
                    </a:p>
                  </a:txBody>
                  <a:tcPr marL="8096" marR="8096" marT="8096" marB="0" anchor="b">
                    <a:lnR w="12700" cap="flat" cmpd="sng" algn="ctr">
                      <a:solidFill>
                        <a:srgbClr val="0058B0"/>
                      </a:solidFill>
                      <a:prstDash val="solid"/>
                      <a:round/>
                      <a:headEnd type="none" w="med" len="med"/>
                      <a:tailEnd type="none" w="med" len="med"/>
                    </a:lnR>
                    <a:solidFill>
                      <a:schemeClr val="bg2"/>
                    </a:solidFill>
                  </a:tcPr>
                </a:tc>
                <a:tc>
                  <a:txBody>
                    <a:bodyPr/>
                    <a:lstStyle/>
                    <a:p>
                      <a:pPr algn="l" fontAlgn="ctr"/>
                      <a:r>
                        <a:rPr lang="en-US" sz="1600" b="0" u="none" strike="noStrike" dirty="0">
                          <a:solidFill>
                            <a:srgbClr val="000000"/>
                          </a:solidFill>
                          <a:effectLst/>
                        </a:rPr>
                        <a:t>Pavement Design Services</a:t>
                      </a:r>
                      <a:endParaRPr lang="en-US" sz="1600" b="0" i="0" u="none" strike="noStrike" dirty="0">
                        <a:solidFill>
                          <a:srgbClr val="000000"/>
                        </a:solidFill>
                        <a:effectLst/>
                        <a:latin typeface="+mn-lt"/>
                      </a:endParaRPr>
                    </a:p>
                  </a:txBody>
                  <a:tcPr marL="6350" marR="6350" marT="6350" marB="0" anchor="b">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rtl="0" fontAlgn="b"/>
                      <a:r>
                        <a:rPr lang="en-US" sz="1600" b="0" u="none" strike="noStrike" dirty="0">
                          <a:solidFill>
                            <a:srgbClr val="000000"/>
                          </a:solidFill>
                          <a:effectLst/>
                        </a:rPr>
                        <a:t>25%</a:t>
                      </a:r>
                      <a:endParaRPr lang="en-US" sz="1600" b="0" i="0" u="none" strike="noStrike" dirty="0">
                        <a:solidFill>
                          <a:srgbClr val="000000"/>
                        </a:solidFill>
                        <a:effectLst/>
                        <a:latin typeface="+mn-lt"/>
                      </a:endParaRPr>
                    </a:p>
                  </a:txBody>
                  <a:tcPr marL="8096" marR="8096" marT="8096" marB="0" anchor="b">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421206463"/>
                  </a:ext>
                </a:extLst>
              </a:tr>
              <a:tr h="414068">
                <a:tc>
                  <a:txBody>
                    <a:bodyPr/>
                    <a:lstStyle/>
                    <a:p>
                      <a:pPr algn="ctr" rtl="0" fontAlgn="b"/>
                      <a:r>
                        <a:rPr lang="en-US" sz="1600" b="0" u="none" strike="noStrike" dirty="0">
                          <a:solidFill>
                            <a:srgbClr val="000000"/>
                          </a:solidFill>
                          <a:effectLst/>
                        </a:rPr>
                        <a:t>12.5.1</a:t>
                      </a:r>
                      <a:endParaRPr lang="en-US" sz="1600" b="0" i="0" u="none" strike="noStrike" dirty="0">
                        <a:solidFill>
                          <a:srgbClr val="000000"/>
                        </a:solidFill>
                        <a:effectLst/>
                        <a:latin typeface="+mn-lt"/>
                      </a:endParaRPr>
                    </a:p>
                  </a:txBody>
                  <a:tcPr marL="8096" marR="8096" marT="8096" marB="0" anchor="b">
                    <a:lnR w="12700" cap="flat" cmpd="sng" algn="ctr">
                      <a:solidFill>
                        <a:srgbClr val="0058B0"/>
                      </a:solidFill>
                      <a:prstDash val="solid"/>
                      <a:round/>
                      <a:headEnd type="none" w="med" len="med"/>
                      <a:tailEnd type="none" w="med" len="med"/>
                    </a:lnR>
                  </a:tcPr>
                </a:tc>
                <a:tc>
                  <a:txBody>
                    <a:bodyPr/>
                    <a:lstStyle/>
                    <a:p>
                      <a:pPr algn="l" fontAlgn="ctr"/>
                      <a:r>
                        <a:rPr lang="en-US" sz="1600" b="0" u="none" strike="noStrike" dirty="0">
                          <a:solidFill>
                            <a:srgbClr val="000000"/>
                          </a:solidFill>
                          <a:effectLst/>
                        </a:rPr>
                        <a:t>Pavement Evaluations</a:t>
                      </a:r>
                      <a:endParaRPr lang="en-US" sz="1600" b="0" i="0" u="none" strike="noStrike" dirty="0">
                        <a:solidFill>
                          <a:srgbClr val="000000"/>
                        </a:solidFill>
                        <a:effectLst/>
                        <a:latin typeface="+mn-lt"/>
                      </a:endParaRPr>
                    </a:p>
                  </a:txBody>
                  <a:tcPr marL="6350" marR="6350" marT="6350" marB="0" anchor="b">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rtl="0" fontAlgn="b"/>
                      <a:r>
                        <a:rPr lang="en-US" sz="1600" b="0" u="none" strike="noStrike" dirty="0">
                          <a:solidFill>
                            <a:srgbClr val="000000"/>
                          </a:solidFill>
                          <a:effectLst/>
                        </a:rPr>
                        <a:t>35%</a:t>
                      </a:r>
                      <a:endParaRPr lang="en-US" sz="1600" b="0" i="0" u="none" strike="noStrike" dirty="0">
                        <a:solidFill>
                          <a:srgbClr val="000000"/>
                        </a:solidFill>
                        <a:effectLst/>
                        <a:latin typeface="+mn-lt"/>
                      </a:endParaRPr>
                    </a:p>
                  </a:txBody>
                  <a:tcPr marL="8096" marR="8096" marT="8096"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695521596"/>
                  </a:ext>
                </a:extLst>
              </a:tr>
              <a:tr h="380416">
                <a:tc>
                  <a:txBody>
                    <a:bodyPr/>
                    <a:lstStyle/>
                    <a:p>
                      <a:pPr algn="ctr" rtl="0" fontAlgn="b"/>
                      <a:r>
                        <a:rPr lang="en-US" sz="1600" b="0" i="0" u="none" strike="noStrike" dirty="0">
                          <a:solidFill>
                            <a:srgbClr val="000000"/>
                          </a:solidFill>
                          <a:effectLst/>
                          <a:latin typeface="+mn-lt"/>
                        </a:rPr>
                        <a:t>14.1.1</a:t>
                      </a:r>
                    </a:p>
                  </a:txBody>
                  <a:tcPr marL="8096" marR="8096" marT="8096" marB="0" anchor="b">
                    <a:lnR w="12700" cap="flat" cmpd="sng" algn="ctr">
                      <a:solidFill>
                        <a:srgbClr val="0058B0"/>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n-lt"/>
                        </a:rPr>
                        <a:t>Soil Exploration</a:t>
                      </a:r>
                    </a:p>
                  </a:txBody>
                  <a:tcPr marL="6350" marR="6350" marT="6350" marB="0" anchor="b">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rtl="0" fontAlgn="b"/>
                      <a:r>
                        <a:rPr lang="en-US" sz="1600" b="0" i="0" u="none" strike="noStrike" dirty="0">
                          <a:solidFill>
                            <a:srgbClr val="000000"/>
                          </a:solidFill>
                          <a:effectLst/>
                          <a:latin typeface="+mn-lt"/>
                        </a:rPr>
                        <a:t>10%</a:t>
                      </a:r>
                    </a:p>
                  </a:txBody>
                  <a:tcPr marL="8096" marR="8096" marT="8096"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181576129"/>
                  </a:ext>
                </a:extLst>
              </a:tr>
              <a:tr h="380416">
                <a:tc>
                  <a:txBody>
                    <a:bodyPr/>
                    <a:lstStyle/>
                    <a:p>
                      <a:pPr algn="ctr" rtl="0" fontAlgn="b"/>
                      <a:r>
                        <a:rPr lang="en-US" sz="1600" b="0" i="0" u="none" strike="noStrike" dirty="0">
                          <a:solidFill>
                            <a:srgbClr val="000000"/>
                          </a:solidFill>
                          <a:effectLst/>
                          <a:latin typeface="+mn-lt"/>
                        </a:rPr>
                        <a:t>14.2.1 </a:t>
                      </a:r>
                    </a:p>
                  </a:txBody>
                  <a:tcPr marL="8096" marR="8096" marT="8096" marB="0" anchor="b">
                    <a:lnR w="12700" cap="flat" cmpd="sng" algn="ctr">
                      <a:solidFill>
                        <a:srgbClr val="0058B0"/>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n-lt"/>
                        </a:rPr>
                        <a:t>Geotechnical Testing</a:t>
                      </a:r>
                    </a:p>
                  </a:txBody>
                  <a:tcPr marL="6350" marR="6350" marT="6350" marB="0" anchor="b">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rtl="0" fontAlgn="b"/>
                      <a:r>
                        <a:rPr lang="en-US" sz="1600" b="0" i="0" u="none" strike="noStrike" dirty="0">
                          <a:solidFill>
                            <a:srgbClr val="000000"/>
                          </a:solidFill>
                          <a:effectLst/>
                          <a:latin typeface="+mn-lt"/>
                        </a:rPr>
                        <a:t>20%</a:t>
                      </a:r>
                    </a:p>
                  </a:txBody>
                  <a:tcPr marL="8096" marR="8096" marT="8096"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702284448"/>
                  </a:ext>
                </a:extLst>
              </a:tr>
            </a:tbl>
          </a:graphicData>
        </a:graphic>
      </p:graphicFrame>
      <p:sp>
        <p:nvSpPr>
          <p:cNvPr id="3" name="TextBox 2">
            <a:extLst>
              <a:ext uri="{FF2B5EF4-FFF2-40B4-BE49-F238E27FC236}">
                <a16:creationId xmlns:a16="http://schemas.microsoft.com/office/drawing/2014/main" id="{6F36BB35-0109-9413-047C-384F47C83475}"/>
              </a:ext>
            </a:extLst>
          </p:cNvPr>
          <p:cNvSpPr txBox="1"/>
          <p:nvPr/>
        </p:nvSpPr>
        <p:spPr>
          <a:xfrm>
            <a:off x="250166" y="3830128"/>
            <a:ext cx="8471140" cy="1200329"/>
          </a:xfrm>
          <a:prstGeom prst="rect">
            <a:avLst/>
          </a:prstGeom>
          <a:noFill/>
        </p:spPr>
        <p:txBody>
          <a:bodyPr wrap="square" rtlCol="0">
            <a:spAutoFit/>
          </a:bodyPr>
          <a:lstStyle/>
          <a:p>
            <a:pPr lvl="0">
              <a:defRPr/>
            </a:pPr>
            <a:r>
              <a:rPr lang="en-US" b="1"/>
              <a:t>*Work Categories and Percentages Subject to Change Prior to RFP Posting.</a:t>
            </a:r>
            <a:br>
              <a:rPr lang="en-US" b="1"/>
            </a:br>
            <a:endParaRPr lang="en-US" b="1"/>
          </a:p>
          <a:p>
            <a:pPr lvl="0">
              <a:defRPr/>
            </a:pPr>
            <a:r>
              <a:rPr lang="en-US">
                <a:solidFill>
                  <a:schemeClr val="accent1">
                    <a:lumMod val="75000"/>
                    <a:lumOff val="25000"/>
                  </a:schemeClr>
                </a:solidFill>
                <a:hlinkClick r:id="rId3"/>
              </a:rPr>
              <a:t>Link to Become Pre-Certified</a:t>
            </a:r>
            <a:endParaRPr lang="en-US" dirty="0"/>
          </a:p>
        </p:txBody>
      </p:sp>
    </p:spTree>
    <p:extLst>
      <p:ext uri="{BB962C8B-B14F-4D97-AF65-F5344CB8AC3E}">
        <p14:creationId xmlns:p14="http://schemas.microsoft.com/office/powerpoint/2010/main" val="153154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04E73408-0B5C-5FE3-3081-13C940D20C04}"/>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dirty="0"/>
              <a:t>Project Manager Requirements	</a:t>
            </a:r>
          </a:p>
        </p:txBody>
      </p:sp>
      <p:graphicFrame>
        <p:nvGraphicFramePr>
          <p:cNvPr id="2" name="Text Box" descr="The prime provider's project manager is required to be a registered professional engineer in Texas.">
            <a:extLst>
              <a:ext uri="{FF2B5EF4-FFF2-40B4-BE49-F238E27FC236}">
                <a16:creationId xmlns:a16="http://schemas.microsoft.com/office/drawing/2014/main" id="{943F3EF1-65DE-28A9-9742-D0537427FBA4}"/>
              </a:ext>
            </a:extLst>
          </p:cNvPr>
          <p:cNvGraphicFramePr/>
          <p:nvPr>
            <p:extLst>
              <p:ext uri="{D42A27DB-BD31-4B8C-83A1-F6EECF244321}">
                <p14:modId xmlns:p14="http://schemas.microsoft.com/office/powerpoint/2010/main" val="3199130517"/>
              </p:ext>
            </p:extLst>
          </p:nvPr>
        </p:nvGraphicFramePr>
        <p:xfrm>
          <a:off x="368186" y="660365"/>
          <a:ext cx="8261969" cy="3147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84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0B4B2667-190F-10B0-4BBB-E74D748DB942}"/>
              </a:ext>
            </a:extLst>
          </p:cNvPr>
          <p:cNvSpPr txBox="1">
            <a:spLocks noGrp="1"/>
          </p:cNvSpPr>
          <p:nvPr>
            <p:ph type="title" idx="4294967295"/>
          </p:nvPr>
        </p:nvSpPr>
        <p:spPr>
          <a:xfrm>
            <a:off x="98367" y="593510"/>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Contract Selection Process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Non-Federal without Interview with Historically Underutilized Business (HUB) goal (0%)  90 working days from kick-off to contract execution    Proposal Evaluation   Proposals are scored independently and used as a basis for selection   Selection   Top 4 providers are selected">
            <a:extLst>
              <a:ext uri="{FF2B5EF4-FFF2-40B4-BE49-F238E27FC236}">
                <a16:creationId xmlns:a16="http://schemas.microsoft.com/office/drawing/2014/main" id="{DC3952A9-7DF1-8208-70C7-7D26CE3CDA83}"/>
              </a:ext>
            </a:extLst>
          </p:cNvPr>
          <p:cNvGrpSpPr/>
          <p:nvPr/>
        </p:nvGrpSpPr>
        <p:grpSpPr>
          <a:xfrm>
            <a:off x="98367" y="1049474"/>
            <a:ext cx="8234750" cy="3916974"/>
            <a:chOff x="98367" y="1049474"/>
            <a:chExt cx="8150785" cy="3916974"/>
          </a:xfrm>
        </p:grpSpPr>
        <p:sp>
          <p:nvSpPr>
            <p:cNvPr id="4" name="Text Box">
              <a:extLst>
                <a:ext uri="{FF2B5EF4-FFF2-40B4-BE49-F238E27FC236}">
                  <a16:creationId xmlns:a16="http://schemas.microsoft.com/office/drawing/2014/main" id="{E36970C4-846A-A396-D14B-319258DC7220}"/>
                </a:ext>
              </a:extLst>
            </p:cNvPr>
            <p:cNvSpPr/>
            <p:nvPr/>
          </p:nvSpPr>
          <p:spPr>
            <a:xfrm>
              <a:off x="98367" y="1049474"/>
              <a:ext cx="8150785" cy="1206857"/>
            </a:xfrm>
            <a:custGeom>
              <a:avLst/>
              <a:gdLst>
                <a:gd name="connsiteX0" fmla="*/ 0 w 8312128"/>
                <a:gd name="connsiteY0" fmla="*/ 120686 h 1206857"/>
                <a:gd name="connsiteX1" fmla="*/ 120686 w 8312128"/>
                <a:gd name="connsiteY1" fmla="*/ 0 h 1206857"/>
                <a:gd name="connsiteX2" fmla="*/ 8191442 w 8312128"/>
                <a:gd name="connsiteY2" fmla="*/ 0 h 1206857"/>
                <a:gd name="connsiteX3" fmla="*/ 8312128 w 8312128"/>
                <a:gd name="connsiteY3" fmla="*/ 120686 h 1206857"/>
                <a:gd name="connsiteX4" fmla="*/ 8312128 w 8312128"/>
                <a:gd name="connsiteY4" fmla="*/ 1086171 h 1206857"/>
                <a:gd name="connsiteX5" fmla="*/ 8191442 w 8312128"/>
                <a:gd name="connsiteY5" fmla="*/ 1206857 h 1206857"/>
                <a:gd name="connsiteX6" fmla="*/ 120686 w 8312128"/>
                <a:gd name="connsiteY6" fmla="*/ 1206857 h 1206857"/>
                <a:gd name="connsiteX7" fmla="*/ 0 w 8312128"/>
                <a:gd name="connsiteY7" fmla="*/ 1086171 h 1206857"/>
                <a:gd name="connsiteX8" fmla="*/ 0 w 8312128"/>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2128" h="1206857">
                  <a:moveTo>
                    <a:pt x="0" y="120686"/>
                  </a:moveTo>
                  <a:cubicBezTo>
                    <a:pt x="0" y="54033"/>
                    <a:pt x="54033" y="0"/>
                    <a:pt x="120686" y="0"/>
                  </a:cubicBezTo>
                  <a:lnTo>
                    <a:pt x="8191442" y="0"/>
                  </a:lnTo>
                  <a:cubicBezTo>
                    <a:pt x="8258095" y="0"/>
                    <a:pt x="8312128" y="54033"/>
                    <a:pt x="8312128" y="120686"/>
                  </a:cubicBezTo>
                  <a:lnTo>
                    <a:pt x="8312128" y="1086171"/>
                  </a:lnTo>
                  <a:cubicBezTo>
                    <a:pt x="8312128" y="1152824"/>
                    <a:pt x="8258095" y="1206857"/>
                    <a:pt x="8191442" y="1206857"/>
                  </a:cubicBezTo>
                  <a:lnTo>
                    <a:pt x="120686" y="1206857"/>
                  </a:lnTo>
                  <a:cubicBezTo>
                    <a:pt x="54033" y="1206857"/>
                    <a:pt x="0" y="1152824"/>
                    <a:pt x="0" y="1086171"/>
                  </a:cubicBezTo>
                  <a:lnTo>
                    <a:pt x="0" y="120686"/>
                  </a:lnTo>
                  <a:close/>
                </a:path>
              </a:pathLst>
            </a:custGeom>
            <a:solidFill>
              <a:schemeClr val="accent5">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6308" tIns="96308" rIns="1475266" bIns="96308" numCol="1" spcCol="1270" anchor="ctr" anchorCtr="0">
              <a:noAutofit/>
            </a:bodyPr>
            <a:lstStyle/>
            <a:p>
              <a:pPr marL="0" lvl="0" indent="0" algn="l" defTabSz="711200" rtl="0">
                <a:spcBef>
                  <a:spcPct val="0"/>
                </a:spcBef>
                <a:spcAft>
                  <a:spcPts val="600"/>
                </a:spcAft>
                <a:buNone/>
              </a:pPr>
              <a:r>
                <a:rPr lang="en-US" sz="2000" kern="1200" dirty="0"/>
                <a:t>Non-Federal without Interview with Historically Underutilized Business (HUB) Goal (</a:t>
              </a:r>
              <a:r>
                <a:rPr lang="en-US" sz="2000" dirty="0"/>
                <a:t>0%</a:t>
              </a:r>
              <a:r>
                <a:rPr lang="en-US" sz="2000" kern="1200" dirty="0"/>
                <a:t>)</a:t>
              </a:r>
            </a:p>
            <a:p>
              <a:pPr marL="0" lvl="0" indent="0" algn="l" defTabSz="711200" rtl="0">
                <a:lnSpc>
                  <a:spcPts val="1400"/>
                </a:lnSpc>
                <a:spcBef>
                  <a:spcPct val="0"/>
                </a:spcBef>
                <a:spcAft>
                  <a:spcPts val="600"/>
                </a:spcAft>
                <a:buNone/>
              </a:pPr>
              <a:endParaRPr lang="en-US" sz="1600" b="1" kern="1200" dirty="0"/>
            </a:p>
            <a:p>
              <a:pPr marL="0" lvl="0" indent="0" algn="l" defTabSz="711200">
                <a:lnSpc>
                  <a:spcPts val="1400"/>
                </a:lnSpc>
                <a:spcBef>
                  <a:spcPct val="0"/>
                </a:spcBef>
                <a:spcAft>
                  <a:spcPct val="35000"/>
                </a:spcAft>
                <a:buNone/>
              </a:pPr>
              <a:r>
                <a:rPr lang="en-US" sz="1600" kern="1200" dirty="0">
                  <a:sym typeface="Wingdings" panose="05000000000000000000" pitchFamily="2" charset="2"/>
                </a:rPr>
                <a:t> 90</a:t>
              </a:r>
              <a:r>
                <a:rPr lang="en-US" sz="1600" kern="1200" dirty="0"/>
                <a:t> working days from kick-off to contract execution</a:t>
              </a:r>
            </a:p>
          </p:txBody>
        </p:sp>
        <p:sp>
          <p:nvSpPr>
            <p:cNvPr id="7" name="Text Box">
              <a:extLst>
                <a:ext uri="{FF2B5EF4-FFF2-40B4-BE49-F238E27FC236}">
                  <a16:creationId xmlns:a16="http://schemas.microsoft.com/office/drawing/2014/main" id="{8A2353FF-2277-73C7-91B5-174346BDC0CF}"/>
                </a:ext>
              </a:extLst>
            </p:cNvPr>
            <p:cNvSpPr/>
            <p:nvPr/>
          </p:nvSpPr>
          <p:spPr>
            <a:xfrm>
              <a:off x="707348" y="2466102"/>
              <a:ext cx="7541803" cy="1206857"/>
            </a:xfrm>
            <a:custGeom>
              <a:avLst/>
              <a:gdLst>
                <a:gd name="connsiteX0" fmla="*/ 0 w 7729281"/>
                <a:gd name="connsiteY0" fmla="*/ 120686 h 1206857"/>
                <a:gd name="connsiteX1" fmla="*/ 120686 w 7729281"/>
                <a:gd name="connsiteY1" fmla="*/ 0 h 1206857"/>
                <a:gd name="connsiteX2" fmla="*/ 7608595 w 7729281"/>
                <a:gd name="connsiteY2" fmla="*/ 0 h 1206857"/>
                <a:gd name="connsiteX3" fmla="*/ 7729281 w 7729281"/>
                <a:gd name="connsiteY3" fmla="*/ 120686 h 1206857"/>
                <a:gd name="connsiteX4" fmla="*/ 7729281 w 7729281"/>
                <a:gd name="connsiteY4" fmla="*/ 1086171 h 1206857"/>
                <a:gd name="connsiteX5" fmla="*/ 7608595 w 7729281"/>
                <a:gd name="connsiteY5" fmla="*/ 1206857 h 1206857"/>
                <a:gd name="connsiteX6" fmla="*/ 120686 w 7729281"/>
                <a:gd name="connsiteY6" fmla="*/ 1206857 h 1206857"/>
                <a:gd name="connsiteX7" fmla="*/ 0 w 7729281"/>
                <a:gd name="connsiteY7" fmla="*/ 1086171 h 1206857"/>
                <a:gd name="connsiteX8" fmla="*/ 0 w 7729281"/>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9281" h="1206857">
                  <a:moveTo>
                    <a:pt x="0" y="120686"/>
                  </a:moveTo>
                  <a:cubicBezTo>
                    <a:pt x="0" y="54033"/>
                    <a:pt x="54033" y="0"/>
                    <a:pt x="120686" y="0"/>
                  </a:cubicBezTo>
                  <a:lnTo>
                    <a:pt x="7608595" y="0"/>
                  </a:lnTo>
                  <a:cubicBezTo>
                    <a:pt x="7675248" y="0"/>
                    <a:pt x="7729281" y="54033"/>
                    <a:pt x="7729281" y="120686"/>
                  </a:cubicBezTo>
                  <a:lnTo>
                    <a:pt x="7729281" y="1086171"/>
                  </a:lnTo>
                  <a:cubicBezTo>
                    <a:pt x="7729281" y="1152824"/>
                    <a:pt x="7675248" y="1206857"/>
                    <a:pt x="7608595" y="1206857"/>
                  </a:cubicBezTo>
                  <a:lnTo>
                    <a:pt x="120686" y="1206857"/>
                  </a:lnTo>
                  <a:cubicBezTo>
                    <a:pt x="54033" y="1206857"/>
                    <a:pt x="0" y="1152824"/>
                    <a:pt x="0" y="1086171"/>
                  </a:cubicBezTo>
                  <a:lnTo>
                    <a:pt x="0" y="120686"/>
                  </a:lnTo>
                  <a:close/>
                </a:path>
              </a:pathLst>
            </a:custGeom>
            <a:solidFill>
              <a:schemeClr val="accent2">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6308" tIns="96308" rIns="1625513" bIns="96308" numCol="1" spcCol="1270" anchor="ctr" anchorCtr="0">
              <a:noAutofit/>
            </a:bodyPr>
            <a:lstStyle/>
            <a:p>
              <a:pPr marL="0" marR="0" lvl="0" indent="0" algn="l" defTabSz="914400" eaLnBrk="1" fontAlgn="auto" latinLnBrk="0" hangingPunct="1">
                <a:lnSpc>
                  <a:spcPts val="1400"/>
                </a:lnSpc>
                <a:spcBef>
                  <a:spcPts val="0"/>
                </a:spcBef>
                <a:spcAft>
                  <a:spcPts val="600"/>
                </a:spcAft>
                <a:buClrTx/>
                <a:buSzTx/>
                <a:buFontTx/>
                <a:buNone/>
                <a:tabLst/>
                <a:defRPr/>
              </a:pPr>
              <a:r>
                <a:rPr lang="en-US" sz="2000" u="none" kern="1200" dirty="0">
                  <a:ln/>
                </a:rPr>
                <a:t>Proposal Evaluation </a:t>
              </a:r>
            </a:p>
            <a:p>
              <a:pPr marL="0" marR="0" lvl="0" indent="0" algn="l" defTabSz="914400" eaLnBrk="1" fontAlgn="auto" latinLnBrk="0" hangingPunct="1">
                <a:lnSpc>
                  <a:spcPts val="1400"/>
                </a:lnSpc>
                <a:spcBef>
                  <a:spcPts val="0"/>
                </a:spcBef>
                <a:spcAft>
                  <a:spcPts val="600"/>
                </a:spcAft>
                <a:buClrTx/>
                <a:buSzTx/>
                <a:buFontTx/>
                <a:buNone/>
                <a:tabLst/>
                <a:defRPr/>
              </a:pPr>
              <a:endParaRPr lang="en-US" sz="1600" b="1" u="none" kern="1200" dirty="0">
                <a:ln/>
              </a:endParaRPr>
            </a:p>
            <a:p>
              <a:pPr marL="0" marR="0" lvl="0" indent="0" algn="l" defTabSz="914400" eaLnBrk="1" fontAlgn="auto" latinLnBrk="0" hangingPunct="1">
                <a:lnSpc>
                  <a:spcPts val="1400"/>
                </a:lnSpc>
                <a:spcBef>
                  <a:spcPts val="0"/>
                </a:spcBef>
                <a:spcAft>
                  <a:spcPts val="600"/>
                </a:spcAft>
                <a:buClrTx/>
                <a:buSzTx/>
                <a:buFontTx/>
                <a:buNone/>
                <a:tabLst/>
                <a:defRPr/>
              </a:pPr>
              <a:r>
                <a:rPr lang="en-US" sz="1200" kern="1200" dirty="0">
                  <a:ln/>
                  <a:sym typeface="Wingdings" panose="05000000000000000000" pitchFamily="2" charset="2"/>
                </a:rPr>
                <a:t> </a:t>
              </a:r>
              <a:r>
                <a:rPr lang="en-US" sz="1600" kern="1200" dirty="0">
                  <a:ln/>
                  <a:sym typeface="Wingdings" panose="05000000000000000000" pitchFamily="2" charset="2"/>
                </a:rPr>
                <a:t>Proposals </a:t>
              </a:r>
              <a:r>
                <a:rPr lang="en-US" sz="1600" b="0" kern="1200" dirty="0">
                  <a:ln/>
                </a:rPr>
                <a:t>are scored independently and used as a basis for selection</a:t>
              </a:r>
              <a:endParaRPr lang="en-US" sz="1600" b="0" u="none" kern="1200" dirty="0">
                <a:ln/>
              </a:endParaRPr>
            </a:p>
          </p:txBody>
        </p:sp>
        <p:sp>
          <p:nvSpPr>
            <p:cNvPr id="9" name="Down Arrow">
              <a:extLst>
                <a:ext uri="{FF2B5EF4-FFF2-40B4-BE49-F238E27FC236}">
                  <a16:creationId xmlns:a16="http://schemas.microsoft.com/office/drawing/2014/main" id="{9C94EE31-2C9C-51F4-358B-DF8EAF5273D4}"/>
                </a:ext>
              </a:extLst>
            </p:cNvPr>
            <p:cNvSpPr/>
            <p:nvPr/>
          </p:nvSpPr>
          <p:spPr>
            <a:xfrm>
              <a:off x="6585234" y="2055833"/>
              <a:ext cx="784457" cy="784457"/>
            </a:xfrm>
            <a:custGeom>
              <a:avLst/>
              <a:gdLst>
                <a:gd name="connsiteX0" fmla="*/ 0 w 784457"/>
                <a:gd name="connsiteY0" fmla="*/ 431451 h 784457"/>
                <a:gd name="connsiteX1" fmla="*/ 176503 w 784457"/>
                <a:gd name="connsiteY1" fmla="*/ 431451 h 784457"/>
                <a:gd name="connsiteX2" fmla="*/ 176503 w 784457"/>
                <a:gd name="connsiteY2" fmla="*/ 0 h 784457"/>
                <a:gd name="connsiteX3" fmla="*/ 607954 w 784457"/>
                <a:gd name="connsiteY3" fmla="*/ 0 h 784457"/>
                <a:gd name="connsiteX4" fmla="*/ 607954 w 784457"/>
                <a:gd name="connsiteY4" fmla="*/ 431451 h 784457"/>
                <a:gd name="connsiteX5" fmla="*/ 784457 w 784457"/>
                <a:gd name="connsiteY5" fmla="*/ 431451 h 784457"/>
                <a:gd name="connsiteX6" fmla="*/ 392229 w 784457"/>
                <a:gd name="connsiteY6" fmla="*/ 784457 h 784457"/>
                <a:gd name="connsiteX7" fmla="*/ 0 w 784457"/>
                <a:gd name="connsiteY7" fmla="*/ 431451 h 78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457" h="784457">
                  <a:moveTo>
                    <a:pt x="0" y="431451"/>
                  </a:moveTo>
                  <a:lnTo>
                    <a:pt x="176503" y="431451"/>
                  </a:lnTo>
                  <a:lnTo>
                    <a:pt x="176503" y="0"/>
                  </a:lnTo>
                  <a:lnTo>
                    <a:pt x="607954" y="0"/>
                  </a:lnTo>
                  <a:lnTo>
                    <a:pt x="607954" y="431451"/>
                  </a:lnTo>
                  <a:lnTo>
                    <a:pt x="784457" y="431451"/>
                  </a:lnTo>
                  <a:lnTo>
                    <a:pt x="392229" y="784457"/>
                  </a:lnTo>
                  <a:lnTo>
                    <a:pt x="0" y="431451"/>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2063" tIns="35560" rIns="212063" bIns="229713"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sp>
          <p:nvSpPr>
            <p:cNvPr id="8" name="Text Box">
              <a:extLst>
                <a:ext uri="{FF2B5EF4-FFF2-40B4-BE49-F238E27FC236}">
                  <a16:creationId xmlns:a16="http://schemas.microsoft.com/office/drawing/2014/main" id="{E56132AB-5C32-565A-5A51-26BAB9F18055}"/>
                </a:ext>
              </a:extLst>
            </p:cNvPr>
            <p:cNvSpPr/>
            <p:nvPr/>
          </p:nvSpPr>
          <p:spPr>
            <a:xfrm>
              <a:off x="3646924" y="3759591"/>
              <a:ext cx="4602228" cy="1206857"/>
            </a:xfrm>
            <a:custGeom>
              <a:avLst/>
              <a:gdLst>
                <a:gd name="connsiteX0" fmla="*/ 0 w 4803610"/>
                <a:gd name="connsiteY0" fmla="*/ 120686 h 1206857"/>
                <a:gd name="connsiteX1" fmla="*/ 120686 w 4803610"/>
                <a:gd name="connsiteY1" fmla="*/ 0 h 1206857"/>
                <a:gd name="connsiteX2" fmla="*/ 4682924 w 4803610"/>
                <a:gd name="connsiteY2" fmla="*/ 0 h 1206857"/>
                <a:gd name="connsiteX3" fmla="*/ 4803610 w 4803610"/>
                <a:gd name="connsiteY3" fmla="*/ 120686 h 1206857"/>
                <a:gd name="connsiteX4" fmla="*/ 4803610 w 4803610"/>
                <a:gd name="connsiteY4" fmla="*/ 1086171 h 1206857"/>
                <a:gd name="connsiteX5" fmla="*/ 4682924 w 4803610"/>
                <a:gd name="connsiteY5" fmla="*/ 1206857 h 1206857"/>
                <a:gd name="connsiteX6" fmla="*/ 120686 w 4803610"/>
                <a:gd name="connsiteY6" fmla="*/ 1206857 h 1206857"/>
                <a:gd name="connsiteX7" fmla="*/ 0 w 4803610"/>
                <a:gd name="connsiteY7" fmla="*/ 1086171 h 1206857"/>
                <a:gd name="connsiteX8" fmla="*/ 0 w 4803610"/>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3610" h="1206857">
                  <a:moveTo>
                    <a:pt x="0" y="120686"/>
                  </a:moveTo>
                  <a:cubicBezTo>
                    <a:pt x="0" y="54033"/>
                    <a:pt x="54033" y="0"/>
                    <a:pt x="120686" y="0"/>
                  </a:cubicBezTo>
                  <a:lnTo>
                    <a:pt x="4682924" y="0"/>
                  </a:lnTo>
                  <a:cubicBezTo>
                    <a:pt x="4749577" y="0"/>
                    <a:pt x="4803610" y="54033"/>
                    <a:pt x="4803610" y="120686"/>
                  </a:cubicBezTo>
                  <a:lnTo>
                    <a:pt x="4803610" y="1086171"/>
                  </a:lnTo>
                  <a:cubicBezTo>
                    <a:pt x="4803610" y="1152824"/>
                    <a:pt x="4749577" y="1206857"/>
                    <a:pt x="4682924" y="1206857"/>
                  </a:cubicBezTo>
                  <a:lnTo>
                    <a:pt x="120686" y="1206857"/>
                  </a:lnTo>
                  <a:cubicBezTo>
                    <a:pt x="54033" y="1206857"/>
                    <a:pt x="0" y="1152824"/>
                    <a:pt x="0" y="1086171"/>
                  </a:cubicBezTo>
                  <a:lnTo>
                    <a:pt x="0" y="12068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6308" tIns="96308" rIns="1027739" bIns="96308" numCol="1" spcCol="1270" anchor="ctr" anchorCtr="0">
              <a:noAutofit/>
            </a:bodyPr>
            <a:lstStyle/>
            <a:p>
              <a:pPr marL="0" lvl="0" indent="0" algn="l" defTabSz="711200">
                <a:lnSpc>
                  <a:spcPct val="100000"/>
                </a:lnSpc>
                <a:spcBef>
                  <a:spcPct val="0"/>
                </a:spcBef>
                <a:spcAft>
                  <a:spcPct val="35000"/>
                </a:spcAft>
                <a:buNone/>
              </a:pPr>
              <a:r>
                <a:rPr lang="en-US" sz="2000" u="none" kern="1200" dirty="0"/>
                <a:t>Selection  </a:t>
              </a:r>
            </a:p>
            <a:p>
              <a:pPr marL="0" lvl="0" indent="0" algn="l" defTabSz="711200">
                <a:lnSpc>
                  <a:spcPct val="100000"/>
                </a:lnSpc>
                <a:spcBef>
                  <a:spcPct val="0"/>
                </a:spcBef>
                <a:spcAft>
                  <a:spcPct val="35000"/>
                </a:spcAft>
                <a:buNone/>
              </a:pPr>
              <a:r>
                <a:rPr lang="en-US" sz="1600" b="1" u="none" kern="1200" dirty="0"/>
                <a:t>                                                                              </a:t>
              </a:r>
              <a:r>
                <a:rPr lang="en-US" sz="1600" kern="1200" dirty="0">
                  <a:sym typeface="Wingdings" panose="05000000000000000000" pitchFamily="2" charset="2"/>
                </a:rPr>
                <a:t></a:t>
              </a:r>
              <a:r>
                <a:rPr lang="en-US" sz="1600" kern="1200" dirty="0"/>
                <a:t>Top 4 providers are selected for contracts</a:t>
              </a:r>
            </a:p>
          </p:txBody>
        </p:sp>
        <p:sp>
          <p:nvSpPr>
            <p:cNvPr id="10" name="Down Arrow">
              <a:extLst>
                <a:ext uri="{FF2B5EF4-FFF2-40B4-BE49-F238E27FC236}">
                  <a16:creationId xmlns:a16="http://schemas.microsoft.com/office/drawing/2014/main" id="{8092EFEE-3F8F-0656-60AF-BB075081E359}"/>
                </a:ext>
              </a:extLst>
            </p:cNvPr>
            <p:cNvSpPr/>
            <p:nvPr/>
          </p:nvSpPr>
          <p:spPr>
            <a:xfrm>
              <a:off x="6585234" y="3454420"/>
              <a:ext cx="784457" cy="784457"/>
            </a:xfrm>
            <a:custGeom>
              <a:avLst/>
              <a:gdLst>
                <a:gd name="connsiteX0" fmla="*/ 0 w 784457"/>
                <a:gd name="connsiteY0" fmla="*/ 431451 h 784457"/>
                <a:gd name="connsiteX1" fmla="*/ 176503 w 784457"/>
                <a:gd name="connsiteY1" fmla="*/ 431451 h 784457"/>
                <a:gd name="connsiteX2" fmla="*/ 176503 w 784457"/>
                <a:gd name="connsiteY2" fmla="*/ 0 h 784457"/>
                <a:gd name="connsiteX3" fmla="*/ 607954 w 784457"/>
                <a:gd name="connsiteY3" fmla="*/ 0 h 784457"/>
                <a:gd name="connsiteX4" fmla="*/ 607954 w 784457"/>
                <a:gd name="connsiteY4" fmla="*/ 431451 h 784457"/>
                <a:gd name="connsiteX5" fmla="*/ 784457 w 784457"/>
                <a:gd name="connsiteY5" fmla="*/ 431451 h 784457"/>
                <a:gd name="connsiteX6" fmla="*/ 392229 w 784457"/>
                <a:gd name="connsiteY6" fmla="*/ 784457 h 784457"/>
                <a:gd name="connsiteX7" fmla="*/ 0 w 784457"/>
                <a:gd name="connsiteY7" fmla="*/ 431451 h 78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457" h="784457">
                  <a:moveTo>
                    <a:pt x="0" y="431451"/>
                  </a:moveTo>
                  <a:lnTo>
                    <a:pt x="176503" y="431451"/>
                  </a:lnTo>
                  <a:lnTo>
                    <a:pt x="176503" y="0"/>
                  </a:lnTo>
                  <a:lnTo>
                    <a:pt x="607954" y="0"/>
                  </a:lnTo>
                  <a:lnTo>
                    <a:pt x="607954" y="431451"/>
                  </a:lnTo>
                  <a:lnTo>
                    <a:pt x="784457" y="431451"/>
                  </a:lnTo>
                  <a:lnTo>
                    <a:pt x="392229" y="784457"/>
                  </a:lnTo>
                  <a:lnTo>
                    <a:pt x="0" y="431451"/>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2063" tIns="35560" rIns="212063" bIns="229713"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Tree>
    <p:extLst>
      <p:ext uri="{BB962C8B-B14F-4D97-AF65-F5344CB8AC3E}">
        <p14:creationId xmlns:p14="http://schemas.microsoft.com/office/powerpoint/2010/main" val="2082212083"/>
      </p:ext>
    </p:extLst>
  </p:cSld>
  <p:clrMapOvr>
    <a:masterClrMapping/>
  </p:clrMapOvr>
</p:sld>
</file>

<file path=ppt/theme/theme1.xml><?xml version="1.0" encoding="utf-8"?>
<a:theme xmlns:a="http://schemas.openxmlformats.org/drawingml/2006/main" name="Office Theme">
  <a:themeElements>
    <a:clrScheme name="TxDOT Template Color Scheme">
      <a:dk1>
        <a:srgbClr val="000000"/>
      </a:dk1>
      <a:lt1>
        <a:srgbClr val="FFFFFF"/>
      </a:lt1>
      <a:dk2>
        <a:srgbClr val="000000"/>
      </a:dk2>
      <a:lt2>
        <a:srgbClr val="EBEBEB"/>
      </a:lt2>
      <a:accent1>
        <a:srgbClr val="0056A9"/>
      </a:accent1>
      <a:accent2>
        <a:srgbClr val="D90D0D"/>
      </a:accent2>
      <a:accent3>
        <a:srgbClr val="196533"/>
      </a:accent3>
      <a:accent4>
        <a:srgbClr val="5F0F40"/>
      </a:accent4>
      <a:accent5>
        <a:srgbClr val="002E69"/>
      </a:accent5>
      <a:accent6>
        <a:srgbClr val="333F48"/>
      </a:accent6>
      <a:hlink>
        <a:srgbClr val="0056A9"/>
      </a:hlink>
      <a:folHlink>
        <a:srgbClr val="5F0F40"/>
      </a:folHlink>
    </a:clrScheme>
    <a:fontScheme name="TxDOT Template fonts">
      <a:majorFont>
        <a:latin typeface="Verdana Bold"/>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dot-presentation-template2.pptx" id="{D2D5C860-A1B3-4A6C-8149-02A62B73144F}" vid="{EFF924DB-A2C4-48D0-BDFE-99CFC2D22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8D2D2AEB9754F9B18A69564C55CA6" ma:contentTypeVersion="4" ma:contentTypeDescription="Create a new document." ma:contentTypeScope="" ma:versionID="3d9ea17952155c08b3042893c94685c9">
  <xsd:schema xmlns:xsd="http://www.w3.org/2001/XMLSchema" xmlns:xs="http://www.w3.org/2001/XMLSchema" xmlns:p="http://schemas.microsoft.com/office/2006/metadata/properties" xmlns:ns2="60965cd7-7e64-493f-ad46-ddc5e91f2360" targetNamespace="http://schemas.microsoft.com/office/2006/metadata/properties" ma:root="true" ma:fieldsID="52395e055d1b4afc8b73212293dfb67d" ns2:_="">
    <xsd:import namespace="60965cd7-7e64-493f-ad46-ddc5e91f23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65cd7-7e64-493f-ad46-ddc5e91f2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B3A5EE-AF54-4FBC-BC6C-151F66CF5038}">
  <ds:schemaRefs>
    <ds:schemaRef ds:uri="60965cd7-7e64-493f-ad46-ddc5e91f23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C124A9-026A-4437-8DC0-4B55FD76840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0965cd7-7e64-493f-ad46-ddc5e91f2360"/>
    <ds:schemaRef ds:uri="http://www.w3.org/XML/1998/namespace"/>
  </ds:schemaRefs>
</ds:datastoreItem>
</file>

<file path=customXml/itemProps3.xml><?xml version="1.0" encoding="utf-8"?>
<ds:datastoreItem xmlns:ds="http://schemas.openxmlformats.org/officeDocument/2006/customXml" ds:itemID="{B7365AA0-842E-4E4D-9DE9-0A87F2A2C2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txdot-presentation-template</Template>
  <TotalTime>2824</TotalTime>
  <Words>1217</Words>
  <Application>Microsoft Office PowerPoint</Application>
  <PresentationFormat>Custom</PresentationFormat>
  <Paragraphs>185</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Wingdings</vt:lpstr>
      <vt:lpstr>Arial</vt:lpstr>
      <vt:lpstr>Franklin Gothic Book</vt:lpstr>
      <vt:lpstr>Verdana Bold</vt:lpstr>
      <vt:lpstr>Verdana</vt:lpstr>
      <vt:lpstr>Aptos</vt:lpstr>
      <vt:lpstr>Office Theme</vt:lpstr>
      <vt:lpstr>Pre-Request for Proposal (RFP) Meeting: Maintenance (MNT) Division   Pavement Design</vt:lpstr>
      <vt:lpstr>Housekeeping</vt:lpstr>
      <vt:lpstr>Agenda</vt:lpstr>
      <vt:lpstr>Consultant Selection Team</vt:lpstr>
      <vt:lpstr>PEPS Service Center for Divisions Team</vt:lpstr>
      <vt:lpstr>General Scope of Work</vt:lpstr>
      <vt:lpstr>Standard Work Categories and Corresponding Percentages</vt:lpstr>
      <vt:lpstr>Project Manager Requirements </vt:lpstr>
      <vt:lpstr>Contract Selection Process</vt:lpstr>
      <vt:lpstr>Contract Selection Process Continued</vt:lpstr>
      <vt:lpstr>Proposal Content </vt:lpstr>
      <vt:lpstr>Avoid Disqualifications</vt:lpstr>
      <vt:lpstr>Avoid Disqualifications Continued</vt:lpstr>
      <vt:lpstr>Negotiations Process</vt:lpstr>
      <vt:lpstr>IT Security Requirements</vt:lpstr>
      <vt:lpstr>Table 4: Tentative procurement schedule</vt:lpstr>
      <vt:lpstr>Reminders</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Pre-RFP Meeting – Pavement Design – Maintenance Division</dc:title>
  <dc:subject>Pre-RFP Meeting Presentation Slides</dc:subject>
  <dc:creator>TxDOT</dc:creator>
  <cp:keywords>Pre RFP; Division; Engineering;</cp:keywords>
  <cp:lastModifiedBy>Idelice Haack</cp:lastModifiedBy>
  <cp:revision>88</cp:revision>
  <cp:lastPrinted>2025-05-16T19:46:30Z</cp:lastPrinted>
  <dcterms:created xsi:type="dcterms:W3CDTF">2024-05-08T19:50:55Z</dcterms:created>
  <dcterms:modified xsi:type="dcterms:W3CDTF">2026-05-07T15:49:49Z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0x0101007E88D2D2AEB9754F9B18A69564C55CA6</vt:lpwstr>
  </property>
</Properties>
</file>