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9" r:id="rId2"/>
  </p:sldMasterIdLst>
  <p:notesMasterIdLst>
    <p:notesMasterId r:id="rId31"/>
  </p:notesMasterIdLst>
  <p:handoutMasterIdLst>
    <p:handoutMasterId r:id="rId32"/>
  </p:handoutMasterIdLst>
  <p:sldIdLst>
    <p:sldId id="593" r:id="rId3"/>
    <p:sldId id="594" r:id="rId4"/>
    <p:sldId id="273" r:id="rId5"/>
    <p:sldId id="266" r:id="rId6"/>
    <p:sldId id="573" r:id="rId7"/>
    <p:sldId id="569" r:id="rId8"/>
    <p:sldId id="574" r:id="rId9"/>
    <p:sldId id="590" r:id="rId10"/>
    <p:sldId id="586" r:id="rId11"/>
    <p:sldId id="375" r:id="rId12"/>
    <p:sldId id="591" r:id="rId13"/>
    <p:sldId id="581" r:id="rId14"/>
    <p:sldId id="592" r:id="rId15"/>
    <p:sldId id="576" r:id="rId16"/>
    <p:sldId id="584" r:id="rId17"/>
    <p:sldId id="561" r:id="rId18"/>
    <p:sldId id="577" r:id="rId19"/>
    <p:sldId id="270" r:id="rId20"/>
    <p:sldId id="412" r:id="rId21"/>
    <p:sldId id="563" r:id="rId22"/>
    <p:sldId id="585" r:id="rId23"/>
    <p:sldId id="407" r:id="rId24"/>
    <p:sldId id="504" r:id="rId25"/>
    <p:sldId id="558" r:id="rId26"/>
    <p:sldId id="404" r:id="rId27"/>
    <p:sldId id="369" r:id="rId28"/>
    <p:sldId id="379" r:id="rId29"/>
    <p:sldId id="567" r:id="rId30"/>
  </p:sldIdLst>
  <p:sldSz cx="9144000" cy="5148263"/>
  <p:notesSz cx="9309100" cy="7023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0D0D"/>
    <a:srgbClr val="D95E27"/>
    <a:srgbClr val="007635"/>
    <a:srgbClr val="DADEE5"/>
    <a:srgbClr val="333F48"/>
    <a:srgbClr val="0056A9"/>
    <a:srgbClr val="5F0F40"/>
    <a:srgbClr val="EBEBEB"/>
    <a:srgbClr val="002E69"/>
    <a:srgbClr val="1965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88849" autoAdjust="0"/>
  </p:normalViewPr>
  <p:slideViewPr>
    <p:cSldViewPr snapToGrid="0">
      <p:cViewPr varScale="1">
        <p:scale>
          <a:sx n="125" d="100"/>
          <a:sy n="125" d="100"/>
        </p:scale>
        <p:origin x="1152" y="96"/>
      </p:cViewPr>
      <p:guideLst/>
    </p:cSldViewPr>
  </p:slideViewPr>
  <p:outlineViewPr>
    <p:cViewPr>
      <p:scale>
        <a:sx n="33" d="100"/>
        <a:sy n="33" d="100"/>
      </p:scale>
      <p:origin x="0" y="-7602"/>
    </p:cViewPr>
    <p:sldLst>
      <p:sld r:id="rId1" collapse="1"/>
      <p:sld r:id="rId2" collapse="1"/>
      <p:sld r:id="rId3" collapse="1"/>
      <p:sld r:id="rId4" collapse="1"/>
      <p:sld r:id="rId5" collapse="1"/>
      <p:sld r:id="rId6" collapse="1"/>
      <p:sld r:id="rId7" collapse="1"/>
      <p:sld r:id="rId8" collapse="1"/>
    </p:sldLst>
  </p:outlineViewPr>
  <p:notesTextViewPr>
    <p:cViewPr>
      <p:scale>
        <a:sx n="3" d="2"/>
        <a:sy n="3" d="2"/>
      </p:scale>
      <p:origin x="0" y="0"/>
    </p:cViewPr>
  </p:notesTextViewPr>
  <p:notesViewPr>
    <p:cSldViewPr snapToGrid="0">
      <p:cViewPr varScale="1">
        <p:scale>
          <a:sx n="111" d="100"/>
          <a:sy n="111" d="100"/>
        </p:scale>
        <p:origin x="239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_rels/viewProps.xml.rels><?xml version="1.0" encoding="UTF-8" standalone="yes"?>
<Relationships xmlns="http://schemas.openxmlformats.org/package/2006/relationships"><Relationship Id="rId8" Type="http://schemas.openxmlformats.org/officeDocument/2006/relationships/slide" Target="slides/slide18.xml"/><Relationship Id="rId3" Type="http://schemas.openxmlformats.org/officeDocument/2006/relationships/slide" Target="slides/slide4.xml"/><Relationship Id="rId7" Type="http://schemas.openxmlformats.org/officeDocument/2006/relationships/slide" Target="slides/slide15.xml"/><Relationship Id="rId2" Type="http://schemas.openxmlformats.org/officeDocument/2006/relationships/slide" Target="slides/slide3.xml"/><Relationship Id="rId1" Type="http://schemas.openxmlformats.org/officeDocument/2006/relationships/slide" Target="slides/slide1.xml"/><Relationship Id="rId6" Type="http://schemas.openxmlformats.org/officeDocument/2006/relationships/slide" Target="slides/slide14.xml"/><Relationship Id="rId5" Type="http://schemas.openxmlformats.org/officeDocument/2006/relationships/slide" Target="slides/slide8.xml"/><Relationship Id="rId4"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8F0814-109A-4513-B010-1224E8B9A00A}" type="doc">
      <dgm:prSet loTypeId="urn:microsoft.com/office/officeart/2011/layout/TabList" loCatId="officeonline" qsTypeId="urn:microsoft.com/office/officeart/2005/8/quickstyle/simple3" qsCatId="simple" csTypeId="urn:microsoft.com/office/officeart/2005/8/colors/colorful4" csCatId="colorful" phldr="1"/>
      <dgm:spPr/>
      <dgm:t>
        <a:bodyPr/>
        <a:lstStyle/>
        <a:p>
          <a:endParaRPr lang="en-US"/>
        </a:p>
      </dgm:t>
    </dgm:pt>
    <dgm:pt modelId="{433F8DE1-9805-4E50-9801-F261D412B6CF}">
      <dgm:prSet phldrT="[Text]" custT="1"/>
      <dgm:spPr/>
      <dgm:t>
        <a:bodyPr/>
        <a:lstStyle/>
        <a:p>
          <a:r>
            <a:rPr lang="en-US" sz="1200" b="1" dirty="0">
              <a:latin typeface="+mn-lt"/>
              <a:cs typeface="Arial" pitchFamily="34" charset="0"/>
            </a:rPr>
            <a:t>Federal Process With Interviews </a:t>
          </a:r>
          <a:endParaRPr lang="en-US" sz="1200" dirty="0">
            <a:latin typeface="+mn-lt"/>
          </a:endParaRPr>
        </a:p>
      </dgm:t>
    </dgm:pt>
    <dgm:pt modelId="{529C03B1-224F-4FC1-A2D4-FCB4E86492B2}" type="parTrans" cxnId="{A44F2306-9EEA-4603-81D6-F4B5A33C85BC}">
      <dgm:prSet/>
      <dgm:spPr/>
      <dgm:t>
        <a:bodyPr/>
        <a:lstStyle/>
        <a:p>
          <a:endParaRPr lang="en-US"/>
        </a:p>
      </dgm:t>
    </dgm:pt>
    <dgm:pt modelId="{3988CBA4-8331-4161-8F26-31A60EC774AF}" type="sibTrans" cxnId="{A44F2306-9EEA-4603-81D6-F4B5A33C85BC}">
      <dgm:prSet/>
      <dgm:spPr/>
      <dgm:t>
        <a:bodyPr/>
        <a:lstStyle/>
        <a:p>
          <a:endParaRPr lang="en-US"/>
        </a:p>
      </dgm:t>
    </dgm:pt>
    <dgm:pt modelId="{F3168EA1-3E81-4BCB-A054-17D29EC02EAF}">
      <dgm:prSet phldrT="[Text]" custT="1"/>
      <dgm:spPr/>
      <dgm:t>
        <a:bodyPr anchor="ctr"/>
        <a:lstStyle/>
        <a:p>
          <a:endParaRPr lang="en-US" sz="1200" b="1" dirty="0">
            <a:latin typeface="+mn-lt"/>
          </a:endParaRPr>
        </a:p>
      </dgm:t>
    </dgm:pt>
    <dgm:pt modelId="{909AF98A-5973-427D-AD13-E49D013F74B2}" type="parTrans" cxnId="{CB5FEF78-A360-406A-B60B-69E0107847FC}">
      <dgm:prSet/>
      <dgm:spPr/>
      <dgm:t>
        <a:bodyPr/>
        <a:lstStyle/>
        <a:p>
          <a:endParaRPr lang="en-US"/>
        </a:p>
      </dgm:t>
    </dgm:pt>
    <dgm:pt modelId="{C1C81C3A-BC24-4B35-8652-606A2D086759}" type="sibTrans" cxnId="{CB5FEF78-A360-406A-B60B-69E0107847FC}">
      <dgm:prSet/>
      <dgm:spPr/>
      <dgm:t>
        <a:bodyPr/>
        <a:lstStyle/>
        <a:p>
          <a:endParaRPr lang="en-US"/>
        </a:p>
      </dgm:t>
    </dgm:pt>
    <dgm:pt modelId="{AAA170D9-350A-4D7B-905C-78EE69578B88}">
      <dgm:prSet phldrT="[Text]" custT="1"/>
      <dgm:spPr/>
      <dgm:t>
        <a:bodyPr/>
        <a:lstStyle/>
        <a:p>
          <a:pPr marL="228600" indent="-228600">
            <a:lnSpc>
              <a:spcPct val="150000"/>
            </a:lnSpc>
            <a:spcAft>
              <a:spcPts val="0"/>
            </a:spcAft>
          </a:pPr>
          <a:r>
            <a:rPr lang="en-US" sz="1400" dirty="0">
              <a:latin typeface="+mn-lt"/>
            </a:rPr>
            <a:t>Federal regulations </a:t>
          </a:r>
          <a:r>
            <a:rPr lang="en-US" sz="1400" b="0" i="0" u="none" strike="noStrike" baseline="0" dirty="0">
              <a:latin typeface="+mn-lt"/>
              <a:ea typeface="+mn-ea"/>
              <a:cs typeface="+mn-cs"/>
            </a:rPr>
            <a:t>(23 CFR Part 172)</a:t>
          </a:r>
          <a:endParaRPr lang="en-US" sz="1400" dirty="0">
            <a:latin typeface="+mn-lt"/>
          </a:endParaRPr>
        </a:p>
      </dgm:t>
    </dgm:pt>
    <dgm:pt modelId="{31B64FD0-4240-41C1-AF05-77ED92F61D73}" type="parTrans" cxnId="{36DBFFE6-AD6F-4806-8BAE-BB0343BA2FF8}">
      <dgm:prSet/>
      <dgm:spPr/>
      <dgm:t>
        <a:bodyPr/>
        <a:lstStyle/>
        <a:p>
          <a:endParaRPr lang="en-US"/>
        </a:p>
      </dgm:t>
    </dgm:pt>
    <dgm:pt modelId="{6D85ADA1-FE12-497A-91EB-39D1B2686ED5}" type="sibTrans" cxnId="{36DBFFE6-AD6F-4806-8BAE-BB0343BA2FF8}">
      <dgm:prSet/>
      <dgm:spPr/>
      <dgm:t>
        <a:bodyPr/>
        <a:lstStyle/>
        <a:p>
          <a:endParaRPr lang="en-US"/>
        </a:p>
      </dgm:t>
    </dgm:pt>
    <dgm:pt modelId="{C33ED152-4021-43A8-B10D-F8792346ADA1}">
      <dgm:prSet phldrT="[Text]" custT="1"/>
      <dgm:spPr/>
      <dgm:t>
        <a:bodyPr/>
        <a:lstStyle/>
        <a:p>
          <a:r>
            <a:rPr lang="en-US" sz="1200" b="1" dirty="0">
              <a:latin typeface="+mn-lt"/>
              <a:cs typeface="Arial" pitchFamily="34" charset="0"/>
            </a:rPr>
            <a:t>Specific Deliverable Contract</a:t>
          </a:r>
          <a:endParaRPr lang="en-US" sz="1200" dirty="0">
            <a:latin typeface="+mn-lt"/>
          </a:endParaRPr>
        </a:p>
      </dgm:t>
    </dgm:pt>
    <dgm:pt modelId="{CD79ECC0-F1D4-4F9E-9DAB-C171F463F3A0}" type="parTrans" cxnId="{5DB2D1BA-065F-4004-AFC4-20953C991733}">
      <dgm:prSet/>
      <dgm:spPr/>
      <dgm:t>
        <a:bodyPr/>
        <a:lstStyle/>
        <a:p>
          <a:endParaRPr lang="en-US"/>
        </a:p>
      </dgm:t>
    </dgm:pt>
    <dgm:pt modelId="{D5A2DDE5-4FA9-49C2-85B9-77CE0B39788B}" type="sibTrans" cxnId="{5DB2D1BA-065F-4004-AFC4-20953C991733}">
      <dgm:prSet/>
      <dgm:spPr/>
      <dgm:t>
        <a:bodyPr/>
        <a:lstStyle/>
        <a:p>
          <a:endParaRPr lang="en-US"/>
        </a:p>
      </dgm:t>
    </dgm:pt>
    <dgm:pt modelId="{73CFD8CF-2D9D-4B64-BC04-A26C758FDA86}">
      <dgm:prSet phldrT="[Text]" custT="1"/>
      <dgm:spPr/>
      <dgm:t>
        <a:bodyPr/>
        <a:lstStyle/>
        <a:p>
          <a:pPr marL="228600" marR="0" lvl="0" indent="-2286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400" kern="1200" dirty="0">
              <a:latin typeface="+mn-lt"/>
              <a:ea typeface="+mn-ea"/>
              <a:cs typeface="+mn-cs"/>
            </a:rPr>
            <a:t>One Specific Deliverable contract </a:t>
          </a:r>
          <a:r>
            <a:rPr lang="en-US" sz="1400" u="sng" kern="1200" dirty="0">
              <a:latin typeface="+mn-lt"/>
              <a:ea typeface="+mn-ea"/>
              <a:cs typeface="+mn-cs"/>
            </a:rPr>
            <a:t>without</a:t>
          </a:r>
          <a:r>
            <a:rPr lang="en-US" sz="1400" kern="1200" dirty="0">
              <a:latin typeface="+mn-lt"/>
              <a:ea typeface="+mn-ea"/>
              <a:cs typeface="+mn-cs"/>
            </a:rPr>
            <a:t> Work Authorizations</a:t>
          </a:r>
        </a:p>
      </dgm:t>
    </dgm:pt>
    <dgm:pt modelId="{2918D231-3626-4789-816A-9F81427FE52D}" type="parTrans" cxnId="{BB02F7AE-5730-4C1E-9A74-A7A9106FD44F}">
      <dgm:prSet/>
      <dgm:spPr/>
      <dgm:t>
        <a:bodyPr/>
        <a:lstStyle/>
        <a:p>
          <a:endParaRPr lang="en-US"/>
        </a:p>
      </dgm:t>
    </dgm:pt>
    <dgm:pt modelId="{5ADA150C-3EEB-44AB-B41F-7248680CE959}" type="sibTrans" cxnId="{BB02F7AE-5730-4C1E-9A74-A7A9106FD44F}">
      <dgm:prSet/>
      <dgm:spPr/>
      <dgm:t>
        <a:bodyPr/>
        <a:lstStyle/>
        <a:p>
          <a:endParaRPr lang="en-US"/>
        </a:p>
      </dgm:t>
    </dgm:pt>
    <dgm:pt modelId="{87DC47AF-1F2E-4906-BC74-C7BFF7098AEC}">
      <dgm:prSet phldrT="[Text]" custT="1"/>
      <dgm:spPr/>
      <dgm:t>
        <a:bodyPr/>
        <a:lstStyle/>
        <a:p>
          <a:pPr marL="228600" indent="-228600">
            <a:lnSpc>
              <a:spcPct val="150000"/>
            </a:lnSpc>
            <a:spcAft>
              <a:spcPts val="0"/>
            </a:spcAft>
          </a:pPr>
          <a:r>
            <a:rPr lang="en-US" sz="1400" dirty="0">
              <a:latin typeface="+mn-lt"/>
            </a:rPr>
            <a:t>Four criteria for each step</a:t>
          </a:r>
        </a:p>
      </dgm:t>
    </dgm:pt>
    <dgm:pt modelId="{E0488C45-F113-429C-A78F-06AC00610D41}" type="parTrans" cxnId="{6F75356B-AEF8-4246-808C-68D26F38410B}">
      <dgm:prSet/>
      <dgm:spPr/>
      <dgm:t>
        <a:bodyPr/>
        <a:lstStyle/>
        <a:p>
          <a:endParaRPr lang="en-US"/>
        </a:p>
      </dgm:t>
    </dgm:pt>
    <dgm:pt modelId="{29CF0B52-B57F-481F-BBEE-4C3162EAA6B3}" type="sibTrans" cxnId="{6F75356B-AEF8-4246-808C-68D26F38410B}">
      <dgm:prSet/>
      <dgm:spPr/>
      <dgm:t>
        <a:bodyPr/>
        <a:lstStyle/>
        <a:p>
          <a:endParaRPr lang="en-US"/>
        </a:p>
      </dgm:t>
    </dgm:pt>
    <dgm:pt modelId="{834A27C0-046A-40EA-AD48-47C202755CDF}">
      <dgm:prSet phldrT="[Text]" custT="1"/>
      <dgm:spPr/>
      <dgm:t>
        <a:bodyPr/>
        <a:lstStyle/>
        <a:p>
          <a:pPr marL="228600" indent="-228600">
            <a:lnSpc>
              <a:spcPct val="150000"/>
            </a:lnSpc>
            <a:spcAft>
              <a:spcPts val="0"/>
            </a:spcAft>
          </a:pPr>
          <a:r>
            <a:rPr lang="en-US" sz="1400" dirty="0">
              <a:latin typeface="+mn-lt"/>
            </a:rPr>
            <a:t>Two step process</a:t>
          </a:r>
        </a:p>
      </dgm:t>
    </dgm:pt>
    <dgm:pt modelId="{105549AC-0E82-4102-BD18-1861E4A1B825}" type="sibTrans" cxnId="{85C1E443-FF46-4E0E-858E-44108AE68FC2}">
      <dgm:prSet/>
      <dgm:spPr/>
      <dgm:t>
        <a:bodyPr/>
        <a:lstStyle/>
        <a:p>
          <a:endParaRPr lang="en-US"/>
        </a:p>
      </dgm:t>
    </dgm:pt>
    <dgm:pt modelId="{EA1FBE20-9A9C-49A9-A7E7-518E24BF3D0B}" type="parTrans" cxnId="{85C1E443-FF46-4E0E-858E-44108AE68FC2}">
      <dgm:prSet/>
      <dgm:spPr/>
      <dgm:t>
        <a:bodyPr/>
        <a:lstStyle/>
        <a:p>
          <a:endParaRPr lang="en-US"/>
        </a:p>
      </dgm:t>
    </dgm:pt>
    <dgm:pt modelId="{1090E3B3-8B1D-42CD-8923-0DC776689B4C}">
      <dgm:prSet phldrT="[Text]" custT="1"/>
      <dgm:spPr/>
      <dgm:t>
        <a:bodyPr/>
        <a:lstStyle/>
        <a:p>
          <a:pPr marL="228600" indent="-228600">
            <a:lnSpc>
              <a:spcPct val="150000"/>
            </a:lnSpc>
            <a:spcAft>
              <a:spcPts val="0"/>
            </a:spcAft>
          </a:pPr>
          <a:r>
            <a:rPr lang="en-US" sz="1400" dirty="0">
              <a:latin typeface="+mn-lt"/>
            </a:rPr>
            <a:t>Request for Proposals &amp; Interviews</a:t>
          </a:r>
        </a:p>
      </dgm:t>
    </dgm:pt>
    <dgm:pt modelId="{871FE0E3-1EC3-4C1F-B6A9-397AED31C78A}" type="parTrans" cxnId="{C4181062-240E-43BC-A435-A66391E5BFBF}">
      <dgm:prSet/>
      <dgm:spPr/>
      <dgm:t>
        <a:bodyPr/>
        <a:lstStyle/>
        <a:p>
          <a:endParaRPr lang="en-US"/>
        </a:p>
      </dgm:t>
    </dgm:pt>
    <dgm:pt modelId="{56A383E0-AEE0-47D0-84A4-69EBD258A0D0}" type="sibTrans" cxnId="{C4181062-240E-43BC-A435-A66391E5BFBF}">
      <dgm:prSet/>
      <dgm:spPr/>
      <dgm:t>
        <a:bodyPr/>
        <a:lstStyle/>
        <a:p>
          <a:endParaRPr lang="en-US"/>
        </a:p>
      </dgm:t>
    </dgm:pt>
    <dgm:pt modelId="{E9B9646B-A00E-4CD4-81AB-F6EA7F60D3E8}">
      <dgm:prSet phldrT="[Text]" custT="1"/>
      <dgm:spPr/>
      <dgm:t>
        <a:bodyPr/>
        <a:lstStyle/>
        <a:p>
          <a:pPr marL="228600" marR="0" lvl="0" indent="-2286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400" kern="1200" dirty="0">
              <a:latin typeface="+mn-lt"/>
              <a:ea typeface="+mn-ea"/>
              <a:cs typeface="+mn-cs"/>
            </a:rPr>
            <a:t>Federal funds</a:t>
          </a:r>
        </a:p>
      </dgm:t>
    </dgm:pt>
    <dgm:pt modelId="{E1E2A833-656C-49F9-B335-88E8FF31380D}" type="parTrans" cxnId="{578474BC-C854-499C-9EF3-68AB4779F649}">
      <dgm:prSet/>
      <dgm:spPr/>
      <dgm:t>
        <a:bodyPr/>
        <a:lstStyle/>
        <a:p>
          <a:endParaRPr lang="en-US"/>
        </a:p>
      </dgm:t>
    </dgm:pt>
    <dgm:pt modelId="{F592F149-68DA-41A0-B306-C9D5EAD0C767}" type="sibTrans" cxnId="{578474BC-C854-499C-9EF3-68AB4779F649}">
      <dgm:prSet/>
      <dgm:spPr/>
      <dgm:t>
        <a:bodyPr/>
        <a:lstStyle/>
        <a:p>
          <a:endParaRPr lang="en-US"/>
        </a:p>
      </dgm:t>
    </dgm:pt>
    <dgm:pt modelId="{21C43717-1F4E-4E98-923E-D9E8D5AB3EA6}">
      <dgm:prSet phldrT="[Text]" custT="1"/>
      <dgm:spPr/>
      <dgm:t>
        <a:bodyPr/>
        <a:lstStyle/>
        <a:p>
          <a:pPr marL="228600" marR="0" lvl="0" indent="-2286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400" kern="1200" dirty="0">
              <a:latin typeface="+mn-lt"/>
              <a:ea typeface="+mn-ea"/>
              <a:cs typeface="+mn-cs"/>
            </a:rPr>
            <a:t>Related scopes, Schedule, and LOE identified at the contract level</a:t>
          </a:r>
        </a:p>
      </dgm:t>
    </dgm:pt>
    <dgm:pt modelId="{726C358E-055A-4D9E-A26A-FCFA3F5A63CE}" type="parTrans" cxnId="{5F457955-8FEE-4275-917E-9B1884D4E36C}">
      <dgm:prSet/>
      <dgm:spPr/>
      <dgm:t>
        <a:bodyPr/>
        <a:lstStyle/>
        <a:p>
          <a:endParaRPr lang="en-US"/>
        </a:p>
      </dgm:t>
    </dgm:pt>
    <dgm:pt modelId="{0F8A108C-F185-43A8-9C7F-5E2DCE346079}" type="sibTrans" cxnId="{5F457955-8FEE-4275-917E-9B1884D4E36C}">
      <dgm:prSet/>
      <dgm:spPr/>
      <dgm:t>
        <a:bodyPr/>
        <a:lstStyle/>
        <a:p>
          <a:endParaRPr lang="en-US"/>
        </a:p>
      </dgm:t>
    </dgm:pt>
    <dgm:pt modelId="{76CE5000-82DA-409D-B870-F297096F5D3A}">
      <dgm:prSet phldrT="[Text]" custT="1"/>
      <dgm:spPr/>
      <dgm:t>
        <a:bodyPr/>
        <a:lstStyle/>
        <a:p>
          <a:pPr marL="228600" marR="0" lvl="0" indent="-2286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400" b="1" kern="1200" dirty="0">
              <a:latin typeface="+mn-lt"/>
              <a:ea typeface="+mn-ea"/>
              <a:cs typeface="+mn-cs"/>
            </a:rPr>
            <a:t>Disadvantaged Business Enterprise </a:t>
          </a:r>
          <a:r>
            <a:rPr lang="en-US" sz="1400" b="0" kern="1200" dirty="0">
              <a:latin typeface="+mn-lt"/>
              <a:ea typeface="+mn-ea"/>
              <a:cs typeface="+mn-cs"/>
            </a:rPr>
            <a:t>(DBE) </a:t>
          </a:r>
          <a:r>
            <a:rPr lang="en-US" sz="1400" b="1" kern="1200" dirty="0">
              <a:latin typeface="+mn-lt"/>
              <a:ea typeface="+mn-ea"/>
              <a:cs typeface="+mn-cs"/>
            </a:rPr>
            <a:t>goal: 0.00% </a:t>
          </a:r>
          <a:r>
            <a:rPr lang="en-US" sz="1400" kern="1200" dirty="0">
              <a:latin typeface="+mn-lt"/>
              <a:ea typeface="+mn-ea"/>
              <a:cs typeface="+mn-cs"/>
            </a:rPr>
            <a:t>- refer to RFP</a:t>
          </a:r>
        </a:p>
      </dgm:t>
    </dgm:pt>
    <dgm:pt modelId="{397299E3-6C76-4C53-A8AE-9C7AAAD72C34}" type="parTrans" cxnId="{C37C5543-80CD-41C2-9E6C-0C27884CE789}">
      <dgm:prSet/>
      <dgm:spPr/>
      <dgm:t>
        <a:bodyPr/>
        <a:lstStyle/>
        <a:p>
          <a:endParaRPr lang="en-US"/>
        </a:p>
      </dgm:t>
    </dgm:pt>
    <dgm:pt modelId="{755DBA1F-EEF5-4A30-B155-F026F6B7FBA7}" type="sibTrans" cxnId="{C37C5543-80CD-41C2-9E6C-0C27884CE789}">
      <dgm:prSet/>
      <dgm:spPr/>
      <dgm:t>
        <a:bodyPr/>
        <a:lstStyle/>
        <a:p>
          <a:endParaRPr lang="en-US"/>
        </a:p>
      </dgm:t>
    </dgm:pt>
    <dgm:pt modelId="{51790D8F-CC71-4229-9FE7-FD1A0CEDA7E3}">
      <dgm:prSet phldrT="[Text]" custT="1"/>
      <dgm:spPr/>
      <dgm:t>
        <a:bodyPr anchor="ctr"/>
        <a:lstStyle/>
        <a:p>
          <a:endParaRPr lang="en-US" sz="1200" b="1" dirty="0">
            <a:latin typeface="+mn-lt"/>
          </a:endParaRPr>
        </a:p>
      </dgm:t>
    </dgm:pt>
    <dgm:pt modelId="{24343ED7-35D7-4535-9BA9-684B958B2DB5}" type="sibTrans" cxnId="{19523A82-3686-4931-9541-ADC661448CE7}">
      <dgm:prSet/>
      <dgm:spPr/>
      <dgm:t>
        <a:bodyPr/>
        <a:lstStyle/>
        <a:p>
          <a:endParaRPr lang="en-US"/>
        </a:p>
      </dgm:t>
    </dgm:pt>
    <dgm:pt modelId="{CEEDA025-A7BC-4B41-B6F5-0A063B595657}" type="parTrans" cxnId="{19523A82-3686-4931-9541-ADC661448CE7}">
      <dgm:prSet/>
      <dgm:spPr/>
      <dgm:t>
        <a:bodyPr/>
        <a:lstStyle/>
        <a:p>
          <a:endParaRPr lang="en-US"/>
        </a:p>
      </dgm:t>
    </dgm:pt>
    <dgm:pt modelId="{38BD7E04-4769-476E-8045-5EB1630ADFE2}">
      <dgm:prSet phldrT="[Text]" custT="1"/>
      <dgm:spPr/>
      <dgm:t>
        <a:bodyPr/>
        <a:lstStyle/>
        <a:p>
          <a:pPr marL="228600" marR="0" lvl="0" indent="-2286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400" kern="1200" dirty="0">
              <a:latin typeface="+mn-lt"/>
              <a:ea typeface="+mn-ea"/>
              <a:cs typeface="+mn-cs"/>
            </a:rPr>
            <a:t>District must provide formal notice to proceed to begin work</a:t>
          </a:r>
        </a:p>
      </dgm:t>
    </dgm:pt>
    <dgm:pt modelId="{37A25A2E-EC7D-480C-8245-D52504B0D056}" type="parTrans" cxnId="{C23DD4AA-E2AE-4221-A0F1-A12D16153BD2}">
      <dgm:prSet/>
      <dgm:spPr/>
      <dgm:t>
        <a:bodyPr/>
        <a:lstStyle/>
        <a:p>
          <a:endParaRPr lang="en-US"/>
        </a:p>
      </dgm:t>
    </dgm:pt>
    <dgm:pt modelId="{39B3B071-FB05-4B2C-9A01-954680992FE2}" type="sibTrans" cxnId="{C23DD4AA-E2AE-4221-A0F1-A12D16153BD2}">
      <dgm:prSet/>
      <dgm:spPr/>
      <dgm:t>
        <a:bodyPr/>
        <a:lstStyle/>
        <a:p>
          <a:endParaRPr lang="en-US"/>
        </a:p>
      </dgm:t>
    </dgm:pt>
    <dgm:pt modelId="{C0C3757B-4F5D-4AD5-95D9-405B1DA43314}" type="pres">
      <dgm:prSet presAssocID="{C28F0814-109A-4513-B010-1224E8B9A00A}" presName="Name0" presStyleCnt="0">
        <dgm:presLayoutVars>
          <dgm:chMax/>
          <dgm:chPref val="3"/>
          <dgm:dir/>
          <dgm:animOne val="branch"/>
          <dgm:animLvl val="lvl"/>
        </dgm:presLayoutVars>
      </dgm:prSet>
      <dgm:spPr/>
    </dgm:pt>
    <dgm:pt modelId="{A0A95D03-6BFA-46AC-95FB-2A0144DB8563}" type="pres">
      <dgm:prSet presAssocID="{433F8DE1-9805-4E50-9801-F261D412B6CF}" presName="composite" presStyleCnt="0"/>
      <dgm:spPr/>
    </dgm:pt>
    <dgm:pt modelId="{9745CE63-1BBE-4151-A289-2C0347BC1302}" type="pres">
      <dgm:prSet presAssocID="{433F8DE1-9805-4E50-9801-F261D412B6CF}" presName="FirstChild" presStyleLbl="revTx" presStyleIdx="0" presStyleCnt="4" custScaleX="83767" custScaleY="51113">
        <dgm:presLayoutVars>
          <dgm:chMax val="0"/>
          <dgm:chPref val="0"/>
          <dgm:bulletEnabled val="1"/>
        </dgm:presLayoutVars>
      </dgm:prSet>
      <dgm:spPr/>
    </dgm:pt>
    <dgm:pt modelId="{E6747E55-7AEF-4787-9644-8CDB627848BB}" type="pres">
      <dgm:prSet presAssocID="{433F8DE1-9805-4E50-9801-F261D412B6CF}" presName="Parent" presStyleLbl="alignNode1" presStyleIdx="0" presStyleCnt="2" custScaleX="187908" custScaleY="40298" custLinFactNeighborX="21977" custLinFactNeighborY="625">
        <dgm:presLayoutVars>
          <dgm:chMax val="3"/>
          <dgm:chPref val="3"/>
          <dgm:bulletEnabled val="1"/>
        </dgm:presLayoutVars>
      </dgm:prSet>
      <dgm:spPr/>
    </dgm:pt>
    <dgm:pt modelId="{F675FE3F-B9E9-4A09-94DE-31FD4BBE30BA}" type="pres">
      <dgm:prSet presAssocID="{433F8DE1-9805-4E50-9801-F261D412B6CF}" presName="Accent" presStyleLbl="parChTrans1D1" presStyleIdx="0" presStyleCnt="2" custLinFactY="-531242" custLinFactNeighborX="-1134" custLinFactNeighborY="-600000"/>
      <dgm:spPr/>
    </dgm:pt>
    <dgm:pt modelId="{3746C18C-C51C-445C-B07E-E467E6FF5A54}" type="pres">
      <dgm:prSet presAssocID="{433F8DE1-9805-4E50-9801-F261D412B6CF}" presName="Child" presStyleLbl="revTx" presStyleIdx="1" presStyleCnt="4" custScaleY="51957" custLinFactY="-9936" custLinFactNeighborY="-100000">
        <dgm:presLayoutVars>
          <dgm:chMax val="0"/>
          <dgm:chPref val="0"/>
          <dgm:bulletEnabled val="1"/>
        </dgm:presLayoutVars>
      </dgm:prSet>
      <dgm:spPr/>
    </dgm:pt>
    <dgm:pt modelId="{F59D6546-80B5-4599-BC24-7D8AAEC5E4EB}" type="pres">
      <dgm:prSet presAssocID="{3988CBA4-8331-4161-8F26-31A60EC774AF}" presName="sibTrans" presStyleCnt="0"/>
      <dgm:spPr/>
    </dgm:pt>
    <dgm:pt modelId="{692EA4CF-1FE3-4A0B-A390-E5CC6955F871}" type="pres">
      <dgm:prSet presAssocID="{C33ED152-4021-43A8-B10D-F8792346ADA1}" presName="composite" presStyleCnt="0"/>
      <dgm:spPr/>
    </dgm:pt>
    <dgm:pt modelId="{70680294-EFA9-48F7-8F85-1AF26E07DE2E}" type="pres">
      <dgm:prSet presAssocID="{C33ED152-4021-43A8-B10D-F8792346ADA1}" presName="FirstChild" presStyleLbl="revTx" presStyleIdx="2" presStyleCnt="4" custScaleX="92552" custScaleY="44940" custLinFactNeighborX="1881" custLinFactNeighborY="-22574">
        <dgm:presLayoutVars>
          <dgm:chMax val="0"/>
          <dgm:chPref val="0"/>
          <dgm:bulletEnabled val="1"/>
        </dgm:presLayoutVars>
      </dgm:prSet>
      <dgm:spPr/>
    </dgm:pt>
    <dgm:pt modelId="{5F4A2FE6-7CFD-4C9B-B766-776140CB8207}" type="pres">
      <dgm:prSet presAssocID="{C33ED152-4021-43A8-B10D-F8792346ADA1}" presName="Parent" presStyleLbl="alignNode1" presStyleIdx="1" presStyleCnt="2" custScaleX="167621" custScaleY="43364" custLinFactNeighborX="16905" custLinFactNeighborY="-21724">
        <dgm:presLayoutVars>
          <dgm:chMax val="3"/>
          <dgm:chPref val="3"/>
          <dgm:bulletEnabled val="1"/>
        </dgm:presLayoutVars>
      </dgm:prSet>
      <dgm:spPr/>
    </dgm:pt>
    <dgm:pt modelId="{8E2C747D-0320-440A-BDFC-59EC2FDD12AE}" type="pres">
      <dgm:prSet presAssocID="{C33ED152-4021-43A8-B10D-F8792346ADA1}" presName="Accent" presStyleLbl="parChTrans1D1" presStyleIdx="1" presStyleCnt="2" custLinFactY="-920989" custLinFactNeighborX="-602" custLinFactNeighborY="-1000000"/>
      <dgm:spPr/>
    </dgm:pt>
    <dgm:pt modelId="{208427AF-C574-4F50-BBE1-FA486864537C}" type="pres">
      <dgm:prSet presAssocID="{C33ED152-4021-43A8-B10D-F8792346ADA1}" presName="Child" presStyleLbl="revTx" presStyleIdx="3" presStyleCnt="4" custScaleY="45038" custLinFactNeighborY="-70120">
        <dgm:presLayoutVars>
          <dgm:chMax val="0"/>
          <dgm:chPref val="0"/>
          <dgm:bulletEnabled val="1"/>
        </dgm:presLayoutVars>
      </dgm:prSet>
      <dgm:spPr/>
    </dgm:pt>
  </dgm:ptLst>
  <dgm:cxnLst>
    <dgm:cxn modelId="{A44F2306-9EEA-4603-81D6-F4B5A33C85BC}" srcId="{C28F0814-109A-4513-B010-1224E8B9A00A}" destId="{433F8DE1-9805-4E50-9801-F261D412B6CF}" srcOrd="0" destOrd="0" parTransId="{529C03B1-224F-4FC1-A2D4-FCB4E86492B2}" sibTransId="{3988CBA4-8331-4161-8F26-31A60EC774AF}"/>
    <dgm:cxn modelId="{2FCA1212-1D36-4443-B974-A56C5E76E6B0}" type="presOf" srcId="{AAA170D9-350A-4D7B-905C-78EE69578B88}" destId="{3746C18C-C51C-445C-B07E-E467E6FF5A54}" srcOrd="0" destOrd="0" presId="urn:microsoft.com/office/officeart/2011/layout/TabList"/>
    <dgm:cxn modelId="{C4181062-240E-43BC-A435-A66391E5BFBF}" srcId="{433F8DE1-9805-4E50-9801-F261D412B6CF}" destId="{1090E3B3-8B1D-42CD-8923-0DC776689B4C}" srcOrd="3" destOrd="0" parTransId="{871FE0E3-1EC3-4C1F-B6A9-397AED31C78A}" sibTransId="{56A383E0-AEE0-47D0-84A4-69EBD258A0D0}"/>
    <dgm:cxn modelId="{C37C5543-80CD-41C2-9E6C-0C27884CE789}" srcId="{C33ED152-4021-43A8-B10D-F8792346ADA1}" destId="{76CE5000-82DA-409D-B870-F297096F5D3A}" srcOrd="5" destOrd="0" parTransId="{397299E3-6C76-4C53-A8AE-9C7AAAD72C34}" sibTransId="{755DBA1F-EEF5-4A30-B155-F026F6B7FBA7}"/>
    <dgm:cxn modelId="{85C1E443-FF46-4E0E-858E-44108AE68FC2}" srcId="{433F8DE1-9805-4E50-9801-F261D412B6CF}" destId="{834A27C0-046A-40EA-AD48-47C202755CDF}" srcOrd="2" destOrd="0" parTransId="{EA1FBE20-9A9C-49A9-A7E7-518E24BF3D0B}" sibTransId="{105549AC-0E82-4102-BD18-1861E4A1B825}"/>
    <dgm:cxn modelId="{87033D44-CBC8-4D28-8155-84225701B315}" type="presOf" srcId="{76CE5000-82DA-409D-B870-F297096F5D3A}" destId="{208427AF-C574-4F50-BBE1-FA486864537C}" srcOrd="0" destOrd="4" presId="urn:microsoft.com/office/officeart/2011/layout/TabList"/>
    <dgm:cxn modelId="{6F75356B-AEF8-4246-808C-68D26F38410B}" srcId="{433F8DE1-9805-4E50-9801-F261D412B6CF}" destId="{87DC47AF-1F2E-4906-BC74-C7BFF7098AEC}" srcOrd="4" destOrd="0" parTransId="{E0488C45-F113-429C-A78F-06AC00610D41}" sibTransId="{29CF0B52-B57F-481F-BBEE-4C3162EAA6B3}"/>
    <dgm:cxn modelId="{5F457955-8FEE-4275-917E-9B1884D4E36C}" srcId="{C33ED152-4021-43A8-B10D-F8792346ADA1}" destId="{21C43717-1F4E-4E98-923E-D9E8D5AB3EA6}" srcOrd="4" destOrd="0" parTransId="{726C358E-055A-4D9E-A26A-FCFA3F5A63CE}" sibTransId="{0F8A108C-F185-43A8-9C7F-5E2DCE346079}"/>
    <dgm:cxn modelId="{CB5FEF78-A360-406A-B60B-69E0107847FC}" srcId="{433F8DE1-9805-4E50-9801-F261D412B6CF}" destId="{F3168EA1-3E81-4BCB-A054-17D29EC02EAF}" srcOrd="0" destOrd="0" parTransId="{909AF98A-5973-427D-AD13-E49D013F74B2}" sibTransId="{C1C81C3A-BC24-4B35-8652-606A2D086759}"/>
    <dgm:cxn modelId="{19523A82-3686-4931-9541-ADC661448CE7}" srcId="{C33ED152-4021-43A8-B10D-F8792346ADA1}" destId="{51790D8F-CC71-4229-9FE7-FD1A0CEDA7E3}" srcOrd="0" destOrd="0" parTransId="{CEEDA025-A7BC-4B41-B6F5-0A063B595657}" sibTransId="{24343ED7-35D7-4535-9BA9-684B958B2DB5}"/>
    <dgm:cxn modelId="{61E94B86-B6C9-472B-9A4E-09B5E787F046}" type="presOf" srcId="{C28F0814-109A-4513-B010-1224E8B9A00A}" destId="{C0C3757B-4F5D-4AD5-95D9-405B1DA43314}" srcOrd="0" destOrd="0" presId="urn:microsoft.com/office/officeart/2011/layout/TabList"/>
    <dgm:cxn modelId="{07876FA3-D7F1-41BF-9CEC-D58343CD3DD7}" type="presOf" srcId="{433F8DE1-9805-4E50-9801-F261D412B6CF}" destId="{E6747E55-7AEF-4787-9644-8CDB627848BB}" srcOrd="0" destOrd="0" presId="urn:microsoft.com/office/officeart/2011/layout/TabList"/>
    <dgm:cxn modelId="{C23DD4AA-E2AE-4221-A0F1-A12D16153BD2}" srcId="{C33ED152-4021-43A8-B10D-F8792346ADA1}" destId="{38BD7E04-4769-476E-8045-5EB1630ADFE2}" srcOrd="2" destOrd="0" parTransId="{37A25A2E-EC7D-480C-8245-D52504B0D056}" sibTransId="{39B3B071-FB05-4B2C-9A01-954680992FE2}"/>
    <dgm:cxn modelId="{75AA1EAD-34A4-4B22-9187-205084374676}" type="presOf" srcId="{F3168EA1-3E81-4BCB-A054-17D29EC02EAF}" destId="{9745CE63-1BBE-4151-A289-2C0347BC1302}" srcOrd="0" destOrd="0" presId="urn:microsoft.com/office/officeart/2011/layout/TabList"/>
    <dgm:cxn modelId="{BB02F7AE-5730-4C1E-9A74-A7A9106FD44F}" srcId="{C33ED152-4021-43A8-B10D-F8792346ADA1}" destId="{73CFD8CF-2D9D-4B64-BC04-A26C758FDA86}" srcOrd="1" destOrd="0" parTransId="{2918D231-3626-4789-816A-9F81427FE52D}" sibTransId="{5ADA150C-3EEB-44AB-B41F-7248680CE959}"/>
    <dgm:cxn modelId="{6AE0E9AF-B9D8-49FE-8A8D-C8A71F346FEA}" type="presOf" srcId="{834A27C0-046A-40EA-AD48-47C202755CDF}" destId="{3746C18C-C51C-445C-B07E-E467E6FF5A54}" srcOrd="0" destOrd="1" presId="urn:microsoft.com/office/officeart/2011/layout/TabList"/>
    <dgm:cxn modelId="{90D188B4-BB19-4565-A169-48B7A8701970}" type="presOf" srcId="{38BD7E04-4769-476E-8045-5EB1630ADFE2}" destId="{208427AF-C574-4F50-BBE1-FA486864537C}" srcOrd="0" destOrd="1" presId="urn:microsoft.com/office/officeart/2011/layout/TabList"/>
    <dgm:cxn modelId="{5DB2D1BA-065F-4004-AFC4-20953C991733}" srcId="{C28F0814-109A-4513-B010-1224E8B9A00A}" destId="{C33ED152-4021-43A8-B10D-F8792346ADA1}" srcOrd="1" destOrd="0" parTransId="{CD79ECC0-F1D4-4F9E-9DAB-C171F463F3A0}" sibTransId="{D5A2DDE5-4FA9-49C2-85B9-77CE0B39788B}"/>
    <dgm:cxn modelId="{578474BC-C854-499C-9EF3-68AB4779F649}" srcId="{C33ED152-4021-43A8-B10D-F8792346ADA1}" destId="{E9B9646B-A00E-4CD4-81AB-F6EA7F60D3E8}" srcOrd="3" destOrd="0" parTransId="{E1E2A833-656C-49F9-B335-88E8FF31380D}" sibTransId="{F592F149-68DA-41A0-B306-C9D5EAD0C767}"/>
    <dgm:cxn modelId="{20589FC3-D588-4218-8885-1B1EA9C8C756}" type="presOf" srcId="{1090E3B3-8B1D-42CD-8923-0DC776689B4C}" destId="{3746C18C-C51C-445C-B07E-E467E6FF5A54}" srcOrd="0" destOrd="2" presId="urn:microsoft.com/office/officeart/2011/layout/TabList"/>
    <dgm:cxn modelId="{8465EECB-B2BD-4781-96CF-AC84AF193A84}" type="presOf" srcId="{87DC47AF-1F2E-4906-BC74-C7BFF7098AEC}" destId="{3746C18C-C51C-445C-B07E-E467E6FF5A54}" srcOrd="0" destOrd="3" presId="urn:microsoft.com/office/officeart/2011/layout/TabList"/>
    <dgm:cxn modelId="{76A9D5DD-D4A9-4187-B31C-773460523910}" type="presOf" srcId="{E9B9646B-A00E-4CD4-81AB-F6EA7F60D3E8}" destId="{208427AF-C574-4F50-BBE1-FA486864537C}" srcOrd="0" destOrd="2" presId="urn:microsoft.com/office/officeart/2011/layout/TabList"/>
    <dgm:cxn modelId="{7F040DE3-9C8A-4BBE-81CE-88AC46EC8A61}" type="presOf" srcId="{51790D8F-CC71-4229-9FE7-FD1A0CEDA7E3}" destId="{70680294-EFA9-48F7-8F85-1AF26E07DE2E}" srcOrd="0" destOrd="0" presId="urn:microsoft.com/office/officeart/2011/layout/TabList"/>
    <dgm:cxn modelId="{F23999E6-A052-4B2C-8F07-4E08A7DF21C7}" type="presOf" srcId="{21C43717-1F4E-4E98-923E-D9E8D5AB3EA6}" destId="{208427AF-C574-4F50-BBE1-FA486864537C}" srcOrd="0" destOrd="3" presId="urn:microsoft.com/office/officeart/2011/layout/TabList"/>
    <dgm:cxn modelId="{36DBFFE6-AD6F-4806-8BAE-BB0343BA2FF8}" srcId="{433F8DE1-9805-4E50-9801-F261D412B6CF}" destId="{AAA170D9-350A-4D7B-905C-78EE69578B88}" srcOrd="1" destOrd="0" parTransId="{31B64FD0-4240-41C1-AF05-77ED92F61D73}" sibTransId="{6D85ADA1-FE12-497A-91EB-39D1B2686ED5}"/>
    <dgm:cxn modelId="{EC190AF0-0AE0-428D-AA4F-BE3149BB38BF}" type="presOf" srcId="{C33ED152-4021-43A8-B10D-F8792346ADA1}" destId="{5F4A2FE6-7CFD-4C9B-B766-776140CB8207}" srcOrd="0" destOrd="0" presId="urn:microsoft.com/office/officeart/2011/layout/TabList"/>
    <dgm:cxn modelId="{243F88F9-CA65-417B-AB39-F3D223F5B30B}" type="presOf" srcId="{73CFD8CF-2D9D-4B64-BC04-A26C758FDA86}" destId="{208427AF-C574-4F50-BBE1-FA486864537C}" srcOrd="0" destOrd="0" presId="urn:microsoft.com/office/officeart/2011/layout/TabList"/>
    <dgm:cxn modelId="{7CD159A7-35F3-448C-A442-5335CE1E7F7E}" type="presParOf" srcId="{C0C3757B-4F5D-4AD5-95D9-405B1DA43314}" destId="{A0A95D03-6BFA-46AC-95FB-2A0144DB8563}" srcOrd="0" destOrd="0" presId="urn:microsoft.com/office/officeart/2011/layout/TabList"/>
    <dgm:cxn modelId="{FFBE2B79-C199-418E-BD04-C2206F2AEDD0}" type="presParOf" srcId="{A0A95D03-6BFA-46AC-95FB-2A0144DB8563}" destId="{9745CE63-1BBE-4151-A289-2C0347BC1302}" srcOrd="0" destOrd="0" presId="urn:microsoft.com/office/officeart/2011/layout/TabList"/>
    <dgm:cxn modelId="{10B678CE-758D-4375-89AC-2DB28434F9F7}" type="presParOf" srcId="{A0A95D03-6BFA-46AC-95FB-2A0144DB8563}" destId="{E6747E55-7AEF-4787-9644-8CDB627848BB}" srcOrd="1" destOrd="0" presId="urn:microsoft.com/office/officeart/2011/layout/TabList"/>
    <dgm:cxn modelId="{0B0324B3-D9E6-43BA-AE31-AED49515B915}" type="presParOf" srcId="{A0A95D03-6BFA-46AC-95FB-2A0144DB8563}" destId="{F675FE3F-B9E9-4A09-94DE-31FD4BBE30BA}" srcOrd="2" destOrd="0" presId="urn:microsoft.com/office/officeart/2011/layout/TabList"/>
    <dgm:cxn modelId="{F349FFD1-39A1-4529-8597-02B81BB381CE}" type="presParOf" srcId="{C0C3757B-4F5D-4AD5-95D9-405B1DA43314}" destId="{3746C18C-C51C-445C-B07E-E467E6FF5A54}" srcOrd="1" destOrd="0" presId="urn:microsoft.com/office/officeart/2011/layout/TabList"/>
    <dgm:cxn modelId="{CEB3574F-439C-418E-A976-B815236158C6}" type="presParOf" srcId="{C0C3757B-4F5D-4AD5-95D9-405B1DA43314}" destId="{F59D6546-80B5-4599-BC24-7D8AAEC5E4EB}" srcOrd="2" destOrd="0" presId="urn:microsoft.com/office/officeart/2011/layout/TabList"/>
    <dgm:cxn modelId="{292E6584-A3AC-4DDF-8D01-E1ECE043EAA2}" type="presParOf" srcId="{C0C3757B-4F5D-4AD5-95D9-405B1DA43314}" destId="{692EA4CF-1FE3-4A0B-A390-E5CC6955F871}" srcOrd="3" destOrd="0" presId="urn:microsoft.com/office/officeart/2011/layout/TabList"/>
    <dgm:cxn modelId="{A273E1DB-3123-4F11-A381-38DC4DA10B08}" type="presParOf" srcId="{692EA4CF-1FE3-4A0B-A390-E5CC6955F871}" destId="{70680294-EFA9-48F7-8F85-1AF26E07DE2E}" srcOrd="0" destOrd="0" presId="urn:microsoft.com/office/officeart/2011/layout/TabList"/>
    <dgm:cxn modelId="{A4E2AB89-9776-435C-908E-DA9755FD7D71}" type="presParOf" srcId="{692EA4CF-1FE3-4A0B-A390-E5CC6955F871}" destId="{5F4A2FE6-7CFD-4C9B-B766-776140CB8207}" srcOrd="1" destOrd="0" presId="urn:microsoft.com/office/officeart/2011/layout/TabList"/>
    <dgm:cxn modelId="{D22DFE50-A9B3-499B-AAA2-39B84E071A83}" type="presParOf" srcId="{692EA4CF-1FE3-4A0B-A390-E5CC6955F871}" destId="{8E2C747D-0320-440A-BDFC-59EC2FDD12AE}" srcOrd="2" destOrd="0" presId="urn:microsoft.com/office/officeart/2011/layout/TabList"/>
    <dgm:cxn modelId="{7057BA83-3C55-49F4-A96A-2A11CDD1A1B0}" type="presParOf" srcId="{C0C3757B-4F5D-4AD5-95D9-405B1DA43314}" destId="{208427AF-C574-4F50-BBE1-FA486864537C}" srcOrd="4"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33038D-9064-428B-85E7-B0DD6FE5A782}"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07AB8BFF-5419-4C96-9D66-9B13541F6820}">
      <dgm:prSet phldrT="[Text]" custT="1"/>
      <dgm:spPr/>
      <dgm:t>
        <a:bodyPr/>
        <a:lstStyle/>
        <a:p>
          <a:pPr algn="l"/>
          <a:r>
            <a:rPr lang="en-US" sz="1400" b="1" dirty="0"/>
            <a:t>Step 1: Request for Proposals (RFP)</a:t>
          </a:r>
        </a:p>
      </dgm:t>
    </dgm:pt>
    <dgm:pt modelId="{353EA2B8-6507-4046-9852-C9752CA5574D}" type="parTrans" cxnId="{0EA125BF-EAFF-47E7-82E4-FBD065EB9CE2}">
      <dgm:prSet/>
      <dgm:spPr/>
      <dgm:t>
        <a:bodyPr/>
        <a:lstStyle/>
        <a:p>
          <a:endParaRPr lang="en-US" sz="1400"/>
        </a:p>
      </dgm:t>
    </dgm:pt>
    <dgm:pt modelId="{F1E0F47B-5FF2-403F-99AA-31A0EDF94B98}" type="sibTrans" cxnId="{0EA125BF-EAFF-47E7-82E4-FBD065EB9CE2}">
      <dgm:prSet/>
      <dgm:spPr/>
      <dgm:t>
        <a:bodyPr/>
        <a:lstStyle/>
        <a:p>
          <a:endParaRPr lang="en-US" sz="1400"/>
        </a:p>
      </dgm:t>
    </dgm:pt>
    <dgm:pt modelId="{5D77BB22-2D18-4CC7-BDBF-078CA0373206}">
      <dgm:prSet phldrT="[Text]" custT="1"/>
      <dgm:spPr/>
      <dgm:t>
        <a:bodyPr/>
        <a:lstStyle/>
        <a:p>
          <a:r>
            <a:rPr lang="en-US" sz="1400" dirty="0"/>
            <a:t>Read RFP Carefully</a:t>
          </a:r>
        </a:p>
      </dgm:t>
    </dgm:pt>
    <dgm:pt modelId="{0CF18CC8-9F54-4509-AFE7-50710C8BD250}" type="parTrans" cxnId="{FEC00B8B-07FF-4F5E-9812-36D17D8A2B93}">
      <dgm:prSet/>
      <dgm:spPr/>
      <dgm:t>
        <a:bodyPr/>
        <a:lstStyle/>
        <a:p>
          <a:endParaRPr lang="en-US" sz="1400"/>
        </a:p>
      </dgm:t>
    </dgm:pt>
    <dgm:pt modelId="{0E0F5D3E-6D69-4464-B7FA-DFD6939995E2}" type="sibTrans" cxnId="{FEC00B8B-07FF-4F5E-9812-36D17D8A2B93}">
      <dgm:prSet/>
      <dgm:spPr/>
      <dgm:t>
        <a:bodyPr/>
        <a:lstStyle/>
        <a:p>
          <a:endParaRPr lang="en-US" sz="1400"/>
        </a:p>
      </dgm:t>
    </dgm:pt>
    <dgm:pt modelId="{A4C1A8D9-C399-469B-9D8F-B144B3BB4663}">
      <dgm:prSet phldrT="[Text]" custT="1"/>
      <dgm:spPr/>
      <dgm:t>
        <a:bodyPr/>
        <a:lstStyle/>
        <a:p>
          <a:r>
            <a:rPr lang="en-US" sz="1400" dirty="0"/>
            <a:t>Screening</a:t>
          </a:r>
        </a:p>
      </dgm:t>
    </dgm:pt>
    <dgm:pt modelId="{29EEA4F4-0BF3-4F1E-BDCC-17ED86C832FA}" type="parTrans" cxnId="{041AF389-E093-4743-9B52-B5188F18CF8C}">
      <dgm:prSet/>
      <dgm:spPr/>
      <dgm:t>
        <a:bodyPr/>
        <a:lstStyle/>
        <a:p>
          <a:endParaRPr lang="en-US" sz="1400"/>
        </a:p>
      </dgm:t>
    </dgm:pt>
    <dgm:pt modelId="{87D333E3-F9ED-4B0F-A697-CC2E7BC397E3}" type="sibTrans" cxnId="{041AF389-E093-4743-9B52-B5188F18CF8C}">
      <dgm:prSet/>
      <dgm:spPr/>
      <dgm:t>
        <a:bodyPr/>
        <a:lstStyle/>
        <a:p>
          <a:endParaRPr lang="en-US" sz="1400"/>
        </a:p>
      </dgm:t>
    </dgm:pt>
    <dgm:pt modelId="{FC103061-C9CF-4C0B-ABF9-7BF352C19EB9}">
      <dgm:prSet phldrT="[Text]" custT="1"/>
      <dgm:spPr/>
      <dgm:t>
        <a:bodyPr/>
        <a:lstStyle/>
        <a:p>
          <a:pPr algn="l"/>
          <a:r>
            <a:rPr lang="en-US" sz="1400" b="1" dirty="0"/>
            <a:t>Step 2: Interviews</a:t>
          </a:r>
        </a:p>
      </dgm:t>
    </dgm:pt>
    <dgm:pt modelId="{6C3FF378-C9F1-4AE5-8427-58CF505C5E3B}" type="parTrans" cxnId="{6BE5A5F8-6C85-4ACE-9DCA-516FC4F39DF1}">
      <dgm:prSet/>
      <dgm:spPr/>
      <dgm:t>
        <a:bodyPr/>
        <a:lstStyle/>
        <a:p>
          <a:endParaRPr lang="en-US" sz="1400"/>
        </a:p>
      </dgm:t>
    </dgm:pt>
    <dgm:pt modelId="{DDB153FD-D158-4E67-A67C-8C0C31B38504}" type="sibTrans" cxnId="{6BE5A5F8-6C85-4ACE-9DCA-516FC4F39DF1}">
      <dgm:prSet/>
      <dgm:spPr/>
      <dgm:t>
        <a:bodyPr/>
        <a:lstStyle/>
        <a:p>
          <a:endParaRPr lang="en-US" sz="1400"/>
        </a:p>
      </dgm:t>
    </dgm:pt>
    <dgm:pt modelId="{01278E59-D362-4CBE-B411-88FCD64836FA}">
      <dgm:prSet phldrT="[Text]" custT="1"/>
      <dgm:spPr/>
      <dgm:t>
        <a:bodyPr/>
        <a:lstStyle/>
        <a:p>
          <a:r>
            <a:rPr lang="en-US" sz="1400" dirty="0"/>
            <a:t>Interview &amp; Contract Guide (ICG)</a:t>
          </a:r>
        </a:p>
      </dgm:t>
    </dgm:pt>
    <dgm:pt modelId="{5AE427E5-2262-4820-88B8-868FE54D8757}" type="parTrans" cxnId="{9456C3B0-5A47-43EC-A9B2-7ED6B8B05C3B}">
      <dgm:prSet/>
      <dgm:spPr/>
      <dgm:t>
        <a:bodyPr/>
        <a:lstStyle/>
        <a:p>
          <a:endParaRPr lang="en-US" sz="1400"/>
        </a:p>
      </dgm:t>
    </dgm:pt>
    <dgm:pt modelId="{2566891D-CE40-46F8-8FB8-1322904C71A4}" type="sibTrans" cxnId="{9456C3B0-5A47-43EC-A9B2-7ED6B8B05C3B}">
      <dgm:prSet/>
      <dgm:spPr/>
      <dgm:t>
        <a:bodyPr/>
        <a:lstStyle/>
        <a:p>
          <a:endParaRPr lang="en-US" sz="1400"/>
        </a:p>
      </dgm:t>
    </dgm:pt>
    <dgm:pt modelId="{11D0AEDB-1C78-4BEF-A2D3-72C735DAA63D}">
      <dgm:prSet phldrT="[Text]" custT="1"/>
      <dgm:spPr/>
      <dgm:t>
        <a:bodyPr/>
        <a:lstStyle/>
        <a:p>
          <a:r>
            <a:rPr lang="en-US" sz="1400" dirty="0"/>
            <a:t>Evaluation</a:t>
          </a:r>
        </a:p>
      </dgm:t>
    </dgm:pt>
    <dgm:pt modelId="{D475540C-32CF-4631-8226-206681D3C732}" type="parTrans" cxnId="{43432B05-BC7D-4F2D-99A8-8985E90E161B}">
      <dgm:prSet/>
      <dgm:spPr/>
      <dgm:t>
        <a:bodyPr/>
        <a:lstStyle/>
        <a:p>
          <a:endParaRPr lang="en-US" sz="1400"/>
        </a:p>
      </dgm:t>
    </dgm:pt>
    <dgm:pt modelId="{BAF8AA1E-3785-4D94-B765-66F2998E3547}" type="sibTrans" cxnId="{43432B05-BC7D-4F2D-99A8-8985E90E161B}">
      <dgm:prSet/>
      <dgm:spPr/>
      <dgm:t>
        <a:bodyPr/>
        <a:lstStyle/>
        <a:p>
          <a:endParaRPr lang="en-US" sz="1400"/>
        </a:p>
      </dgm:t>
    </dgm:pt>
    <dgm:pt modelId="{E76D3084-9397-4E79-B509-37A75B1CA1E1}">
      <dgm:prSet phldrT="[Text]" custT="1"/>
      <dgm:spPr/>
      <dgm:t>
        <a:bodyPr/>
        <a:lstStyle/>
        <a:p>
          <a:r>
            <a:rPr lang="en-US" sz="1400" dirty="0"/>
            <a:t>Contract Negotiation &amp; Execution</a:t>
          </a:r>
        </a:p>
      </dgm:t>
    </dgm:pt>
    <dgm:pt modelId="{63F6DD17-7713-4FD3-AF67-45F79AD21394}" type="parTrans" cxnId="{D9A4AA5A-D856-40CA-8EC3-464551125A3D}">
      <dgm:prSet/>
      <dgm:spPr/>
      <dgm:t>
        <a:bodyPr/>
        <a:lstStyle/>
        <a:p>
          <a:endParaRPr lang="en-US" sz="1400"/>
        </a:p>
      </dgm:t>
    </dgm:pt>
    <dgm:pt modelId="{0812B29B-2789-45E0-B0F4-98AE004ABC3F}" type="sibTrans" cxnId="{D9A4AA5A-D856-40CA-8EC3-464551125A3D}">
      <dgm:prSet/>
      <dgm:spPr/>
      <dgm:t>
        <a:bodyPr/>
        <a:lstStyle/>
        <a:p>
          <a:endParaRPr lang="en-US" sz="1400"/>
        </a:p>
      </dgm:t>
    </dgm:pt>
    <dgm:pt modelId="{5092B383-FE31-4C87-BE34-65392421E479}">
      <dgm:prSet phldrT="[Text]" custT="1"/>
      <dgm:spPr/>
      <dgm:t>
        <a:bodyPr/>
        <a:lstStyle/>
        <a:p>
          <a:r>
            <a:rPr lang="en-US" sz="1400" dirty="0"/>
            <a:t>Submit Proposal Package via EUNA</a:t>
          </a:r>
          <a:endParaRPr lang="en-US" sz="1400" dirty="0">
            <a:highlight>
              <a:srgbClr val="FFFF00"/>
            </a:highlight>
          </a:endParaRPr>
        </a:p>
      </dgm:t>
    </dgm:pt>
    <dgm:pt modelId="{79D24569-8556-4737-9F5F-151CA601E7DB}" type="parTrans" cxnId="{132048E0-5B55-45F3-8EE7-7B91EFA21EAC}">
      <dgm:prSet/>
      <dgm:spPr/>
      <dgm:t>
        <a:bodyPr/>
        <a:lstStyle/>
        <a:p>
          <a:endParaRPr lang="en-US" sz="1400"/>
        </a:p>
      </dgm:t>
    </dgm:pt>
    <dgm:pt modelId="{CF3E3DF5-CF18-411C-9702-4ACA1692D4B9}" type="sibTrans" cxnId="{132048E0-5B55-45F3-8EE7-7B91EFA21EAC}">
      <dgm:prSet/>
      <dgm:spPr/>
      <dgm:t>
        <a:bodyPr/>
        <a:lstStyle/>
        <a:p>
          <a:endParaRPr lang="en-US" sz="1400"/>
        </a:p>
      </dgm:t>
    </dgm:pt>
    <dgm:pt modelId="{B4602246-B27B-43C1-AC78-32278D028EAD}">
      <dgm:prSet phldrT="[Text]" custT="1"/>
      <dgm:spPr/>
      <dgm:t>
        <a:bodyPr/>
        <a:lstStyle/>
        <a:p>
          <a:r>
            <a:rPr lang="en-US" sz="1400" dirty="0"/>
            <a:t>Evaluation</a:t>
          </a:r>
        </a:p>
      </dgm:t>
    </dgm:pt>
    <dgm:pt modelId="{30126ABF-3644-4E3C-B273-8ECD65079152}" type="parTrans" cxnId="{E324236D-E8CB-403E-8C6D-156E2CC49AE2}">
      <dgm:prSet/>
      <dgm:spPr/>
      <dgm:t>
        <a:bodyPr/>
        <a:lstStyle/>
        <a:p>
          <a:endParaRPr lang="en-US" sz="1400"/>
        </a:p>
      </dgm:t>
    </dgm:pt>
    <dgm:pt modelId="{BCC7226A-AE66-4850-AF82-04BBDCAFE582}" type="sibTrans" cxnId="{E324236D-E8CB-403E-8C6D-156E2CC49AE2}">
      <dgm:prSet/>
      <dgm:spPr/>
      <dgm:t>
        <a:bodyPr/>
        <a:lstStyle/>
        <a:p>
          <a:endParaRPr lang="en-US" sz="1400"/>
        </a:p>
      </dgm:t>
    </dgm:pt>
    <dgm:pt modelId="{AC00B5E2-1CFA-454C-9206-F50B88B3BED3}">
      <dgm:prSet phldrT="[Text]" custT="1"/>
      <dgm:spPr/>
      <dgm:t>
        <a:bodyPr/>
        <a:lstStyle/>
        <a:p>
          <a:r>
            <a:rPr lang="en-US" sz="1400" dirty="0"/>
            <a:t>Shortlist Selection</a:t>
          </a:r>
        </a:p>
      </dgm:t>
    </dgm:pt>
    <dgm:pt modelId="{9FDD2BB8-BD77-48EB-9DF5-4BB863838083}" type="parTrans" cxnId="{27BCC8A8-A49A-4E11-9B76-FB78D8F453F2}">
      <dgm:prSet/>
      <dgm:spPr/>
      <dgm:t>
        <a:bodyPr/>
        <a:lstStyle/>
        <a:p>
          <a:endParaRPr lang="en-US" sz="1400"/>
        </a:p>
      </dgm:t>
    </dgm:pt>
    <dgm:pt modelId="{90591080-DD4E-4D16-9A79-3C4ADFCD2A48}" type="sibTrans" cxnId="{27BCC8A8-A49A-4E11-9B76-FB78D8F453F2}">
      <dgm:prSet/>
      <dgm:spPr/>
      <dgm:t>
        <a:bodyPr/>
        <a:lstStyle/>
        <a:p>
          <a:endParaRPr lang="en-US" sz="1400"/>
        </a:p>
      </dgm:t>
    </dgm:pt>
    <dgm:pt modelId="{30BBFE06-B384-454B-8BDF-77223D92714F}">
      <dgm:prSet phldrT="[Text]" custT="1"/>
      <dgm:spPr/>
      <dgm:t>
        <a:bodyPr/>
        <a:lstStyle/>
        <a:p>
          <a:r>
            <a:rPr lang="en-US" sz="1400" dirty="0"/>
            <a:t>Final Selection</a:t>
          </a:r>
        </a:p>
      </dgm:t>
    </dgm:pt>
    <dgm:pt modelId="{BA672E3C-6A70-47E1-90A5-69038A42B7F1}" type="parTrans" cxnId="{DCE72402-FEDE-4857-8E4D-2FBECEB494CD}">
      <dgm:prSet/>
      <dgm:spPr/>
      <dgm:t>
        <a:bodyPr/>
        <a:lstStyle/>
        <a:p>
          <a:endParaRPr lang="en-US" sz="1400"/>
        </a:p>
      </dgm:t>
    </dgm:pt>
    <dgm:pt modelId="{1D14AAF1-AE08-4891-9769-56CB69094969}" type="sibTrans" cxnId="{DCE72402-FEDE-4857-8E4D-2FBECEB494CD}">
      <dgm:prSet/>
      <dgm:spPr/>
      <dgm:t>
        <a:bodyPr/>
        <a:lstStyle/>
        <a:p>
          <a:endParaRPr lang="en-US" sz="1400"/>
        </a:p>
      </dgm:t>
    </dgm:pt>
    <dgm:pt modelId="{C72F3898-124D-4B77-8428-713AFBF5A1AD}" type="pres">
      <dgm:prSet presAssocID="{5833038D-9064-428B-85E7-B0DD6FE5A782}" presName="Name0" presStyleCnt="0">
        <dgm:presLayoutVars>
          <dgm:dir/>
          <dgm:animLvl val="lvl"/>
          <dgm:resizeHandles val="exact"/>
        </dgm:presLayoutVars>
      </dgm:prSet>
      <dgm:spPr/>
    </dgm:pt>
    <dgm:pt modelId="{E61A5CA3-605E-4528-A337-1AC00E2C1808}" type="pres">
      <dgm:prSet presAssocID="{E76D3084-9397-4E79-B509-37A75B1CA1E1}" presName="boxAndChildren" presStyleCnt="0"/>
      <dgm:spPr/>
    </dgm:pt>
    <dgm:pt modelId="{15677035-80A6-4F43-B5AB-5A331BDAB32A}" type="pres">
      <dgm:prSet presAssocID="{E76D3084-9397-4E79-B509-37A75B1CA1E1}" presName="parentTextBox" presStyleLbl="node1" presStyleIdx="0" presStyleCnt="3" custScaleY="27389" custLinFactNeighborX="308" custLinFactNeighborY="1265"/>
      <dgm:spPr/>
    </dgm:pt>
    <dgm:pt modelId="{2FE12F5D-ACFA-4F0A-A87F-B36DC0116A97}" type="pres">
      <dgm:prSet presAssocID="{DDB153FD-D158-4E67-A67C-8C0C31B38504}" presName="sp" presStyleCnt="0"/>
      <dgm:spPr/>
    </dgm:pt>
    <dgm:pt modelId="{85146DE2-2C4E-479E-B85B-DE4F890DF4DC}" type="pres">
      <dgm:prSet presAssocID="{FC103061-C9CF-4C0B-ABF9-7BF352C19EB9}" presName="arrowAndChildren" presStyleCnt="0"/>
      <dgm:spPr/>
    </dgm:pt>
    <dgm:pt modelId="{76F99F9B-E5DA-4525-AA69-F4D91EA16C89}" type="pres">
      <dgm:prSet presAssocID="{FC103061-C9CF-4C0B-ABF9-7BF352C19EB9}" presName="parentTextArrow" presStyleLbl="node1" presStyleIdx="0" presStyleCnt="3"/>
      <dgm:spPr/>
    </dgm:pt>
    <dgm:pt modelId="{2F074D6E-5188-40CB-8659-D1DBFBB758F4}" type="pres">
      <dgm:prSet presAssocID="{FC103061-C9CF-4C0B-ABF9-7BF352C19EB9}" presName="arrow" presStyleLbl="node1" presStyleIdx="1" presStyleCnt="3" custScaleY="48125" custLinFactNeighborX="-399" custLinFactNeighborY="403"/>
      <dgm:spPr/>
    </dgm:pt>
    <dgm:pt modelId="{4FB9C6F7-9DB1-498E-AE70-C3C3EFD52908}" type="pres">
      <dgm:prSet presAssocID="{FC103061-C9CF-4C0B-ABF9-7BF352C19EB9}" presName="descendantArrow" presStyleCnt="0"/>
      <dgm:spPr/>
    </dgm:pt>
    <dgm:pt modelId="{952B66A6-CE61-4C76-A157-2466CEA965AA}" type="pres">
      <dgm:prSet presAssocID="{01278E59-D362-4CBE-B411-88FCD64836FA}" presName="childTextArrow" presStyleLbl="fgAccFollowNode1" presStyleIdx="0" presStyleCnt="8" custScaleY="66922">
        <dgm:presLayoutVars>
          <dgm:bulletEnabled val="1"/>
        </dgm:presLayoutVars>
      </dgm:prSet>
      <dgm:spPr/>
    </dgm:pt>
    <dgm:pt modelId="{07F5F017-D2A4-4D29-995C-3C478312C163}" type="pres">
      <dgm:prSet presAssocID="{11D0AEDB-1C78-4BEF-A2D3-72C735DAA63D}" presName="childTextArrow" presStyleLbl="fgAccFollowNode1" presStyleIdx="1" presStyleCnt="8" custScaleY="70485" custLinFactNeighborY="1344">
        <dgm:presLayoutVars>
          <dgm:bulletEnabled val="1"/>
        </dgm:presLayoutVars>
      </dgm:prSet>
      <dgm:spPr/>
    </dgm:pt>
    <dgm:pt modelId="{0061E9CC-68BD-4CC5-BAD7-66894628FEF2}" type="pres">
      <dgm:prSet presAssocID="{30BBFE06-B384-454B-8BDF-77223D92714F}" presName="childTextArrow" presStyleLbl="fgAccFollowNode1" presStyleIdx="2" presStyleCnt="8" custScaleY="68704">
        <dgm:presLayoutVars>
          <dgm:bulletEnabled val="1"/>
        </dgm:presLayoutVars>
      </dgm:prSet>
      <dgm:spPr/>
    </dgm:pt>
    <dgm:pt modelId="{ACAF01A5-6496-404C-A77E-C9F243899947}" type="pres">
      <dgm:prSet presAssocID="{F1E0F47B-5FF2-403F-99AA-31A0EDF94B98}" presName="sp" presStyleCnt="0"/>
      <dgm:spPr/>
    </dgm:pt>
    <dgm:pt modelId="{19A016DF-F30B-4BC7-86CB-8B7AB205D317}" type="pres">
      <dgm:prSet presAssocID="{07AB8BFF-5419-4C96-9D66-9B13541F6820}" presName="arrowAndChildren" presStyleCnt="0"/>
      <dgm:spPr/>
    </dgm:pt>
    <dgm:pt modelId="{E95FFDE1-C60E-490A-8381-C0F83B5D00F7}" type="pres">
      <dgm:prSet presAssocID="{07AB8BFF-5419-4C96-9D66-9B13541F6820}" presName="parentTextArrow" presStyleLbl="node1" presStyleIdx="1" presStyleCnt="3"/>
      <dgm:spPr/>
    </dgm:pt>
    <dgm:pt modelId="{E4ED9556-DF0F-429A-9B63-F18402E045CD}" type="pres">
      <dgm:prSet presAssocID="{07AB8BFF-5419-4C96-9D66-9B13541F6820}" presName="arrow" presStyleLbl="node1" presStyleIdx="2" presStyleCnt="3" custScaleY="53191" custLinFactNeighborX="-58" custLinFactNeighborY="-6726"/>
      <dgm:spPr/>
    </dgm:pt>
    <dgm:pt modelId="{A94DC07F-50A7-4551-A475-FF685A8CD3C2}" type="pres">
      <dgm:prSet presAssocID="{07AB8BFF-5419-4C96-9D66-9B13541F6820}" presName="descendantArrow" presStyleCnt="0"/>
      <dgm:spPr/>
    </dgm:pt>
    <dgm:pt modelId="{F0F4B6DD-3B5C-4757-9438-9D72CA646368}" type="pres">
      <dgm:prSet presAssocID="{5D77BB22-2D18-4CC7-BDBF-078CA0373206}" presName="childTextArrow" presStyleLbl="fgAccFollowNode1" presStyleIdx="3" presStyleCnt="8" custScaleY="76956">
        <dgm:presLayoutVars>
          <dgm:bulletEnabled val="1"/>
        </dgm:presLayoutVars>
      </dgm:prSet>
      <dgm:spPr/>
    </dgm:pt>
    <dgm:pt modelId="{75341A75-0C8D-44C6-977A-6164705C17CB}" type="pres">
      <dgm:prSet presAssocID="{5092B383-FE31-4C87-BE34-65392421E479}" presName="childTextArrow" presStyleLbl="fgAccFollowNode1" presStyleIdx="4" presStyleCnt="8" custScaleX="170164" custScaleY="77002">
        <dgm:presLayoutVars>
          <dgm:bulletEnabled val="1"/>
        </dgm:presLayoutVars>
      </dgm:prSet>
      <dgm:spPr/>
    </dgm:pt>
    <dgm:pt modelId="{EA794344-8A78-4658-A2F3-2E1250CA0E70}" type="pres">
      <dgm:prSet presAssocID="{A4C1A8D9-C399-469B-9D8F-B144B3BB4663}" presName="childTextArrow" presStyleLbl="fgAccFollowNode1" presStyleIdx="5" presStyleCnt="8" custScaleY="77991">
        <dgm:presLayoutVars>
          <dgm:bulletEnabled val="1"/>
        </dgm:presLayoutVars>
      </dgm:prSet>
      <dgm:spPr/>
    </dgm:pt>
    <dgm:pt modelId="{3255AAC2-EC81-425D-BC48-E67976E3A8BA}" type="pres">
      <dgm:prSet presAssocID="{B4602246-B27B-43C1-AC78-32278D028EAD}" presName="childTextArrow" presStyleLbl="fgAccFollowNode1" presStyleIdx="6" presStyleCnt="8" custScaleX="88396" custScaleY="76956">
        <dgm:presLayoutVars>
          <dgm:bulletEnabled val="1"/>
        </dgm:presLayoutVars>
      </dgm:prSet>
      <dgm:spPr/>
    </dgm:pt>
    <dgm:pt modelId="{A011E17D-4D6F-4187-9241-4BD3C975CF66}" type="pres">
      <dgm:prSet presAssocID="{AC00B5E2-1CFA-454C-9206-F50B88B3BED3}" presName="childTextArrow" presStyleLbl="fgAccFollowNode1" presStyleIdx="7" presStyleCnt="8" custScaleY="76956">
        <dgm:presLayoutVars>
          <dgm:bulletEnabled val="1"/>
        </dgm:presLayoutVars>
      </dgm:prSet>
      <dgm:spPr/>
    </dgm:pt>
  </dgm:ptLst>
  <dgm:cxnLst>
    <dgm:cxn modelId="{DCE72402-FEDE-4857-8E4D-2FBECEB494CD}" srcId="{FC103061-C9CF-4C0B-ABF9-7BF352C19EB9}" destId="{30BBFE06-B384-454B-8BDF-77223D92714F}" srcOrd="2" destOrd="0" parTransId="{BA672E3C-6A70-47E1-90A5-69038A42B7F1}" sibTransId="{1D14AAF1-AE08-4891-9769-56CB69094969}"/>
    <dgm:cxn modelId="{43432B05-BC7D-4F2D-99A8-8985E90E161B}" srcId="{FC103061-C9CF-4C0B-ABF9-7BF352C19EB9}" destId="{11D0AEDB-1C78-4BEF-A2D3-72C735DAA63D}" srcOrd="1" destOrd="0" parTransId="{D475540C-32CF-4631-8226-206681D3C732}" sibTransId="{BAF8AA1E-3785-4D94-B765-66F2998E3547}"/>
    <dgm:cxn modelId="{D3B2F465-2F88-4D08-A599-3FD41CFC87B5}" type="presOf" srcId="{5D77BB22-2D18-4CC7-BDBF-078CA0373206}" destId="{F0F4B6DD-3B5C-4757-9438-9D72CA646368}" srcOrd="0" destOrd="0" presId="urn:microsoft.com/office/officeart/2005/8/layout/process4"/>
    <dgm:cxn modelId="{E324236D-E8CB-403E-8C6D-156E2CC49AE2}" srcId="{07AB8BFF-5419-4C96-9D66-9B13541F6820}" destId="{B4602246-B27B-43C1-AC78-32278D028EAD}" srcOrd="3" destOrd="0" parTransId="{30126ABF-3644-4E3C-B273-8ECD65079152}" sibTransId="{BCC7226A-AE66-4850-AF82-04BBDCAFE582}"/>
    <dgm:cxn modelId="{EBD48574-0DDC-4BB4-977B-6E98B3E0C0EC}" type="presOf" srcId="{5833038D-9064-428B-85E7-B0DD6FE5A782}" destId="{C72F3898-124D-4B77-8428-713AFBF5A1AD}" srcOrd="0" destOrd="0" presId="urn:microsoft.com/office/officeart/2005/8/layout/process4"/>
    <dgm:cxn modelId="{D9A4AA5A-D856-40CA-8EC3-464551125A3D}" srcId="{5833038D-9064-428B-85E7-B0DD6FE5A782}" destId="{E76D3084-9397-4E79-B509-37A75B1CA1E1}" srcOrd="2" destOrd="0" parTransId="{63F6DD17-7713-4FD3-AF67-45F79AD21394}" sibTransId="{0812B29B-2789-45E0-B0F4-98AE004ABC3F}"/>
    <dgm:cxn modelId="{DF5EA680-BE5A-4FD2-AF79-8CB53F69B1CB}" type="presOf" srcId="{11D0AEDB-1C78-4BEF-A2D3-72C735DAA63D}" destId="{07F5F017-D2A4-4D29-995C-3C478312C163}" srcOrd="0" destOrd="0" presId="urn:microsoft.com/office/officeart/2005/8/layout/process4"/>
    <dgm:cxn modelId="{A055D588-8981-4C20-99D2-91B5EEDCC161}" type="presOf" srcId="{B4602246-B27B-43C1-AC78-32278D028EAD}" destId="{3255AAC2-EC81-425D-BC48-E67976E3A8BA}" srcOrd="0" destOrd="0" presId="urn:microsoft.com/office/officeart/2005/8/layout/process4"/>
    <dgm:cxn modelId="{041AF389-E093-4743-9B52-B5188F18CF8C}" srcId="{07AB8BFF-5419-4C96-9D66-9B13541F6820}" destId="{A4C1A8D9-C399-469B-9D8F-B144B3BB4663}" srcOrd="2" destOrd="0" parTransId="{29EEA4F4-0BF3-4F1E-BDCC-17ED86C832FA}" sibTransId="{87D333E3-F9ED-4B0F-A697-CC2E7BC397E3}"/>
    <dgm:cxn modelId="{FEC00B8B-07FF-4F5E-9812-36D17D8A2B93}" srcId="{07AB8BFF-5419-4C96-9D66-9B13541F6820}" destId="{5D77BB22-2D18-4CC7-BDBF-078CA0373206}" srcOrd="0" destOrd="0" parTransId="{0CF18CC8-9F54-4509-AFE7-50710C8BD250}" sibTransId="{0E0F5D3E-6D69-4464-B7FA-DFD6939995E2}"/>
    <dgm:cxn modelId="{4DD9F795-AC9D-402C-9036-4199C657E638}" type="presOf" srcId="{A4C1A8D9-C399-469B-9D8F-B144B3BB4663}" destId="{EA794344-8A78-4658-A2F3-2E1250CA0E70}" srcOrd="0" destOrd="0" presId="urn:microsoft.com/office/officeart/2005/8/layout/process4"/>
    <dgm:cxn modelId="{85467C9E-392A-4402-9F3C-DFD60AF6A4F3}" type="presOf" srcId="{30BBFE06-B384-454B-8BDF-77223D92714F}" destId="{0061E9CC-68BD-4CC5-BAD7-66894628FEF2}" srcOrd="0" destOrd="0" presId="urn:microsoft.com/office/officeart/2005/8/layout/process4"/>
    <dgm:cxn modelId="{27BCC8A8-A49A-4E11-9B76-FB78D8F453F2}" srcId="{07AB8BFF-5419-4C96-9D66-9B13541F6820}" destId="{AC00B5E2-1CFA-454C-9206-F50B88B3BED3}" srcOrd="4" destOrd="0" parTransId="{9FDD2BB8-BD77-48EB-9DF5-4BB863838083}" sibTransId="{90591080-DD4E-4D16-9A79-3C4ADFCD2A48}"/>
    <dgm:cxn modelId="{9456C3B0-5A47-43EC-A9B2-7ED6B8B05C3B}" srcId="{FC103061-C9CF-4C0B-ABF9-7BF352C19EB9}" destId="{01278E59-D362-4CBE-B411-88FCD64836FA}" srcOrd="0" destOrd="0" parTransId="{5AE427E5-2262-4820-88B8-868FE54D8757}" sibTransId="{2566891D-CE40-46F8-8FB8-1322904C71A4}"/>
    <dgm:cxn modelId="{F55353BE-7010-4A4F-8AC4-5C7A7B34C27B}" type="presOf" srcId="{07AB8BFF-5419-4C96-9D66-9B13541F6820}" destId="{E4ED9556-DF0F-429A-9B63-F18402E045CD}" srcOrd="1" destOrd="0" presId="urn:microsoft.com/office/officeart/2005/8/layout/process4"/>
    <dgm:cxn modelId="{0EA125BF-EAFF-47E7-82E4-FBD065EB9CE2}" srcId="{5833038D-9064-428B-85E7-B0DD6FE5A782}" destId="{07AB8BFF-5419-4C96-9D66-9B13541F6820}" srcOrd="0" destOrd="0" parTransId="{353EA2B8-6507-4046-9852-C9752CA5574D}" sibTransId="{F1E0F47B-5FF2-403F-99AA-31A0EDF94B98}"/>
    <dgm:cxn modelId="{0E59C0C7-C87E-4FAB-B269-C10EF32FAF94}" type="presOf" srcId="{FC103061-C9CF-4C0B-ABF9-7BF352C19EB9}" destId="{2F074D6E-5188-40CB-8659-D1DBFBB758F4}" srcOrd="1" destOrd="0" presId="urn:microsoft.com/office/officeart/2005/8/layout/process4"/>
    <dgm:cxn modelId="{A7913BDA-B0D0-4ABC-80FD-10F4112E89C8}" type="presOf" srcId="{01278E59-D362-4CBE-B411-88FCD64836FA}" destId="{952B66A6-CE61-4C76-A157-2466CEA965AA}" srcOrd="0" destOrd="0" presId="urn:microsoft.com/office/officeart/2005/8/layout/process4"/>
    <dgm:cxn modelId="{04C048DC-E22B-487C-910A-2D1ED5C1D956}" type="presOf" srcId="{AC00B5E2-1CFA-454C-9206-F50B88B3BED3}" destId="{A011E17D-4D6F-4187-9241-4BD3C975CF66}" srcOrd="0" destOrd="0" presId="urn:microsoft.com/office/officeart/2005/8/layout/process4"/>
    <dgm:cxn modelId="{5B4F52DD-0A34-4500-857B-9ED9571E882F}" type="presOf" srcId="{07AB8BFF-5419-4C96-9D66-9B13541F6820}" destId="{E95FFDE1-C60E-490A-8381-C0F83B5D00F7}" srcOrd="0" destOrd="0" presId="urn:microsoft.com/office/officeart/2005/8/layout/process4"/>
    <dgm:cxn modelId="{BB59CBDE-A9BE-4FDF-A04C-8D9DB3DB0C1B}" type="presOf" srcId="{5092B383-FE31-4C87-BE34-65392421E479}" destId="{75341A75-0C8D-44C6-977A-6164705C17CB}" srcOrd="0" destOrd="0" presId="urn:microsoft.com/office/officeart/2005/8/layout/process4"/>
    <dgm:cxn modelId="{132048E0-5B55-45F3-8EE7-7B91EFA21EAC}" srcId="{07AB8BFF-5419-4C96-9D66-9B13541F6820}" destId="{5092B383-FE31-4C87-BE34-65392421E479}" srcOrd="1" destOrd="0" parTransId="{79D24569-8556-4737-9F5F-151CA601E7DB}" sibTransId="{CF3E3DF5-CF18-411C-9702-4ACA1692D4B9}"/>
    <dgm:cxn modelId="{E1A2BBEB-672B-4C9B-A6D6-0D5B11E43798}" type="presOf" srcId="{E76D3084-9397-4E79-B509-37A75B1CA1E1}" destId="{15677035-80A6-4F43-B5AB-5A331BDAB32A}" srcOrd="0" destOrd="0" presId="urn:microsoft.com/office/officeart/2005/8/layout/process4"/>
    <dgm:cxn modelId="{6BE5A5F8-6C85-4ACE-9DCA-516FC4F39DF1}" srcId="{5833038D-9064-428B-85E7-B0DD6FE5A782}" destId="{FC103061-C9CF-4C0B-ABF9-7BF352C19EB9}" srcOrd="1" destOrd="0" parTransId="{6C3FF378-C9F1-4AE5-8427-58CF505C5E3B}" sibTransId="{DDB153FD-D158-4E67-A67C-8C0C31B38504}"/>
    <dgm:cxn modelId="{1FC0ADFD-A015-4B82-8BFD-47F67C2DD14C}" type="presOf" srcId="{FC103061-C9CF-4C0B-ABF9-7BF352C19EB9}" destId="{76F99F9B-E5DA-4525-AA69-F4D91EA16C89}" srcOrd="0" destOrd="0" presId="urn:microsoft.com/office/officeart/2005/8/layout/process4"/>
    <dgm:cxn modelId="{33A2917E-CE1B-430F-89FA-7D9CB2ABF896}" type="presParOf" srcId="{C72F3898-124D-4B77-8428-713AFBF5A1AD}" destId="{E61A5CA3-605E-4528-A337-1AC00E2C1808}" srcOrd="0" destOrd="0" presId="urn:microsoft.com/office/officeart/2005/8/layout/process4"/>
    <dgm:cxn modelId="{457A651E-1C77-4E61-889B-C07597F59449}" type="presParOf" srcId="{E61A5CA3-605E-4528-A337-1AC00E2C1808}" destId="{15677035-80A6-4F43-B5AB-5A331BDAB32A}" srcOrd="0" destOrd="0" presId="urn:microsoft.com/office/officeart/2005/8/layout/process4"/>
    <dgm:cxn modelId="{EABDCD1C-9EF7-4EC9-A228-5919B5A606F0}" type="presParOf" srcId="{C72F3898-124D-4B77-8428-713AFBF5A1AD}" destId="{2FE12F5D-ACFA-4F0A-A87F-B36DC0116A97}" srcOrd="1" destOrd="0" presId="urn:microsoft.com/office/officeart/2005/8/layout/process4"/>
    <dgm:cxn modelId="{BEE0CEEF-164B-4797-A759-35940EC2DD72}" type="presParOf" srcId="{C72F3898-124D-4B77-8428-713AFBF5A1AD}" destId="{85146DE2-2C4E-479E-B85B-DE4F890DF4DC}" srcOrd="2" destOrd="0" presId="urn:microsoft.com/office/officeart/2005/8/layout/process4"/>
    <dgm:cxn modelId="{9022CE73-6AA3-4FF7-A383-917B5FD4CBEF}" type="presParOf" srcId="{85146DE2-2C4E-479E-B85B-DE4F890DF4DC}" destId="{76F99F9B-E5DA-4525-AA69-F4D91EA16C89}" srcOrd="0" destOrd="0" presId="urn:microsoft.com/office/officeart/2005/8/layout/process4"/>
    <dgm:cxn modelId="{B46F4FB6-CA6F-49DE-BA58-A9DDACECC66F}" type="presParOf" srcId="{85146DE2-2C4E-479E-B85B-DE4F890DF4DC}" destId="{2F074D6E-5188-40CB-8659-D1DBFBB758F4}" srcOrd="1" destOrd="0" presId="urn:microsoft.com/office/officeart/2005/8/layout/process4"/>
    <dgm:cxn modelId="{F3D89F46-CB62-4CA7-AD93-37A5022B06B9}" type="presParOf" srcId="{85146DE2-2C4E-479E-B85B-DE4F890DF4DC}" destId="{4FB9C6F7-9DB1-498E-AE70-C3C3EFD52908}" srcOrd="2" destOrd="0" presId="urn:microsoft.com/office/officeart/2005/8/layout/process4"/>
    <dgm:cxn modelId="{0E617C4B-E6B1-44B4-9906-9D474F84E5F9}" type="presParOf" srcId="{4FB9C6F7-9DB1-498E-AE70-C3C3EFD52908}" destId="{952B66A6-CE61-4C76-A157-2466CEA965AA}" srcOrd="0" destOrd="0" presId="urn:microsoft.com/office/officeart/2005/8/layout/process4"/>
    <dgm:cxn modelId="{04672B66-451E-4994-87BC-59919DD94E42}" type="presParOf" srcId="{4FB9C6F7-9DB1-498E-AE70-C3C3EFD52908}" destId="{07F5F017-D2A4-4D29-995C-3C478312C163}" srcOrd="1" destOrd="0" presId="urn:microsoft.com/office/officeart/2005/8/layout/process4"/>
    <dgm:cxn modelId="{EA5A0046-5DB5-4725-8A62-EAE1F6F57425}" type="presParOf" srcId="{4FB9C6F7-9DB1-498E-AE70-C3C3EFD52908}" destId="{0061E9CC-68BD-4CC5-BAD7-66894628FEF2}" srcOrd="2" destOrd="0" presId="urn:microsoft.com/office/officeart/2005/8/layout/process4"/>
    <dgm:cxn modelId="{DABE67C1-A262-446A-9E6E-A7CCCA0D1986}" type="presParOf" srcId="{C72F3898-124D-4B77-8428-713AFBF5A1AD}" destId="{ACAF01A5-6496-404C-A77E-C9F243899947}" srcOrd="3" destOrd="0" presId="urn:microsoft.com/office/officeart/2005/8/layout/process4"/>
    <dgm:cxn modelId="{9FA36ABD-1B92-4169-9FC7-F4AFE034CAF1}" type="presParOf" srcId="{C72F3898-124D-4B77-8428-713AFBF5A1AD}" destId="{19A016DF-F30B-4BC7-86CB-8B7AB205D317}" srcOrd="4" destOrd="0" presId="urn:microsoft.com/office/officeart/2005/8/layout/process4"/>
    <dgm:cxn modelId="{1592F6B8-F839-4076-AADD-BD2695FE2893}" type="presParOf" srcId="{19A016DF-F30B-4BC7-86CB-8B7AB205D317}" destId="{E95FFDE1-C60E-490A-8381-C0F83B5D00F7}" srcOrd="0" destOrd="0" presId="urn:microsoft.com/office/officeart/2005/8/layout/process4"/>
    <dgm:cxn modelId="{24AAD512-3B24-4C75-A6C8-4585D0840469}" type="presParOf" srcId="{19A016DF-F30B-4BC7-86CB-8B7AB205D317}" destId="{E4ED9556-DF0F-429A-9B63-F18402E045CD}" srcOrd="1" destOrd="0" presId="urn:microsoft.com/office/officeart/2005/8/layout/process4"/>
    <dgm:cxn modelId="{C554519F-44F9-414D-BF31-F94BD9B3ED7C}" type="presParOf" srcId="{19A016DF-F30B-4BC7-86CB-8B7AB205D317}" destId="{A94DC07F-50A7-4551-A475-FF685A8CD3C2}" srcOrd="2" destOrd="0" presId="urn:microsoft.com/office/officeart/2005/8/layout/process4"/>
    <dgm:cxn modelId="{E36104D1-B4A2-44DA-A1AD-7CE57B401510}" type="presParOf" srcId="{A94DC07F-50A7-4551-A475-FF685A8CD3C2}" destId="{F0F4B6DD-3B5C-4757-9438-9D72CA646368}" srcOrd="0" destOrd="0" presId="urn:microsoft.com/office/officeart/2005/8/layout/process4"/>
    <dgm:cxn modelId="{090E64F2-3BF5-44E2-BE22-C47F0C187AF0}" type="presParOf" srcId="{A94DC07F-50A7-4551-A475-FF685A8CD3C2}" destId="{75341A75-0C8D-44C6-977A-6164705C17CB}" srcOrd="1" destOrd="0" presId="urn:microsoft.com/office/officeart/2005/8/layout/process4"/>
    <dgm:cxn modelId="{4FAA0DA7-CB49-4788-ADFE-5F196EFDBB12}" type="presParOf" srcId="{A94DC07F-50A7-4551-A475-FF685A8CD3C2}" destId="{EA794344-8A78-4658-A2F3-2E1250CA0E70}" srcOrd="2" destOrd="0" presId="urn:microsoft.com/office/officeart/2005/8/layout/process4"/>
    <dgm:cxn modelId="{FDD022F8-C992-4E25-88B7-734ED85E62DD}" type="presParOf" srcId="{A94DC07F-50A7-4551-A475-FF685A8CD3C2}" destId="{3255AAC2-EC81-425D-BC48-E67976E3A8BA}" srcOrd="3" destOrd="0" presId="urn:microsoft.com/office/officeart/2005/8/layout/process4"/>
    <dgm:cxn modelId="{4E692309-DE72-4E80-9137-6AF92841F358}" type="presParOf" srcId="{A94DC07F-50A7-4551-A475-FF685A8CD3C2}" destId="{A011E17D-4D6F-4187-9241-4BD3C975CF66}" srcOrd="4"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1A8C21-E558-489F-AF59-3850CECDB33E}" type="doc">
      <dgm:prSet loTypeId="urn:microsoft.com/office/officeart/2005/8/layout/process1" loCatId="process" qsTypeId="urn:microsoft.com/office/officeart/2005/8/quickstyle/simple1" qsCatId="simple" csTypeId="urn:microsoft.com/office/officeart/2005/8/colors/colorful4" csCatId="colorful" phldr="1"/>
      <dgm:spPr/>
      <dgm:t>
        <a:bodyPr/>
        <a:lstStyle/>
        <a:p>
          <a:endParaRPr lang="en-US"/>
        </a:p>
      </dgm:t>
    </dgm:pt>
    <dgm:pt modelId="{D91D27ED-A787-4778-8FFC-470292724AA0}">
      <dgm:prSet phldrT="[Text]" custT="1"/>
      <dgm:spPr/>
      <dgm:t>
        <a:bodyPr/>
        <a:lstStyle/>
        <a:p>
          <a:pPr marL="0" algn="ctr">
            <a:lnSpc>
              <a:spcPct val="150000"/>
            </a:lnSpc>
            <a:spcAft>
              <a:spcPts val="0"/>
            </a:spcAft>
          </a:pPr>
          <a:r>
            <a:rPr lang="en-US" sz="1600" b="1" kern="1200" dirty="0"/>
            <a:t>Proposal Content and Interview Presentation</a:t>
          </a:r>
        </a:p>
        <a:p>
          <a:pPr marL="228600" indent="-228600" algn="l">
            <a:lnSpc>
              <a:spcPct val="150000"/>
            </a:lnSpc>
            <a:spcAft>
              <a:spcPts val="0"/>
            </a:spcAft>
            <a:tabLst>
              <a:tab pos="228600" algn="l"/>
            </a:tabLst>
          </a:pPr>
          <a:r>
            <a:rPr lang="en-US" sz="1600" kern="1200" dirty="0"/>
            <a:t>-	Based on Evaluation Criteria and Included Elements</a:t>
          </a:r>
          <a:endParaRPr lang="en-US" sz="1600" b="1" kern="1200" dirty="0"/>
        </a:p>
      </dgm:t>
    </dgm:pt>
    <dgm:pt modelId="{B2B62E36-D33C-4985-85A0-DB172E0664BB}" type="parTrans" cxnId="{02F94503-5B84-4A9F-8958-D8F025481915}">
      <dgm:prSet/>
      <dgm:spPr/>
      <dgm:t>
        <a:bodyPr/>
        <a:lstStyle/>
        <a:p>
          <a:endParaRPr lang="en-US"/>
        </a:p>
      </dgm:t>
    </dgm:pt>
    <dgm:pt modelId="{F1454F9D-8C76-4EFD-9A95-9D33346763A1}" type="sibTrans" cxnId="{02F94503-5B84-4A9F-8958-D8F025481915}">
      <dgm:prSet/>
      <dgm:spPr/>
      <dgm:t>
        <a:bodyPr/>
        <a:lstStyle/>
        <a:p>
          <a:endParaRPr lang="en-US"/>
        </a:p>
      </dgm:t>
    </dgm:pt>
    <dgm:pt modelId="{D3C805E7-04A8-43EE-8430-38A6DC1B73D2}">
      <dgm:prSet phldrT="[Text]" custT="1"/>
      <dgm:spPr/>
      <dgm:t>
        <a:bodyPr anchor="t"/>
        <a:lstStyle/>
        <a:p>
          <a:pPr marL="0" lvl="0" algn="ctr" defTabSz="622300">
            <a:lnSpc>
              <a:spcPct val="150000"/>
            </a:lnSpc>
            <a:spcBef>
              <a:spcPct val="0"/>
            </a:spcBef>
            <a:spcAft>
              <a:spcPts val="0"/>
            </a:spcAft>
            <a:buNone/>
          </a:pPr>
          <a:r>
            <a:rPr lang="en-US" sz="1600" b="1" kern="1200" dirty="0">
              <a:latin typeface="+mn-lt"/>
            </a:rPr>
            <a:t>What we are looking for</a:t>
          </a:r>
        </a:p>
        <a:p>
          <a:pPr marL="228600" lvl="1" indent="-228600" algn="l" defTabSz="622300">
            <a:lnSpc>
              <a:spcPct val="150000"/>
            </a:lnSpc>
            <a:spcBef>
              <a:spcPct val="0"/>
            </a:spcBef>
            <a:spcAft>
              <a:spcPts val="0"/>
            </a:spcAft>
            <a:buNone/>
            <a:tabLst>
              <a:tab pos="228600" algn="l"/>
            </a:tabLst>
          </a:pPr>
          <a:r>
            <a:rPr lang="en-US" sz="1600" b="0" kern="1200" dirty="0">
              <a:latin typeface="+mn-lt"/>
            </a:rPr>
            <a:t>-	</a:t>
          </a:r>
          <a:r>
            <a:rPr lang="en-US" sz="1600" kern="1200" dirty="0">
              <a:solidFill>
                <a:srgbClr val="FFFFFF"/>
              </a:solidFill>
              <a:latin typeface="+mn-lt"/>
              <a:ea typeface="+mn-ea"/>
              <a:cs typeface="+mn-cs"/>
            </a:rPr>
            <a:t>The most qualified team for the job.</a:t>
          </a:r>
        </a:p>
        <a:p>
          <a:pPr marL="228600" lvl="1" indent="-228600" algn="l" defTabSz="622300">
            <a:lnSpc>
              <a:spcPct val="150000"/>
            </a:lnSpc>
            <a:spcBef>
              <a:spcPct val="0"/>
            </a:spcBef>
            <a:spcAft>
              <a:spcPts val="0"/>
            </a:spcAft>
            <a:buNone/>
            <a:tabLst>
              <a:tab pos="228600" algn="l"/>
            </a:tabLst>
          </a:pPr>
          <a:r>
            <a:rPr lang="en-US" sz="1600" kern="1200" dirty="0">
              <a:solidFill>
                <a:srgbClr val="FFFFFF"/>
              </a:solidFill>
              <a:latin typeface="+mn-lt"/>
              <a:ea typeface="+mn-ea"/>
              <a:cs typeface="+mn-cs"/>
            </a:rPr>
            <a:t>-	Information that is detailed, specific, demonstrated, and relevant. </a:t>
          </a:r>
        </a:p>
        <a:p>
          <a:pPr marL="228600" lvl="1" indent="-228600" algn="l" defTabSz="622300">
            <a:lnSpc>
              <a:spcPct val="150000"/>
            </a:lnSpc>
            <a:spcBef>
              <a:spcPct val="0"/>
            </a:spcBef>
            <a:spcAft>
              <a:spcPts val="0"/>
            </a:spcAft>
            <a:buNone/>
            <a:tabLst>
              <a:tab pos="228600" algn="l"/>
            </a:tabLst>
          </a:pPr>
          <a:r>
            <a:rPr lang="en-US" sz="1600" kern="1200" dirty="0">
              <a:solidFill>
                <a:srgbClr val="FFFFFF"/>
              </a:solidFill>
              <a:latin typeface="+mn-lt"/>
              <a:ea typeface="+mn-ea"/>
              <a:cs typeface="+mn-cs"/>
            </a:rPr>
            <a:t>-	Quality over Quantity.</a:t>
          </a:r>
        </a:p>
      </dgm:t>
    </dgm:pt>
    <dgm:pt modelId="{ED5A92EE-2D40-40BA-976A-A259EFF0EC8E}" type="sibTrans" cxnId="{88B680DA-A708-4B06-9CDB-8371D7FC473F}">
      <dgm:prSet/>
      <dgm:spPr/>
      <dgm:t>
        <a:bodyPr/>
        <a:lstStyle/>
        <a:p>
          <a:endParaRPr lang="en-US"/>
        </a:p>
      </dgm:t>
    </dgm:pt>
    <dgm:pt modelId="{9E7CE010-15F5-49DC-BDD0-43E1B45F93B7}" type="parTrans" cxnId="{88B680DA-A708-4B06-9CDB-8371D7FC473F}">
      <dgm:prSet/>
      <dgm:spPr/>
      <dgm:t>
        <a:bodyPr/>
        <a:lstStyle/>
        <a:p>
          <a:endParaRPr lang="en-US"/>
        </a:p>
      </dgm:t>
    </dgm:pt>
    <dgm:pt modelId="{E6158563-9644-48CA-A45A-34251D220D77}">
      <dgm:prSet phldrT="[Text]" custT="1"/>
      <dgm:spPr/>
      <dgm:t>
        <a:bodyPr/>
        <a:lstStyle/>
        <a:p>
          <a:pPr marL="228600" indent="-228600" algn="l">
            <a:lnSpc>
              <a:spcPct val="150000"/>
            </a:lnSpc>
            <a:spcAft>
              <a:spcPts val="0"/>
            </a:spcAft>
            <a:buNone/>
          </a:pPr>
          <a:r>
            <a:rPr lang="en-US" sz="1600" kern="1200" dirty="0"/>
            <a:t>-	Based on paragraphs provided in the RFP and ICG (if shortlisted).</a:t>
          </a:r>
        </a:p>
      </dgm:t>
    </dgm:pt>
    <dgm:pt modelId="{EDD7DD84-211E-4BF8-9DB7-E0A8C545795F}" type="parTrans" cxnId="{B1829AED-55A1-4A28-94D3-BBFDCC755621}">
      <dgm:prSet/>
      <dgm:spPr/>
      <dgm:t>
        <a:bodyPr/>
        <a:lstStyle/>
        <a:p>
          <a:endParaRPr lang="en-US"/>
        </a:p>
      </dgm:t>
    </dgm:pt>
    <dgm:pt modelId="{7D4037E9-B27F-4EB4-AB27-5006FCB93CDB}" type="sibTrans" cxnId="{B1829AED-55A1-4A28-94D3-BBFDCC755621}">
      <dgm:prSet/>
      <dgm:spPr/>
      <dgm:t>
        <a:bodyPr/>
        <a:lstStyle/>
        <a:p>
          <a:endParaRPr lang="en-US"/>
        </a:p>
      </dgm:t>
    </dgm:pt>
    <dgm:pt modelId="{4BF5AADB-F4AB-46E5-8E63-E518682CC5AD}" type="pres">
      <dgm:prSet presAssocID="{4E1A8C21-E558-489F-AF59-3850CECDB33E}" presName="Name0" presStyleCnt="0">
        <dgm:presLayoutVars>
          <dgm:dir/>
          <dgm:resizeHandles val="exact"/>
        </dgm:presLayoutVars>
      </dgm:prSet>
      <dgm:spPr/>
    </dgm:pt>
    <dgm:pt modelId="{ABD565E8-18EE-45F0-A2B6-A5D1548BBCA5}" type="pres">
      <dgm:prSet presAssocID="{D91D27ED-A787-4778-8FFC-470292724AA0}" presName="node" presStyleLbl="node1" presStyleIdx="0" presStyleCnt="2" custScaleX="106533" custScaleY="102484" custLinFactNeighborX="7168" custLinFactNeighborY="-270">
        <dgm:presLayoutVars>
          <dgm:bulletEnabled val="1"/>
        </dgm:presLayoutVars>
      </dgm:prSet>
      <dgm:spPr/>
    </dgm:pt>
    <dgm:pt modelId="{E8E54C1E-D1E2-4F1D-8888-B261E11947C9}" type="pres">
      <dgm:prSet presAssocID="{F1454F9D-8C76-4EFD-9A95-9D33346763A1}" presName="sibTrans" presStyleLbl="sibTrans2D1" presStyleIdx="0" presStyleCnt="1" custScaleX="136300" custLinFactNeighborX="-12228" custLinFactNeighborY="-804"/>
      <dgm:spPr/>
    </dgm:pt>
    <dgm:pt modelId="{629877B5-0913-487C-81E1-2DA4409C3D15}" type="pres">
      <dgm:prSet presAssocID="{F1454F9D-8C76-4EFD-9A95-9D33346763A1}" presName="connectorText" presStyleLbl="sibTrans2D1" presStyleIdx="0" presStyleCnt="1"/>
      <dgm:spPr/>
    </dgm:pt>
    <dgm:pt modelId="{C2A6F328-82B8-4D0C-ADB4-F9980E1F7D9B}" type="pres">
      <dgm:prSet presAssocID="{D3C805E7-04A8-43EE-8430-38A6DC1B73D2}" presName="node" presStyleLbl="node1" presStyleIdx="1" presStyleCnt="2" custScaleX="114289" custScaleY="101781" custLinFactNeighborX="-15928">
        <dgm:presLayoutVars>
          <dgm:bulletEnabled val="1"/>
        </dgm:presLayoutVars>
      </dgm:prSet>
      <dgm:spPr/>
    </dgm:pt>
  </dgm:ptLst>
  <dgm:cxnLst>
    <dgm:cxn modelId="{02F94503-5B84-4A9F-8958-D8F025481915}" srcId="{4E1A8C21-E558-489F-AF59-3850CECDB33E}" destId="{D91D27ED-A787-4778-8FFC-470292724AA0}" srcOrd="0" destOrd="0" parTransId="{B2B62E36-D33C-4985-85A0-DB172E0664BB}" sibTransId="{F1454F9D-8C76-4EFD-9A95-9D33346763A1}"/>
    <dgm:cxn modelId="{6F6E1808-B3F4-4F41-8C12-AD69A2FBC94D}" type="presOf" srcId="{E6158563-9644-48CA-A45A-34251D220D77}" destId="{ABD565E8-18EE-45F0-A2B6-A5D1548BBCA5}" srcOrd="0" destOrd="1" presId="urn:microsoft.com/office/officeart/2005/8/layout/process1"/>
    <dgm:cxn modelId="{7DC95B0B-5B54-48AB-A483-3A45426DF759}" type="presOf" srcId="{D3C805E7-04A8-43EE-8430-38A6DC1B73D2}" destId="{C2A6F328-82B8-4D0C-ADB4-F9980E1F7D9B}" srcOrd="0" destOrd="0" presId="urn:microsoft.com/office/officeart/2005/8/layout/process1"/>
    <dgm:cxn modelId="{C0C21B58-7EC6-47AD-8666-FFD7510A5600}" type="presOf" srcId="{F1454F9D-8C76-4EFD-9A95-9D33346763A1}" destId="{629877B5-0913-487C-81E1-2DA4409C3D15}" srcOrd="1" destOrd="0" presId="urn:microsoft.com/office/officeart/2005/8/layout/process1"/>
    <dgm:cxn modelId="{379CF059-C5EB-4FDA-8F2A-19646FF69465}" type="presOf" srcId="{4E1A8C21-E558-489F-AF59-3850CECDB33E}" destId="{4BF5AADB-F4AB-46E5-8E63-E518682CC5AD}" srcOrd="0" destOrd="0" presId="urn:microsoft.com/office/officeart/2005/8/layout/process1"/>
    <dgm:cxn modelId="{2E804786-D59D-4E74-A1ED-DDEF6076B703}" type="presOf" srcId="{F1454F9D-8C76-4EFD-9A95-9D33346763A1}" destId="{E8E54C1E-D1E2-4F1D-8888-B261E11947C9}" srcOrd="0" destOrd="0" presId="urn:microsoft.com/office/officeart/2005/8/layout/process1"/>
    <dgm:cxn modelId="{88B680DA-A708-4B06-9CDB-8371D7FC473F}" srcId="{4E1A8C21-E558-489F-AF59-3850CECDB33E}" destId="{D3C805E7-04A8-43EE-8430-38A6DC1B73D2}" srcOrd="1" destOrd="0" parTransId="{9E7CE010-15F5-49DC-BDD0-43E1B45F93B7}" sibTransId="{ED5A92EE-2D40-40BA-976A-A259EFF0EC8E}"/>
    <dgm:cxn modelId="{B1829AED-55A1-4A28-94D3-BBFDCC755621}" srcId="{D91D27ED-A787-4778-8FFC-470292724AA0}" destId="{E6158563-9644-48CA-A45A-34251D220D77}" srcOrd="0" destOrd="0" parTransId="{EDD7DD84-211E-4BF8-9DB7-E0A8C545795F}" sibTransId="{7D4037E9-B27F-4EB4-AB27-5006FCB93CDB}"/>
    <dgm:cxn modelId="{F65364F7-6B7F-4213-9700-FCDED897CD60}" type="presOf" srcId="{D91D27ED-A787-4778-8FFC-470292724AA0}" destId="{ABD565E8-18EE-45F0-A2B6-A5D1548BBCA5}" srcOrd="0" destOrd="0" presId="urn:microsoft.com/office/officeart/2005/8/layout/process1"/>
    <dgm:cxn modelId="{D93DDA6A-B45E-498B-8776-74D42F41696F}" type="presParOf" srcId="{4BF5AADB-F4AB-46E5-8E63-E518682CC5AD}" destId="{ABD565E8-18EE-45F0-A2B6-A5D1548BBCA5}" srcOrd="0" destOrd="0" presId="urn:microsoft.com/office/officeart/2005/8/layout/process1"/>
    <dgm:cxn modelId="{5A644354-7787-4383-8C6D-55E1B188A9AA}" type="presParOf" srcId="{4BF5AADB-F4AB-46E5-8E63-E518682CC5AD}" destId="{E8E54C1E-D1E2-4F1D-8888-B261E11947C9}" srcOrd="1" destOrd="0" presId="urn:microsoft.com/office/officeart/2005/8/layout/process1"/>
    <dgm:cxn modelId="{77CC0298-0EBF-41B1-BAF2-4F2DB43ECD41}" type="presParOf" srcId="{E8E54C1E-D1E2-4F1D-8888-B261E11947C9}" destId="{629877B5-0913-487C-81E1-2DA4409C3D15}" srcOrd="0" destOrd="0" presId="urn:microsoft.com/office/officeart/2005/8/layout/process1"/>
    <dgm:cxn modelId="{316FEB1B-2E9F-4AAD-B9C7-73CF73FFF25C}" type="presParOf" srcId="{4BF5AADB-F4AB-46E5-8E63-E518682CC5AD}" destId="{C2A6F328-82B8-4D0C-ADB4-F9980E1F7D9B}"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2C747D-0320-440A-BDFC-59EC2FDD12AE}">
      <dsp:nvSpPr>
        <dsp:cNvPr id="0" name=""/>
        <dsp:cNvSpPr/>
      </dsp:nvSpPr>
      <dsp:spPr>
        <a:xfrm>
          <a:off x="323981" y="2606762"/>
          <a:ext cx="8540750" cy="0"/>
        </a:xfrm>
        <a:prstGeom prst="line">
          <a:avLst/>
        </a:pr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75FE3F-B9E9-4A09-94DE-31FD4BBE30BA}">
      <dsp:nvSpPr>
        <dsp:cNvPr id="0" name=""/>
        <dsp:cNvSpPr/>
      </dsp:nvSpPr>
      <dsp:spPr>
        <a:xfrm>
          <a:off x="391168" y="563093"/>
          <a:ext cx="8540750" cy="0"/>
        </a:xfrm>
        <a:prstGeom prst="line">
          <a:avLst/>
        </a:pr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45CE63-1BBE-4151-A289-2C0347BC1302}">
      <dsp:nvSpPr>
        <dsp:cNvPr id="0" name=""/>
        <dsp:cNvSpPr/>
      </dsp:nvSpPr>
      <dsp:spPr>
        <a:xfrm>
          <a:off x="3221590" y="691"/>
          <a:ext cx="5294204" cy="655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533400">
            <a:lnSpc>
              <a:spcPct val="90000"/>
            </a:lnSpc>
            <a:spcBef>
              <a:spcPct val="0"/>
            </a:spcBef>
            <a:spcAft>
              <a:spcPct val="35000"/>
            </a:spcAft>
            <a:buNone/>
          </a:pPr>
          <a:endParaRPr lang="en-US" sz="1200" b="1" kern="1200" dirty="0">
            <a:latin typeface="+mn-lt"/>
          </a:endParaRPr>
        </a:p>
      </dsp:txBody>
      <dsp:txXfrm>
        <a:off x="3221590" y="691"/>
        <a:ext cx="5294204" cy="655954"/>
      </dsp:txXfrm>
    </dsp:sp>
    <dsp:sp modelId="{E6747E55-7AEF-4787-9644-8CDB627848BB}">
      <dsp:nvSpPr>
        <dsp:cNvPr id="0" name=""/>
        <dsp:cNvSpPr/>
      </dsp:nvSpPr>
      <dsp:spPr>
        <a:xfrm>
          <a:off x="0" y="78109"/>
          <a:ext cx="4172675" cy="517161"/>
        </a:xfrm>
        <a:prstGeom prst="round2SameRect">
          <a:avLst>
            <a:gd name="adj1" fmla="val 16670"/>
            <a:gd name="adj2" fmla="val 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mn-lt"/>
              <a:cs typeface="Arial" pitchFamily="34" charset="0"/>
            </a:rPr>
            <a:t>Federal Process With Interviews </a:t>
          </a:r>
          <a:endParaRPr lang="en-US" sz="1200" kern="1200" dirty="0">
            <a:latin typeface="+mn-lt"/>
          </a:endParaRPr>
        </a:p>
      </dsp:txBody>
      <dsp:txXfrm>
        <a:off x="25250" y="103359"/>
        <a:ext cx="4122175" cy="491911"/>
      </dsp:txXfrm>
    </dsp:sp>
    <dsp:sp modelId="{3746C18C-C51C-445C-B07E-E467E6FF5A54}">
      <dsp:nvSpPr>
        <dsp:cNvPr id="0" name=""/>
        <dsp:cNvSpPr/>
      </dsp:nvSpPr>
      <dsp:spPr>
        <a:xfrm>
          <a:off x="0" y="651108"/>
          <a:ext cx="8540750" cy="13337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228600" lvl="1" indent="-228600" algn="l" defTabSz="622300">
            <a:lnSpc>
              <a:spcPct val="150000"/>
            </a:lnSpc>
            <a:spcBef>
              <a:spcPct val="0"/>
            </a:spcBef>
            <a:spcAft>
              <a:spcPts val="0"/>
            </a:spcAft>
            <a:buChar char="•"/>
          </a:pPr>
          <a:r>
            <a:rPr lang="en-US" sz="1400" kern="1200" dirty="0">
              <a:latin typeface="+mn-lt"/>
            </a:rPr>
            <a:t>Federal regulations </a:t>
          </a:r>
          <a:r>
            <a:rPr lang="en-US" sz="1400" b="0" i="0" u="none" strike="noStrike" kern="1200" baseline="0" dirty="0">
              <a:latin typeface="+mn-lt"/>
              <a:ea typeface="+mn-ea"/>
              <a:cs typeface="+mn-cs"/>
            </a:rPr>
            <a:t>(23 CFR Part 172)</a:t>
          </a:r>
          <a:endParaRPr lang="en-US" sz="1400" kern="1200" dirty="0">
            <a:latin typeface="+mn-lt"/>
          </a:endParaRPr>
        </a:p>
        <a:p>
          <a:pPr marL="228600" lvl="1" indent="-228600" algn="l" defTabSz="622300">
            <a:lnSpc>
              <a:spcPct val="150000"/>
            </a:lnSpc>
            <a:spcBef>
              <a:spcPct val="0"/>
            </a:spcBef>
            <a:spcAft>
              <a:spcPts val="0"/>
            </a:spcAft>
            <a:buChar char="•"/>
          </a:pPr>
          <a:r>
            <a:rPr lang="en-US" sz="1400" kern="1200" dirty="0">
              <a:latin typeface="+mn-lt"/>
            </a:rPr>
            <a:t>Two step process</a:t>
          </a:r>
        </a:p>
        <a:p>
          <a:pPr marL="228600" lvl="1" indent="-228600" algn="l" defTabSz="622300">
            <a:lnSpc>
              <a:spcPct val="150000"/>
            </a:lnSpc>
            <a:spcBef>
              <a:spcPct val="0"/>
            </a:spcBef>
            <a:spcAft>
              <a:spcPts val="0"/>
            </a:spcAft>
            <a:buChar char="•"/>
          </a:pPr>
          <a:r>
            <a:rPr lang="en-US" sz="1400" kern="1200" dirty="0">
              <a:latin typeface="+mn-lt"/>
            </a:rPr>
            <a:t>Request for Proposals &amp; Interviews</a:t>
          </a:r>
        </a:p>
        <a:p>
          <a:pPr marL="228600" lvl="1" indent="-228600" algn="l" defTabSz="622300">
            <a:lnSpc>
              <a:spcPct val="150000"/>
            </a:lnSpc>
            <a:spcBef>
              <a:spcPct val="0"/>
            </a:spcBef>
            <a:spcAft>
              <a:spcPts val="0"/>
            </a:spcAft>
            <a:buChar char="•"/>
          </a:pPr>
          <a:r>
            <a:rPr lang="en-US" sz="1400" kern="1200" dirty="0">
              <a:latin typeface="+mn-lt"/>
            </a:rPr>
            <a:t>Four criteria for each step</a:t>
          </a:r>
        </a:p>
      </dsp:txBody>
      <dsp:txXfrm>
        <a:off x="0" y="651108"/>
        <a:ext cx="8540750" cy="1333772"/>
      </dsp:txXfrm>
    </dsp:sp>
    <dsp:sp modelId="{70680294-EFA9-48F7-8F85-1AF26E07DE2E}">
      <dsp:nvSpPr>
        <dsp:cNvPr id="0" name=""/>
        <dsp:cNvSpPr/>
      </dsp:nvSpPr>
      <dsp:spPr>
        <a:xfrm>
          <a:off x="2831354" y="2078578"/>
          <a:ext cx="5849429" cy="576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533400">
            <a:lnSpc>
              <a:spcPct val="90000"/>
            </a:lnSpc>
            <a:spcBef>
              <a:spcPct val="0"/>
            </a:spcBef>
            <a:spcAft>
              <a:spcPct val="35000"/>
            </a:spcAft>
            <a:buNone/>
          </a:pPr>
          <a:endParaRPr lang="en-US" sz="1200" b="1" kern="1200" dirty="0">
            <a:latin typeface="+mn-lt"/>
          </a:endParaRPr>
        </a:p>
      </dsp:txBody>
      <dsp:txXfrm>
        <a:off x="2831354" y="2078578"/>
        <a:ext cx="5849429" cy="576734"/>
      </dsp:txXfrm>
    </dsp:sp>
    <dsp:sp modelId="{5F4A2FE6-7CFD-4C9B-B766-776140CB8207}">
      <dsp:nvSpPr>
        <dsp:cNvPr id="0" name=""/>
        <dsp:cNvSpPr/>
      </dsp:nvSpPr>
      <dsp:spPr>
        <a:xfrm>
          <a:off x="-5" y="2099599"/>
          <a:ext cx="3722183" cy="556508"/>
        </a:xfrm>
        <a:prstGeom prst="round2SameRect">
          <a:avLst>
            <a:gd name="adj1" fmla="val 16670"/>
            <a:gd name="adj2" fmla="val 0"/>
          </a:avLst>
        </a:prstGeom>
        <a:gradFill rotWithShape="0">
          <a:gsLst>
            <a:gs pos="0">
              <a:schemeClr val="accent4">
                <a:hueOff val="-6572303"/>
                <a:satOff val="27284"/>
                <a:lumOff val="-982"/>
                <a:alphaOff val="0"/>
                <a:lumMod val="110000"/>
                <a:satMod val="105000"/>
                <a:tint val="67000"/>
              </a:schemeClr>
            </a:gs>
            <a:gs pos="50000">
              <a:schemeClr val="accent4">
                <a:hueOff val="-6572303"/>
                <a:satOff val="27284"/>
                <a:lumOff val="-982"/>
                <a:alphaOff val="0"/>
                <a:lumMod val="105000"/>
                <a:satMod val="103000"/>
                <a:tint val="73000"/>
              </a:schemeClr>
            </a:gs>
            <a:gs pos="100000">
              <a:schemeClr val="accent4">
                <a:hueOff val="-6572303"/>
                <a:satOff val="27284"/>
                <a:lumOff val="-982"/>
                <a:alphaOff val="0"/>
                <a:lumMod val="105000"/>
                <a:satMod val="109000"/>
                <a:tint val="81000"/>
              </a:schemeClr>
            </a:gs>
          </a:gsLst>
          <a:lin ang="5400000" scaled="0"/>
        </a:gradFill>
        <a:ln w="12700" cap="flat" cmpd="sng" algn="ctr">
          <a:solidFill>
            <a:schemeClr val="accent4">
              <a:hueOff val="-6572303"/>
              <a:satOff val="27284"/>
              <a:lumOff val="-982"/>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mn-lt"/>
              <a:cs typeface="Arial" pitchFamily="34" charset="0"/>
            </a:rPr>
            <a:t>Specific Deliverable Contract</a:t>
          </a:r>
          <a:endParaRPr lang="en-US" sz="1200" kern="1200" dirty="0">
            <a:latin typeface="+mn-lt"/>
          </a:endParaRPr>
        </a:p>
      </dsp:txBody>
      <dsp:txXfrm>
        <a:off x="27166" y="2126770"/>
        <a:ext cx="3667841" cy="529337"/>
      </dsp:txXfrm>
    </dsp:sp>
    <dsp:sp modelId="{208427AF-C574-4F50-BBE1-FA486864537C}">
      <dsp:nvSpPr>
        <dsp:cNvPr id="0" name=""/>
        <dsp:cNvSpPr/>
      </dsp:nvSpPr>
      <dsp:spPr>
        <a:xfrm>
          <a:off x="0" y="2646175"/>
          <a:ext cx="8540750" cy="1156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228600" marR="0" lvl="0" indent="-228600" algn="l"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400" kern="1200" dirty="0">
              <a:latin typeface="+mn-lt"/>
              <a:ea typeface="+mn-ea"/>
              <a:cs typeface="+mn-cs"/>
            </a:rPr>
            <a:t>One Specific Deliverable contract </a:t>
          </a:r>
          <a:r>
            <a:rPr lang="en-US" sz="1400" u="sng" kern="1200" dirty="0">
              <a:latin typeface="+mn-lt"/>
              <a:ea typeface="+mn-ea"/>
              <a:cs typeface="+mn-cs"/>
            </a:rPr>
            <a:t>without</a:t>
          </a:r>
          <a:r>
            <a:rPr lang="en-US" sz="1400" kern="1200" dirty="0">
              <a:latin typeface="+mn-lt"/>
              <a:ea typeface="+mn-ea"/>
              <a:cs typeface="+mn-cs"/>
            </a:rPr>
            <a:t> Work Authorizations</a:t>
          </a:r>
        </a:p>
        <a:p>
          <a:pPr marL="228600" marR="0" lvl="0" indent="-228600" algn="l"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400" kern="1200" dirty="0">
              <a:latin typeface="+mn-lt"/>
              <a:ea typeface="+mn-ea"/>
              <a:cs typeface="+mn-cs"/>
            </a:rPr>
            <a:t>District must provide formal notice to proceed to begin work</a:t>
          </a:r>
        </a:p>
        <a:p>
          <a:pPr marL="228600" marR="0" lvl="0" indent="-228600" algn="l"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400" kern="1200" dirty="0">
              <a:latin typeface="+mn-lt"/>
              <a:ea typeface="+mn-ea"/>
              <a:cs typeface="+mn-cs"/>
            </a:rPr>
            <a:t>Federal funds</a:t>
          </a:r>
        </a:p>
        <a:p>
          <a:pPr marL="228600" marR="0" lvl="0" indent="-228600" algn="l"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400" kern="1200" dirty="0">
              <a:latin typeface="+mn-lt"/>
              <a:ea typeface="+mn-ea"/>
              <a:cs typeface="+mn-cs"/>
            </a:rPr>
            <a:t>Related scopes, Schedule, and LOE identified at the contract level</a:t>
          </a:r>
        </a:p>
        <a:p>
          <a:pPr marL="228600" marR="0" lvl="0" indent="-228600" algn="l"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400" b="1" kern="1200" dirty="0">
              <a:latin typeface="+mn-lt"/>
              <a:ea typeface="+mn-ea"/>
              <a:cs typeface="+mn-cs"/>
            </a:rPr>
            <a:t>Disadvantaged Business Enterprise </a:t>
          </a:r>
          <a:r>
            <a:rPr lang="en-US" sz="1400" b="0" kern="1200" dirty="0">
              <a:latin typeface="+mn-lt"/>
              <a:ea typeface="+mn-ea"/>
              <a:cs typeface="+mn-cs"/>
            </a:rPr>
            <a:t>(DBE) </a:t>
          </a:r>
          <a:r>
            <a:rPr lang="en-US" sz="1400" b="1" kern="1200" dirty="0">
              <a:latin typeface="+mn-lt"/>
              <a:ea typeface="+mn-ea"/>
              <a:cs typeface="+mn-cs"/>
            </a:rPr>
            <a:t>goal: 0.00% </a:t>
          </a:r>
          <a:r>
            <a:rPr lang="en-US" sz="1400" kern="1200" dirty="0">
              <a:latin typeface="+mn-lt"/>
              <a:ea typeface="+mn-ea"/>
              <a:cs typeface="+mn-cs"/>
            </a:rPr>
            <a:t>- refer to RFP</a:t>
          </a:r>
        </a:p>
      </dsp:txBody>
      <dsp:txXfrm>
        <a:off x="0" y="2646175"/>
        <a:ext cx="8540750" cy="1156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677035-80A6-4F43-B5AB-5A331BDAB32A}">
      <dsp:nvSpPr>
        <dsp:cNvPr id="0" name=""/>
        <dsp:cNvSpPr/>
      </dsp:nvSpPr>
      <dsp:spPr>
        <a:xfrm>
          <a:off x="0" y="3374350"/>
          <a:ext cx="7725373" cy="604476"/>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Contract Negotiation &amp; Execution</a:t>
          </a:r>
        </a:p>
      </dsp:txBody>
      <dsp:txXfrm>
        <a:off x="0" y="3374350"/>
        <a:ext cx="7725373" cy="604476"/>
      </dsp:txXfrm>
    </dsp:sp>
    <dsp:sp modelId="{2F074D6E-5188-40CB-8659-D1DBFBB758F4}">
      <dsp:nvSpPr>
        <dsp:cNvPr id="0" name=""/>
        <dsp:cNvSpPr/>
      </dsp:nvSpPr>
      <dsp:spPr>
        <a:xfrm rot="10800000">
          <a:off x="0" y="1786833"/>
          <a:ext cx="7725373" cy="1633542"/>
        </a:xfrm>
        <a:prstGeom prst="upArrowCallout">
          <a:avLst/>
        </a:prstGeom>
        <a:solidFill>
          <a:schemeClr val="accent5">
            <a:hueOff val="-240427"/>
            <a:satOff val="-41462"/>
            <a:lumOff val="17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None/>
          </a:pPr>
          <a:r>
            <a:rPr lang="en-US" sz="1400" b="1" kern="1200" dirty="0"/>
            <a:t>Step 2: Interviews</a:t>
          </a:r>
        </a:p>
      </dsp:txBody>
      <dsp:txXfrm rot="-10800000">
        <a:off x="0" y="1786833"/>
        <a:ext cx="7725373" cy="573373"/>
      </dsp:txXfrm>
    </dsp:sp>
    <dsp:sp modelId="{952B66A6-CE61-4C76-A157-2466CEA965AA}">
      <dsp:nvSpPr>
        <dsp:cNvPr id="0" name=""/>
        <dsp:cNvSpPr/>
      </dsp:nvSpPr>
      <dsp:spPr>
        <a:xfrm>
          <a:off x="3772" y="2252021"/>
          <a:ext cx="2572609" cy="679203"/>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Interview &amp; Contract Guide (ICG)</a:t>
          </a:r>
        </a:p>
      </dsp:txBody>
      <dsp:txXfrm>
        <a:off x="3772" y="2252021"/>
        <a:ext cx="2572609" cy="679203"/>
      </dsp:txXfrm>
    </dsp:sp>
    <dsp:sp modelId="{07F5F017-D2A4-4D29-995C-3C478312C163}">
      <dsp:nvSpPr>
        <dsp:cNvPr id="0" name=""/>
        <dsp:cNvSpPr/>
      </dsp:nvSpPr>
      <dsp:spPr>
        <a:xfrm>
          <a:off x="2576381" y="2247581"/>
          <a:ext cx="2572609" cy="715364"/>
        </a:xfrm>
        <a:prstGeom prst="rect">
          <a:avLst/>
        </a:prstGeom>
        <a:solidFill>
          <a:schemeClr val="accent5">
            <a:tint val="40000"/>
            <a:alpha val="90000"/>
            <a:hueOff val="-168452"/>
            <a:satOff val="-976"/>
            <a:lumOff val="-69"/>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Evaluation</a:t>
          </a:r>
        </a:p>
      </dsp:txBody>
      <dsp:txXfrm>
        <a:off x="2576381" y="2247581"/>
        <a:ext cx="2572609" cy="715364"/>
      </dsp:txXfrm>
    </dsp:sp>
    <dsp:sp modelId="{0061E9CC-68BD-4CC5-BAD7-66894628FEF2}">
      <dsp:nvSpPr>
        <dsp:cNvPr id="0" name=""/>
        <dsp:cNvSpPr/>
      </dsp:nvSpPr>
      <dsp:spPr>
        <a:xfrm>
          <a:off x="5148991" y="2242978"/>
          <a:ext cx="2572609" cy="697289"/>
        </a:xfrm>
        <a:prstGeom prst="rect">
          <a:avLst/>
        </a:prstGeom>
        <a:solidFill>
          <a:schemeClr val="accent5">
            <a:tint val="40000"/>
            <a:alpha val="90000"/>
            <a:hueOff val="-336904"/>
            <a:satOff val="-1951"/>
            <a:lumOff val="-138"/>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Final Selection</a:t>
          </a:r>
        </a:p>
      </dsp:txBody>
      <dsp:txXfrm>
        <a:off x="5148991" y="2242978"/>
        <a:ext cx="2572609" cy="697289"/>
      </dsp:txXfrm>
    </dsp:sp>
    <dsp:sp modelId="{E4ED9556-DF0F-429A-9B63-F18402E045CD}">
      <dsp:nvSpPr>
        <dsp:cNvPr id="0" name=""/>
        <dsp:cNvSpPr/>
      </dsp:nvSpPr>
      <dsp:spPr>
        <a:xfrm rot="10800000">
          <a:off x="0" y="0"/>
          <a:ext cx="7725373" cy="1805501"/>
        </a:xfrm>
        <a:prstGeom prst="upArrowCallout">
          <a:avLst/>
        </a:prstGeom>
        <a:solidFill>
          <a:schemeClr val="accent5">
            <a:hueOff val="-480854"/>
            <a:satOff val="-82924"/>
            <a:lumOff val="352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None/>
          </a:pPr>
          <a:r>
            <a:rPr lang="en-US" sz="1400" b="1" kern="1200" dirty="0"/>
            <a:t>Step 1: Request for Proposals (RFP)</a:t>
          </a:r>
        </a:p>
      </dsp:txBody>
      <dsp:txXfrm rot="-10800000">
        <a:off x="0" y="0"/>
        <a:ext cx="7725373" cy="633731"/>
      </dsp:txXfrm>
    </dsp:sp>
    <dsp:sp modelId="{F0F4B6DD-3B5C-4757-9438-9D72CA646368}">
      <dsp:nvSpPr>
        <dsp:cNvPr id="0" name=""/>
        <dsp:cNvSpPr/>
      </dsp:nvSpPr>
      <dsp:spPr>
        <a:xfrm>
          <a:off x="1655" y="514685"/>
          <a:ext cx="1382494" cy="781040"/>
        </a:xfrm>
        <a:prstGeom prst="rect">
          <a:avLst/>
        </a:prstGeom>
        <a:solidFill>
          <a:schemeClr val="accent5">
            <a:tint val="40000"/>
            <a:alpha val="90000"/>
            <a:hueOff val="-505356"/>
            <a:satOff val="-2927"/>
            <a:lumOff val="-207"/>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Read RFP Carefully</a:t>
          </a:r>
        </a:p>
      </dsp:txBody>
      <dsp:txXfrm>
        <a:off x="1655" y="514685"/>
        <a:ext cx="1382494" cy="781040"/>
      </dsp:txXfrm>
    </dsp:sp>
    <dsp:sp modelId="{75341A75-0C8D-44C6-977A-6164705C17CB}">
      <dsp:nvSpPr>
        <dsp:cNvPr id="0" name=""/>
        <dsp:cNvSpPr/>
      </dsp:nvSpPr>
      <dsp:spPr>
        <a:xfrm>
          <a:off x="1384149" y="514452"/>
          <a:ext cx="2352508" cy="781507"/>
        </a:xfrm>
        <a:prstGeom prst="rect">
          <a:avLst/>
        </a:prstGeom>
        <a:solidFill>
          <a:schemeClr val="accent5">
            <a:tint val="40000"/>
            <a:alpha val="90000"/>
            <a:hueOff val="-673808"/>
            <a:satOff val="-3902"/>
            <a:lumOff val="-275"/>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Submit Proposal Package via EUNA</a:t>
          </a:r>
          <a:endParaRPr lang="en-US" sz="1400" kern="1200" dirty="0">
            <a:highlight>
              <a:srgbClr val="FFFF00"/>
            </a:highlight>
          </a:endParaRPr>
        </a:p>
      </dsp:txBody>
      <dsp:txXfrm>
        <a:off x="1384149" y="514452"/>
        <a:ext cx="2352508" cy="781507"/>
      </dsp:txXfrm>
    </dsp:sp>
    <dsp:sp modelId="{EA794344-8A78-4658-A2F3-2E1250CA0E70}">
      <dsp:nvSpPr>
        <dsp:cNvPr id="0" name=""/>
        <dsp:cNvSpPr/>
      </dsp:nvSpPr>
      <dsp:spPr>
        <a:xfrm>
          <a:off x="3736658" y="509433"/>
          <a:ext cx="1382494" cy="791544"/>
        </a:xfrm>
        <a:prstGeom prst="rect">
          <a:avLst/>
        </a:prstGeom>
        <a:solidFill>
          <a:schemeClr val="accent5">
            <a:tint val="40000"/>
            <a:alpha val="90000"/>
            <a:hueOff val="-842260"/>
            <a:satOff val="-4878"/>
            <a:lumOff val="-344"/>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Screening</a:t>
          </a:r>
        </a:p>
      </dsp:txBody>
      <dsp:txXfrm>
        <a:off x="3736658" y="509433"/>
        <a:ext cx="1382494" cy="791544"/>
      </dsp:txXfrm>
    </dsp:sp>
    <dsp:sp modelId="{3255AAC2-EC81-425D-BC48-E67976E3A8BA}">
      <dsp:nvSpPr>
        <dsp:cNvPr id="0" name=""/>
        <dsp:cNvSpPr/>
      </dsp:nvSpPr>
      <dsp:spPr>
        <a:xfrm>
          <a:off x="5119153" y="514685"/>
          <a:ext cx="1222070" cy="781040"/>
        </a:xfrm>
        <a:prstGeom prst="rect">
          <a:avLst/>
        </a:prstGeom>
        <a:solidFill>
          <a:schemeClr val="accent5">
            <a:tint val="40000"/>
            <a:alpha val="90000"/>
            <a:hueOff val="-1010712"/>
            <a:satOff val="-5853"/>
            <a:lumOff val="-413"/>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Evaluation</a:t>
          </a:r>
        </a:p>
      </dsp:txBody>
      <dsp:txXfrm>
        <a:off x="5119153" y="514685"/>
        <a:ext cx="1222070" cy="781040"/>
      </dsp:txXfrm>
    </dsp:sp>
    <dsp:sp modelId="{A011E17D-4D6F-4187-9241-4BD3C975CF66}">
      <dsp:nvSpPr>
        <dsp:cNvPr id="0" name=""/>
        <dsp:cNvSpPr/>
      </dsp:nvSpPr>
      <dsp:spPr>
        <a:xfrm>
          <a:off x="6341223" y="514685"/>
          <a:ext cx="1382494" cy="781040"/>
        </a:xfrm>
        <a:prstGeom prst="rect">
          <a:avLst/>
        </a:prstGeom>
        <a:solidFill>
          <a:schemeClr val="accent5">
            <a:tint val="40000"/>
            <a:alpha val="90000"/>
            <a:hueOff val="-1179164"/>
            <a:satOff val="-6829"/>
            <a:lumOff val="-482"/>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Shortlist Selection</a:t>
          </a:r>
        </a:p>
      </dsp:txBody>
      <dsp:txXfrm>
        <a:off x="6341223" y="514685"/>
        <a:ext cx="1382494" cy="7810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565E8-18EE-45F0-A2B6-A5D1548BBCA5}">
      <dsp:nvSpPr>
        <dsp:cNvPr id="0" name=""/>
        <dsp:cNvSpPr/>
      </dsp:nvSpPr>
      <dsp:spPr>
        <a:xfrm>
          <a:off x="75576" y="215020"/>
          <a:ext cx="3553200" cy="2902671"/>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algn="ctr" defTabSz="711200">
            <a:lnSpc>
              <a:spcPct val="150000"/>
            </a:lnSpc>
            <a:spcBef>
              <a:spcPct val="0"/>
            </a:spcBef>
            <a:spcAft>
              <a:spcPts val="0"/>
            </a:spcAft>
            <a:buNone/>
          </a:pPr>
          <a:r>
            <a:rPr lang="en-US" sz="1600" b="1" kern="1200" dirty="0"/>
            <a:t>Proposal Content and Interview Presentation</a:t>
          </a:r>
        </a:p>
        <a:p>
          <a:pPr marL="228600" lvl="0" indent="-228600" algn="l" defTabSz="711200">
            <a:lnSpc>
              <a:spcPct val="150000"/>
            </a:lnSpc>
            <a:spcBef>
              <a:spcPct val="0"/>
            </a:spcBef>
            <a:spcAft>
              <a:spcPts val="0"/>
            </a:spcAft>
            <a:buNone/>
            <a:tabLst>
              <a:tab pos="228600" algn="l"/>
            </a:tabLst>
          </a:pPr>
          <a:r>
            <a:rPr lang="en-US" sz="1600" kern="1200" dirty="0"/>
            <a:t>-	Based on Evaluation Criteria and Included Elements</a:t>
          </a:r>
          <a:endParaRPr lang="en-US" sz="1600" b="1" kern="1200" dirty="0"/>
        </a:p>
        <a:p>
          <a:pPr marL="228600" lvl="1" indent="-228600" algn="l" defTabSz="711200">
            <a:lnSpc>
              <a:spcPct val="150000"/>
            </a:lnSpc>
            <a:spcBef>
              <a:spcPct val="0"/>
            </a:spcBef>
            <a:spcAft>
              <a:spcPts val="0"/>
            </a:spcAft>
            <a:buNone/>
          </a:pPr>
          <a:r>
            <a:rPr lang="en-US" sz="1600" kern="1200" dirty="0"/>
            <a:t>-	Based on paragraphs provided in the RFP and ICG (if shortlisted).</a:t>
          </a:r>
        </a:p>
      </dsp:txBody>
      <dsp:txXfrm>
        <a:off x="160592" y="300036"/>
        <a:ext cx="3383168" cy="2732639"/>
      </dsp:txXfrm>
    </dsp:sp>
    <dsp:sp modelId="{E8E54C1E-D1E2-4F1D-8888-B261E11947C9}">
      <dsp:nvSpPr>
        <dsp:cNvPr id="0" name=""/>
        <dsp:cNvSpPr/>
      </dsp:nvSpPr>
      <dsp:spPr>
        <a:xfrm rot="5488">
          <a:off x="3727390" y="1249874"/>
          <a:ext cx="800449" cy="82715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727390" y="1415113"/>
        <a:ext cx="560314" cy="496293"/>
      </dsp:txXfrm>
    </dsp:sp>
    <dsp:sp modelId="{C2A6F328-82B8-4D0C-ADB4-F9980E1F7D9B}">
      <dsp:nvSpPr>
        <dsp:cNvPr id="0" name=""/>
        <dsp:cNvSpPr/>
      </dsp:nvSpPr>
      <dsp:spPr>
        <a:xfrm>
          <a:off x="4736833" y="232623"/>
          <a:ext cx="3811886" cy="2882759"/>
        </a:xfrm>
        <a:prstGeom prst="roundRect">
          <a:avLst>
            <a:gd name="adj" fmla="val 10000"/>
          </a:avLst>
        </a:prstGeom>
        <a:solidFill>
          <a:schemeClr val="accent4">
            <a:hueOff val="-6572303"/>
            <a:satOff val="27284"/>
            <a:lumOff val="-98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algn="ctr" defTabSz="622300">
            <a:lnSpc>
              <a:spcPct val="150000"/>
            </a:lnSpc>
            <a:spcBef>
              <a:spcPct val="0"/>
            </a:spcBef>
            <a:spcAft>
              <a:spcPts val="0"/>
            </a:spcAft>
            <a:buNone/>
          </a:pPr>
          <a:r>
            <a:rPr lang="en-US" sz="1600" b="1" kern="1200" dirty="0">
              <a:latin typeface="+mn-lt"/>
            </a:rPr>
            <a:t>What we are looking for</a:t>
          </a:r>
        </a:p>
        <a:p>
          <a:pPr marL="228600" lvl="1" indent="-228600" algn="l" defTabSz="622300">
            <a:lnSpc>
              <a:spcPct val="150000"/>
            </a:lnSpc>
            <a:spcBef>
              <a:spcPct val="0"/>
            </a:spcBef>
            <a:spcAft>
              <a:spcPts val="0"/>
            </a:spcAft>
            <a:buNone/>
            <a:tabLst>
              <a:tab pos="228600" algn="l"/>
            </a:tabLst>
          </a:pPr>
          <a:r>
            <a:rPr lang="en-US" sz="1600" b="0" kern="1200" dirty="0">
              <a:latin typeface="+mn-lt"/>
            </a:rPr>
            <a:t>-	</a:t>
          </a:r>
          <a:r>
            <a:rPr lang="en-US" sz="1600" kern="1200" dirty="0">
              <a:solidFill>
                <a:srgbClr val="FFFFFF"/>
              </a:solidFill>
              <a:latin typeface="+mn-lt"/>
              <a:ea typeface="+mn-ea"/>
              <a:cs typeface="+mn-cs"/>
            </a:rPr>
            <a:t>The most qualified team for the job.</a:t>
          </a:r>
        </a:p>
        <a:p>
          <a:pPr marL="228600" lvl="1" indent="-228600" algn="l" defTabSz="622300">
            <a:lnSpc>
              <a:spcPct val="150000"/>
            </a:lnSpc>
            <a:spcBef>
              <a:spcPct val="0"/>
            </a:spcBef>
            <a:spcAft>
              <a:spcPts val="0"/>
            </a:spcAft>
            <a:buNone/>
            <a:tabLst>
              <a:tab pos="228600" algn="l"/>
            </a:tabLst>
          </a:pPr>
          <a:r>
            <a:rPr lang="en-US" sz="1600" kern="1200" dirty="0">
              <a:solidFill>
                <a:srgbClr val="FFFFFF"/>
              </a:solidFill>
              <a:latin typeface="+mn-lt"/>
              <a:ea typeface="+mn-ea"/>
              <a:cs typeface="+mn-cs"/>
            </a:rPr>
            <a:t>-	Information that is detailed, specific, demonstrated, and relevant. </a:t>
          </a:r>
        </a:p>
        <a:p>
          <a:pPr marL="228600" lvl="1" indent="-228600" algn="l" defTabSz="622300">
            <a:lnSpc>
              <a:spcPct val="150000"/>
            </a:lnSpc>
            <a:spcBef>
              <a:spcPct val="0"/>
            </a:spcBef>
            <a:spcAft>
              <a:spcPts val="0"/>
            </a:spcAft>
            <a:buNone/>
            <a:tabLst>
              <a:tab pos="228600" algn="l"/>
            </a:tabLst>
          </a:pPr>
          <a:r>
            <a:rPr lang="en-US" sz="1600" kern="1200" dirty="0">
              <a:solidFill>
                <a:srgbClr val="FFFFFF"/>
              </a:solidFill>
              <a:latin typeface="+mn-lt"/>
              <a:ea typeface="+mn-ea"/>
              <a:cs typeface="+mn-cs"/>
            </a:rPr>
            <a:t>-	Quality over Quantity.</a:t>
          </a:r>
        </a:p>
      </dsp:txBody>
      <dsp:txXfrm>
        <a:off x="4821266" y="317056"/>
        <a:ext cx="3643020" cy="2713893"/>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50C96C-6E07-E8E5-54AC-39E505AC4E3B}"/>
              </a:ext>
            </a:extLst>
          </p:cNvPr>
          <p:cNvSpPr>
            <a:spLocks noGrp="1"/>
          </p:cNvSpPr>
          <p:nvPr>
            <p:ph type="hdr" sz="quarter"/>
          </p:nvPr>
        </p:nvSpPr>
        <p:spPr>
          <a:xfrm>
            <a:off x="0" y="0"/>
            <a:ext cx="4033838" cy="3524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D8DC148-CF0C-8C79-24C7-2B0228744A05}"/>
              </a:ext>
            </a:extLst>
          </p:cNvPr>
          <p:cNvSpPr>
            <a:spLocks noGrp="1"/>
          </p:cNvSpPr>
          <p:nvPr>
            <p:ph type="dt" sz="quarter" idx="1"/>
          </p:nvPr>
        </p:nvSpPr>
        <p:spPr>
          <a:xfrm>
            <a:off x="5273675" y="0"/>
            <a:ext cx="4033838" cy="352425"/>
          </a:xfrm>
          <a:prstGeom prst="rect">
            <a:avLst/>
          </a:prstGeom>
        </p:spPr>
        <p:txBody>
          <a:bodyPr vert="horz" lIns="91440" tIns="45720" rIns="91440" bIns="45720" rtlCol="0"/>
          <a:lstStyle>
            <a:lvl1pPr algn="r">
              <a:defRPr sz="1200"/>
            </a:lvl1pPr>
          </a:lstStyle>
          <a:p>
            <a:r>
              <a:rPr lang="en-US" dirty="0"/>
              <a:t>8/26/2026</a:t>
            </a:r>
          </a:p>
        </p:txBody>
      </p:sp>
      <p:sp>
        <p:nvSpPr>
          <p:cNvPr id="4" name="Footer Placeholder 3">
            <a:extLst>
              <a:ext uri="{FF2B5EF4-FFF2-40B4-BE49-F238E27FC236}">
                <a16:creationId xmlns:a16="http://schemas.microsoft.com/office/drawing/2014/main" id="{E8806191-67D9-6F5F-A373-F7C20BCE88F2}"/>
              </a:ext>
            </a:extLst>
          </p:cNvPr>
          <p:cNvSpPr>
            <a:spLocks noGrp="1"/>
          </p:cNvSpPr>
          <p:nvPr>
            <p:ph type="ftr" sz="quarter" idx="2"/>
          </p:nvPr>
        </p:nvSpPr>
        <p:spPr>
          <a:xfrm>
            <a:off x="0" y="6670675"/>
            <a:ext cx="4033838" cy="352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2927FA2-DB16-8BBF-2DAC-271977249001}"/>
              </a:ext>
            </a:extLst>
          </p:cNvPr>
          <p:cNvSpPr>
            <a:spLocks noGrp="1"/>
          </p:cNvSpPr>
          <p:nvPr>
            <p:ph type="sldNum" sz="quarter" idx="3"/>
          </p:nvPr>
        </p:nvSpPr>
        <p:spPr>
          <a:xfrm>
            <a:off x="5273675" y="6670675"/>
            <a:ext cx="4033838" cy="352425"/>
          </a:xfrm>
          <a:prstGeom prst="rect">
            <a:avLst/>
          </a:prstGeom>
        </p:spPr>
        <p:txBody>
          <a:bodyPr vert="horz" lIns="91440" tIns="45720" rIns="91440" bIns="45720" rtlCol="0" anchor="b"/>
          <a:lstStyle>
            <a:lvl1pPr algn="r">
              <a:defRPr sz="1200"/>
            </a:lvl1pPr>
          </a:lstStyle>
          <a:p>
            <a:fld id="{1160E0B8-5B22-4720-99CE-6E0D922CBC75}" type="slidenum">
              <a:rPr lang="en-US" smtClean="0"/>
              <a:t>‹#›</a:t>
            </a:fld>
            <a:endParaRPr lang="en-US"/>
          </a:p>
        </p:txBody>
      </p:sp>
    </p:spTree>
    <p:extLst>
      <p:ext uri="{BB962C8B-B14F-4D97-AF65-F5344CB8AC3E}">
        <p14:creationId xmlns:p14="http://schemas.microsoft.com/office/powerpoint/2010/main" val="33919889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3943" cy="352781"/>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5273541" y="0"/>
            <a:ext cx="4033943" cy="352781"/>
          </a:xfrm>
          <a:prstGeom prst="rect">
            <a:avLst/>
          </a:prstGeom>
        </p:spPr>
        <p:txBody>
          <a:bodyPr vert="horz" lIns="93324" tIns="46662" rIns="93324" bIns="46662" rtlCol="0"/>
          <a:lstStyle>
            <a:lvl1pPr algn="r">
              <a:defRPr sz="1200"/>
            </a:lvl1pPr>
          </a:lstStyle>
          <a:p>
            <a:fld id="{CBF53D49-0DDC-344E-AB77-B58226DB14FC}" type="datetimeFigureOut">
              <a:rPr lang="en-US" smtClean="0"/>
              <a:t>9/4/2026</a:t>
            </a:fld>
            <a:endParaRPr lang="en-US"/>
          </a:p>
        </p:txBody>
      </p:sp>
      <p:sp>
        <p:nvSpPr>
          <p:cNvPr id="4" name="Slide Image Placeholder 3"/>
          <p:cNvSpPr>
            <a:spLocks noGrp="1" noRot="1" noChangeAspect="1"/>
          </p:cNvSpPr>
          <p:nvPr>
            <p:ph type="sldImg" idx="2"/>
          </p:nvPr>
        </p:nvSpPr>
        <p:spPr>
          <a:xfrm>
            <a:off x="2551113" y="877888"/>
            <a:ext cx="4206875" cy="2370137"/>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930910" y="3379868"/>
            <a:ext cx="7447280" cy="276534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70320"/>
            <a:ext cx="4033943" cy="352780"/>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5273541" y="6670320"/>
            <a:ext cx="4033943" cy="352780"/>
          </a:xfrm>
          <a:prstGeom prst="rect">
            <a:avLst/>
          </a:prstGeom>
        </p:spPr>
        <p:txBody>
          <a:bodyPr vert="horz" lIns="93324" tIns="46662" rIns="93324" bIns="46662" rtlCol="0" anchor="b"/>
          <a:lstStyle>
            <a:lvl1pPr algn="r">
              <a:defRPr sz="1200"/>
            </a:lvl1pPr>
          </a:lstStyle>
          <a:p>
            <a:fld id="{731C783B-4AC7-F543-9503-53DDD025DBBC}" type="slidenum">
              <a:rPr lang="en-US" smtClean="0"/>
              <a:t>‹#›</a:t>
            </a:fld>
            <a:endParaRPr lang="en-US"/>
          </a:p>
        </p:txBody>
      </p:sp>
    </p:spTree>
    <p:extLst>
      <p:ext uri="{BB962C8B-B14F-4D97-AF65-F5344CB8AC3E}">
        <p14:creationId xmlns:p14="http://schemas.microsoft.com/office/powerpoint/2010/main" val="1721958823"/>
      </p:ext>
    </p:extLst>
  </p:cSld>
  <p:clrMap bg1="lt1" tx1="dk1" bg2="lt2" tx2="dk2" accent1="accent1" accent2="accent2" accent3="accent3" accent4="accent4" accent5="accent5" accent6="accent6" hlink="hlink" folHlink="folHlink"/>
  <p:notesStyle>
    <a:lvl1pPr marL="0" algn="l" defTabSz="685983" rtl="0" eaLnBrk="1" latinLnBrk="0" hangingPunct="1">
      <a:defRPr sz="900" kern="1200">
        <a:solidFill>
          <a:schemeClr val="tx1"/>
        </a:solidFill>
        <a:latin typeface="+mn-lt"/>
        <a:ea typeface="+mn-ea"/>
        <a:cs typeface="+mn-cs"/>
      </a:defRPr>
    </a:lvl1pPr>
    <a:lvl2pPr marL="342991" algn="l" defTabSz="685983" rtl="0" eaLnBrk="1" latinLnBrk="0" hangingPunct="1">
      <a:defRPr sz="900" kern="1200">
        <a:solidFill>
          <a:schemeClr val="tx1"/>
        </a:solidFill>
        <a:latin typeface="+mn-lt"/>
        <a:ea typeface="+mn-ea"/>
        <a:cs typeface="+mn-cs"/>
      </a:defRPr>
    </a:lvl2pPr>
    <a:lvl3pPr marL="685983" algn="l" defTabSz="685983" rtl="0" eaLnBrk="1" latinLnBrk="0" hangingPunct="1">
      <a:defRPr sz="900" kern="1200">
        <a:solidFill>
          <a:schemeClr val="tx1"/>
        </a:solidFill>
        <a:latin typeface="+mn-lt"/>
        <a:ea typeface="+mn-ea"/>
        <a:cs typeface="+mn-cs"/>
      </a:defRPr>
    </a:lvl3pPr>
    <a:lvl4pPr marL="1028974" algn="l" defTabSz="685983" rtl="0" eaLnBrk="1" latinLnBrk="0" hangingPunct="1">
      <a:defRPr sz="900" kern="1200">
        <a:solidFill>
          <a:schemeClr val="tx1"/>
        </a:solidFill>
        <a:latin typeface="+mn-lt"/>
        <a:ea typeface="+mn-ea"/>
        <a:cs typeface="+mn-cs"/>
      </a:defRPr>
    </a:lvl4pPr>
    <a:lvl5pPr marL="1371966" algn="l" defTabSz="685983" rtl="0" eaLnBrk="1" latinLnBrk="0" hangingPunct="1">
      <a:defRPr sz="900" kern="1200">
        <a:solidFill>
          <a:schemeClr val="tx1"/>
        </a:solidFill>
        <a:latin typeface="+mn-lt"/>
        <a:ea typeface="+mn-ea"/>
        <a:cs typeface="+mn-cs"/>
      </a:defRPr>
    </a:lvl5pPr>
    <a:lvl6pPr marL="1714957" algn="l" defTabSz="685983" rtl="0" eaLnBrk="1" latinLnBrk="0" hangingPunct="1">
      <a:defRPr sz="900" kern="1200">
        <a:solidFill>
          <a:schemeClr val="tx1"/>
        </a:solidFill>
        <a:latin typeface="+mn-lt"/>
        <a:ea typeface="+mn-ea"/>
        <a:cs typeface="+mn-cs"/>
      </a:defRPr>
    </a:lvl6pPr>
    <a:lvl7pPr marL="2057949" algn="l" defTabSz="685983" rtl="0" eaLnBrk="1" latinLnBrk="0" hangingPunct="1">
      <a:defRPr sz="900" kern="1200">
        <a:solidFill>
          <a:schemeClr val="tx1"/>
        </a:solidFill>
        <a:latin typeface="+mn-lt"/>
        <a:ea typeface="+mn-ea"/>
        <a:cs typeface="+mn-cs"/>
      </a:defRPr>
    </a:lvl7pPr>
    <a:lvl8pPr marL="2400940" algn="l" defTabSz="685983" rtl="0" eaLnBrk="1" latinLnBrk="0" hangingPunct="1">
      <a:defRPr sz="900" kern="1200">
        <a:solidFill>
          <a:schemeClr val="tx1"/>
        </a:solidFill>
        <a:latin typeface="+mn-lt"/>
        <a:ea typeface="+mn-ea"/>
        <a:cs typeface="+mn-cs"/>
      </a:defRPr>
    </a:lvl8pPr>
    <a:lvl9pPr marL="2743932" algn="l" defTabSz="6859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mr-eaves-xl-modern"/>
              </a:rPr>
              <a:t>Kind. Courteous. Safe. Next time you get behind the wheel, remember that a little kindness and courtesy go a long way to make our roads safer for everyone.</a:t>
            </a:r>
            <a:endParaRPr lang="en-US" dirty="0"/>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2</a:t>
            </a:fld>
            <a:endParaRPr lang="en-US"/>
          </a:p>
        </p:txBody>
      </p:sp>
    </p:spTree>
    <p:extLst>
      <p:ext uri="{BB962C8B-B14F-4D97-AF65-F5344CB8AC3E}">
        <p14:creationId xmlns:p14="http://schemas.microsoft.com/office/powerpoint/2010/main" val="4048495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latin typeface="Franklin Gothic Book" panose="020B0503020102020204" pitchFamily="34" charset="0"/>
            </a:endParaRPr>
          </a:p>
          <a:p>
            <a:endParaRPr lang="en-US" dirty="0">
              <a:latin typeface="Franklin Gothic Book" panose="020B0503020102020204" pitchFamily="34" charset="0"/>
            </a:endParaRPr>
          </a:p>
        </p:txBody>
      </p:sp>
      <p:sp>
        <p:nvSpPr>
          <p:cNvPr id="4" name="Slide Number Placeholder 3"/>
          <p:cNvSpPr>
            <a:spLocks noGrp="1"/>
          </p:cNvSpPr>
          <p:nvPr>
            <p:ph type="sldNum" sz="quarter" idx="5"/>
          </p:nvPr>
        </p:nvSpPr>
        <p:spPr/>
        <p:txBody>
          <a:bodyPr/>
          <a:lstStyle/>
          <a:p>
            <a:pPr defTabSz="900947">
              <a:defRPr/>
            </a:pPr>
            <a:fld id="{09541898-D043-4569-A9A6-59B778BECE00}" type="slidenum">
              <a:rPr lang="en-US">
                <a:solidFill>
                  <a:prstClr val="black"/>
                </a:solidFill>
                <a:latin typeface="Calibri"/>
              </a:rPr>
              <a:pPr defTabSz="900947">
                <a:defRPr/>
              </a:pPr>
              <a:t>11</a:t>
            </a:fld>
            <a:endParaRPr lang="en-US" dirty="0">
              <a:solidFill>
                <a:prstClr val="black"/>
              </a:solidFill>
              <a:latin typeface="Calibri"/>
            </a:endParaRPr>
          </a:p>
        </p:txBody>
      </p:sp>
    </p:spTree>
    <p:extLst>
      <p:ext uri="{BB962C8B-B14F-4D97-AF65-F5344CB8AC3E}">
        <p14:creationId xmlns:p14="http://schemas.microsoft.com/office/powerpoint/2010/main" val="1581404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latin typeface="Franklin Gothic Book" panose="020B0503020102020204" pitchFamily="34" charset="0"/>
            </a:endParaRPr>
          </a:p>
          <a:p>
            <a:endParaRPr lang="en-US" dirty="0">
              <a:latin typeface="Franklin Gothic Book" panose="020B0503020102020204" pitchFamily="34" charset="0"/>
            </a:endParaRPr>
          </a:p>
        </p:txBody>
      </p:sp>
      <p:sp>
        <p:nvSpPr>
          <p:cNvPr id="4" name="Slide Number Placeholder 3"/>
          <p:cNvSpPr>
            <a:spLocks noGrp="1"/>
          </p:cNvSpPr>
          <p:nvPr>
            <p:ph type="sldNum" sz="quarter" idx="5"/>
          </p:nvPr>
        </p:nvSpPr>
        <p:spPr/>
        <p:txBody>
          <a:bodyPr/>
          <a:lstStyle/>
          <a:p>
            <a:pPr defTabSz="900947">
              <a:defRPr/>
            </a:pPr>
            <a:fld id="{09541898-D043-4569-A9A6-59B778BECE00}" type="slidenum">
              <a:rPr lang="en-US">
                <a:solidFill>
                  <a:prstClr val="black"/>
                </a:solidFill>
                <a:latin typeface="Calibri"/>
              </a:rPr>
              <a:pPr defTabSz="900947">
                <a:defRPr/>
              </a:pPr>
              <a:t>12</a:t>
            </a:fld>
            <a:endParaRPr lang="en-US" dirty="0">
              <a:solidFill>
                <a:prstClr val="black"/>
              </a:solidFill>
              <a:latin typeface="Calibri"/>
            </a:endParaRPr>
          </a:p>
        </p:txBody>
      </p:sp>
    </p:spTree>
    <p:extLst>
      <p:ext uri="{BB962C8B-B14F-4D97-AF65-F5344CB8AC3E}">
        <p14:creationId xmlns:p14="http://schemas.microsoft.com/office/powerpoint/2010/main" val="1756807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AF501-58FF-A056-31FD-99C1D71AD0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0FEA43-4669-47CA-2ECB-AA74BA8031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0DB2D4-F20D-91EE-C6A3-EB141DBAA886}"/>
              </a:ext>
            </a:extLst>
          </p:cNvPr>
          <p:cNvSpPr>
            <a:spLocks noGrp="1"/>
          </p:cNvSpPr>
          <p:nvPr>
            <p:ph type="body" idx="1"/>
          </p:nvPr>
        </p:nvSpPr>
        <p:spPr/>
        <p:txBody>
          <a:bodyPr>
            <a:normAutofit/>
          </a:bodyPr>
          <a:lstStyle/>
          <a:p>
            <a:endParaRPr lang="en-US" dirty="0">
              <a:latin typeface="Franklin Gothic Book" panose="020B0503020102020204" pitchFamily="34" charset="0"/>
            </a:endParaRPr>
          </a:p>
          <a:p>
            <a:endParaRPr lang="en-US" dirty="0">
              <a:latin typeface="Franklin Gothic Book" panose="020B0503020102020204" pitchFamily="34" charset="0"/>
            </a:endParaRPr>
          </a:p>
        </p:txBody>
      </p:sp>
      <p:sp>
        <p:nvSpPr>
          <p:cNvPr id="4" name="Slide Number Placeholder 3">
            <a:extLst>
              <a:ext uri="{FF2B5EF4-FFF2-40B4-BE49-F238E27FC236}">
                <a16:creationId xmlns:a16="http://schemas.microsoft.com/office/drawing/2014/main" id="{C85C1B78-51B5-F314-1F32-F9FF481895F5}"/>
              </a:ext>
            </a:extLst>
          </p:cNvPr>
          <p:cNvSpPr>
            <a:spLocks noGrp="1"/>
          </p:cNvSpPr>
          <p:nvPr>
            <p:ph type="sldNum" sz="quarter" idx="5"/>
          </p:nvPr>
        </p:nvSpPr>
        <p:spPr/>
        <p:txBody>
          <a:bodyPr/>
          <a:lstStyle/>
          <a:p>
            <a:pPr defTabSz="900947">
              <a:defRPr/>
            </a:pPr>
            <a:fld id="{09541898-D043-4569-A9A6-59B778BECE00}" type="slidenum">
              <a:rPr lang="en-US">
                <a:solidFill>
                  <a:prstClr val="black"/>
                </a:solidFill>
                <a:latin typeface="Calibri"/>
              </a:rPr>
              <a:pPr defTabSz="900947">
                <a:defRPr/>
              </a:pPr>
              <a:t>13</a:t>
            </a:fld>
            <a:endParaRPr lang="en-US" dirty="0">
              <a:solidFill>
                <a:prstClr val="black"/>
              </a:solidFill>
              <a:latin typeface="Calibri"/>
            </a:endParaRPr>
          </a:p>
        </p:txBody>
      </p:sp>
    </p:spTree>
    <p:extLst>
      <p:ext uri="{BB962C8B-B14F-4D97-AF65-F5344CB8AC3E}">
        <p14:creationId xmlns:p14="http://schemas.microsoft.com/office/powerpoint/2010/main" val="1599474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1C783B-4AC7-F543-9503-53DDD025DBBC}" type="slidenum">
              <a:rPr lang="en-US" smtClean="0"/>
              <a:t>14</a:t>
            </a:fld>
            <a:endParaRPr lang="en-US"/>
          </a:p>
        </p:txBody>
      </p:sp>
    </p:spTree>
    <p:extLst>
      <p:ext uri="{BB962C8B-B14F-4D97-AF65-F5344CB8AC3E}">
        <p14:creationId xmlns:p14="http://schemas.microsoft.com/office/powerpoint/2010/main" val="660161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1C783B-4AC7-F543-9503-53DDD025DBBC}" type="slidenum">
              <a:rPr lang="en-US" smtClean="0"/>
              <a:t>15</a:t>
            </a:fld>
            <a:endParaRPr lang="en-US"/>
          </a:p>
        </p:txBody>
      </p:sp>
    </p:spTree>
    <p:extLst>
      <p:ext uri="{BB962C8B-B14F-4D97-AF65-F5344CB8AC3E}">
        <p14:creationId xmlns:p14="http://schemas.microsoft.com/office/powerpoint/2010/main" val="3458885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70C0"/>
              </a:solidFill>
            </a:endParaRPr>
          </a:p>
        </p:txBody>
      </p:sp>
      <p:sp>
        <p:nvSpPr>
          <p:cNvPr id="4" name="Slide Number Placeholder 3"/>
          <p:cNvSpPr>
            <a:spLocks noGrp="1"/>
          </p:cNvSpPr>
          <p:nvPr>
            <p:ph type="sldNum" sz="quarter" idx="10"/>
          </p:nvPr>
        </p:nvSpPr>
        <p:spPr/>
        <p:txBody>
          <a:bodyPr/>
          <a:lstStyle/>
          <a:p>
            <a:fld id="{09541898-D043-4569-A9A6-59B778BECE00}" type="slidenum">
              <a:rPr lang="en-US" smtClean="0"/>
              <a:pPr/>
              <a:t>16</a:t>
            </a:fld>
            <a:endParaRPr lang="en-US" dirty="0"/>
          </a:p>
        </p:txBody>
      </p:sp>
    </p:spTree>
    <p:extLst>
      <p:ext uri="{BB962C8B-B14F-4D97-AF65-F5344CB8AC3E}">
        <p14:creationId xmlns:p14="http://schemas.microsoft.com/office/powerpoint/2010/main" val="412836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Solicitation will follow the Federal Process, which is a two-step process.</a:t>
            </a:r>
          </a:p>
          <a:p>
            <a:endParaRPr lang="en-US" dirty="0"/>
          </a:p>
          <a:p>
            <a:r>
              <a:rPr lang="en-US" u="sng" dirty="0"/>
              <a:t>The RFP has a lot of information and guidance to help you with your proposal submittal.</a:t>
            </a:r>
          </a:p>
          <a:p>
            <a:endParaRPr lang="en-US" dirty="0"/>
          </a:p>
          <a:p>
            <a:r>
              <a:rPr lang="en-US" dirty="0"/>
              <a:t>First step is the Request for Proposal and second step is the Interview.</a:t>
            </a:r>
          </a:p>
          <a:p>
            <a:pPr defTabSz="966553">
              <a:defRPr/>
            </a:pPr>
            <a:endParaRPr lang="en-US" dirty="0"/>
          </a:p>
          <a:p>
            <a:pPr defTabSz="966553">
              <a:defRPr/>
            </a:pPr>
            <a:r>
              <a:rPr lang="en-US" dirty="0"/>
              <a:t>The top 3 teams that scored the highest will be shortlisted and interviewed: most qualified providers, as indicated by the proposal scores.</a:t>
            </a:r>
          </a:p>
          <a:p>
            <a:pPr defTabSz="966553">
              <a:defRPr/>
            </a:pPr>
            <a:endParaRPr lang="en-US" dirty="0"/>
          </a:p>
          <a:p>
            <a:pPr defTabSz="966553">
              <a:defRPr/>
            </a:pPr>
            <a:r>
              <a:rPr lang="en-US" dirty="0"/>
              <a:t>Invitation to present their experience as it pertains to the project.</a:t>
            </a:r>
          </a:p>
          <a:p>
            <a:pPr defTabSz="966553">
              <a:defRPr/>
            </a:pPr>
            <a:endParaRPr lang="en-US" dirty="0"/>
          </a:p>
          <a:p>
            <a:r>
              <a:rPr lang="en-US" dirty="0"/>
              <a:t>The final selection will be based on interview scores.</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17</a:t>
            </a:fld>
            <a:endParaRPr lang="en-US"/>
          </a:p>
        </p:txBody>
      </p:sp>
    </p:spTree>
    <p:extLst>
      <p:ext uri="{BB962C8B-B14F-4D97-AF65-F5344CB8AC3E}">
        <p14:creationId xmlns:p14="http://schemas.microsoft.com/office/powerpoint/2010/main" val="3887515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78" lvl="1" defTabSz="966553">
              <a:spcBef>
                <a:spcPct val="50000"/>
              </a:spcBef>
              <a:defRPr/>
            </a:pPr>
            <a:r>
              <a:rPr lang="en-US" b="1" dirty="0">
                <a:solidFill>
                  <a:srgbClr val="FF0000"/>
                </a:solidFill>
              </a:rPr>
              <a:t>We are interested in meeting the contract goals and consultant characteristics </a:t>
            </a:r>
            <a:r>
              <a:rPr lang="en-US" dirty="0">
                <a:solidFill>
                  <a:srgbClr val="FF0000"/>
                </a:solidFill>
              </a:rPr>
              <a:t>– The proposal and interview contents are created based on the needs for this project. So, t</a:t>
            </a:r>
            <a:r>
              <a:rPr lang="en-US" dirty="0"/>
              <a:t>ailor your proposal/RFP response to answer each content. </a:t>
            </a:r>
          </a:p>
          <a:p>
            <a:pPr marL="1678" lvl="1" defTabSz="966553">
              <a:spcBef>
                <a:spcPct val="50000"/>
              </a:spcBef>
              <a:defRPr/>
            </a:pPr>
            <a:endParaRPr lang="en-US" b="1" dirty="0">
              <a:solidFill>
                <a:srgbClr val="FF0000"/>
              </a:solidFill>
            </a:endParaRPr>
          </a:p>
          <a:p>
            <a:pPr marL="1678" lvl="1" defTabSz="966553">
              <a:spcBef>
                <a:spcPct val="50000"/>
              </a:spcBef>
              <a:defRPr/>
            </a:pPr>
            <a:r>
              <a:rPr lang="en-US" dirty="0"/>
              <a:t>The importance of criteria is indicated by the weight or % applied to them.</a:t>
            </a:r>
          </a:p>
          <a:p>
            <a:pPr marL="1678" lvl="1" defTabSz="966553">
              <a:spcBef>
                <a:spcPct val="50000"/>
              </a:spcBef>
              <a:defRPr/>
            </a:pPr>
            <a:endParaRPr lang="en-US" b="1" dirty="0">
              <a:solidFill>
                <a:srgbClr val="FF0000"/>
              </a:solidFill>
            </a:endParaRPr>
          </a:p>
          <a:p>
            <a:pPr marL="1678" lvl="1" defTabSz="966553">
              <a:spcBef>
                <a:spcPct val="50000"/>
              </a:spcBef>
              <a:defRPr/>
            </a:pPr>
            <a:r>
              <a:rPr lang="en-US" b="1" dirty="0">
                <a:solidFill>
                  <a:srgbClr val="FF0000"/>
                </a:solidFill>
              </a:rPr>
              <a:t>Tell us about your experience</a:t>
            </a:r>
            <a:r>
              <a:rPr lang="en-US" dirty="0">
                <a:solidFill>
                  <a:srgbClr val="FF0000"/>
                </a:solidFill>
              </a:rPr>
              <a:t>– </a:t>
            </a:r>
            <a:r>
              <a:rPr lang="en-US" dirty="0"/>
              <a:t>Provide detailed examples and include challenges/lessons learned and innovation</a:t>
            </a:r>
          </a:p>
          <a:p>
            <a:pPr marL="1678" lvl="1" defTabSz="966553">
              <a:spcBef>
                <a:spcPct val="50000"/>
              </a:spcBef>
              <a:defRPr/>
            </a:pPr>
            <a:endParaRPr lang="en-US" dirty="0"/>
          </a:p>
          <a:p>
            <a:pPr marL="1678" lvl="1" defTabSz="966553">
              <a:spcBef>
                <a:spcPct val="50000"/>
              </a:spcBef>
              <a:defRPr/>
            </a:pPr>
            <a:endParaRPr lang="en-US" b="1" dirty="0">
              <a:solidFill>
                <a:srgbClr val="FF0000"/>
              </a:solidFill>
            </a:endParaRPr>
          </a:p>
          <a:p>
            <a:pPr marL="1678" lvl="1" defTabSz="966553">
              <a:spcBef>
                <a:spcPct val="50000"/>
              </a:spcBef>
              <a:defRPr/>
            </a:pPr>
            <a:r>
              <a:rPr lang="en-US" b="1" dirty="0">
                <a:solidFill>
                  <a:srgbClr val="FF0000"/>
                </a:solidFill>
              </a:rPr>
              <a:t>Quality over quantity – </a:t>
            </a:r>
            <a:r>
              <a:rPr lang="en-US" dirty="0"/>
              <a:t>One or two great examples are better than several good/average ones</a:t>
            </a:r>
          </a:p>
          <a:p>
            <a:pPr marL="1678" lvl="1" defTabSz="966553">
              <a:spcBef>
                <a:spcPct val="50000"/>
              </a:spcBef>
              <a:defRPr/>
            </a:pPr>
            <a:endParaRPr lang="en-US" b="1" dirty="0"/>
          </a:p>
          <a:p>
            <a:r>
              <a:rPr lang="en-US" b="1" dirty="0">
                <a:solidFill>
                  <a:srgbClr val="FF0000"/>
                </a:solidFill>
              </a:rPr>
              <a:t>Thoughtful relevant responses– </a:t>
            </a:r>
            <a:r>
              <a:rPr lang="en-US" dirty="0"/>
              <a:t>No key-word search; this is about your capabilities, experience, knowledge, and thought process</a:t>
            </a:r>
            <a:endParaRPr lang="en-US" b="1" dirty="0"/>
          </a:p>
          <a:p>
            <a:pPr defTabSz="966553">
              <a:defRPr/>
            </a:pPr>
            <a:endParaRPr lang="en-US" dirty="0"/>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18</a:t>
            </a:fld>
            <a:endParaRPr lang="en-US"/>
          </a:p>
        </p:txBody>
      </p:sp>
    </p:spTree>
    <p:extLst>
      <p:ext uri="{BB962C8B-B14F-4D97-AF65-F5344CB8AC3E}">
        <p14:creationId xmlns:p14="http://schemas.microsoft.com/office/powerpoint/2010/main" val="3719554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678" lvl="1">
              <a:spcBef>
                <a:spcPct val="50000"/>
              </a:spcBef>
            </a:pPr>
            <a:r>
              <a:rPr lang="en-US" sz="1000" b="0" i="0" strike="noStrike" dirty="0">
                <a:latin typeface="Calibri" panose="020F0502020204030204" pitchFamily="34" charset="0"/>
                <a:cs typeface="Calibri" panose="020F0502020204030204" pitchFamily="34" charset="0"/>
              </a:rPr>
              <a:t>The contents are developed with focus on the needs for this project/contract. </a:t>
            </a:r>
          </a:p>
          <a:p>
            <a:pPr marL="1678" lvl="1">
              <a:spcBef>
                <a:spcPct val="50000"/>
              </a:spcBef>
            </a:pPr>
            <a:endParaRPr lang="en-US" sz="1000" dirty="0">
              <a:latin typeface="Calibri" panose="020F0502020204030204" pitchFamily="34" charset="0"/>
              <a:cs typeface="Calibri" panose="020F0502020204030204" pitchFamily="34" charset="0"/>
            </a:endParaRPr>
          </a:p>
          <a:p>
            <a:pPr marL="1678" lvl="1">
              <a:spcBef>
                <a:spcPct val="50000"/>
              </a:spcBef>
            </a:pPr>
            <a:r>
              <a:rPr lang="en-US" sz="1000" dirty="0">
                <a:latin typeface="Calibri" panose="020F0502020204030204" pitchFamily="34" charset="0"/>
                <a:cs typeface="Calibri" panose="020F0502020204030204" pitchFamily="34" charset="0"/>
              </a:rPr>
              <a:t>Proposals evaluated and scored based on four criteria: Technical Approach, PM Relevant Experience, Project planning &amp; management , and Key staff relevant experience.</a:t>
            </a:r>
          </a:p>
          <a:p>
            <a:pPr marL="1678" lvl="1">
              <a:spcBef>
                <a:spcPct val="50000"/>
              </a:spcBef>
            </a:pPr>
            <a:endParaRPr lang="en-US" sz="1000" dirty="0">
              <a:latin typeface="Calibri" panose="020F0502020204030204" pitchFamily="34" charset="0"/>
              <a:cs typeface="Calibri" panose="020F0502020204030204" pitchFamily="34" charset="0"/>
            </a:endParaRPr>
          </a:p>
          <a:p>
            <a:pPr marL="1678" lvl="1" defTabSz="933237">
              <a:spcBef>
                <a:spcPct val="50000"/>
              </a:spcBef>
              <a:defRPr/>
            </a:pPr>
            <a:r>
              <a:rPr lang="en-US" sz="1000" dirty="0">
                <a:latin typeface="Calibri" panose="020F0502020204030204" pitchFamily="34" charset="0"/>
                <a:cs typeface="Calibri" panose="020F0502020204030204" pitchFamily="34" charset="0"/>
              </a:rPr>
              <a:t>Prime Provider Past Performance will be captured at the RFP phase. </a:t>
            </a:r>
            <a:r>
              <a:rPr lang="en-US" sz="1000" dirty="0">
                <a:latin typeface="Calibri" panose="020F0502020204030204" pitchFamily="34" charset="0"/>
                <a:ea typeface="Arial" panose="020B0604020202020204" pitchFamily="34" charset="0"/>
                <a:cs typeface="Calibri" panose="020F0502020204030204" pitchFamily="34" charset="0"/>
              </a:rPr>
              <a:t>The prime provider’s Evaluation Score Average (ESA) in the provider evaluation database (PS-CAMS) will be used to determine the prime provider’s past performance score at the Proposal stage according to the table shown on this slide.</a:t>
            </a:r>
          </a:p>
          <a:p>
            <a:pPr marL="1678" lvl="1">
              <a:spcBef>
                <a:spcPct val="50000"/>
              </a:spcBef>
            </a:pPr>
            <a:endParaRPr lang="en-US" dirty="0"/>
          </a:p>
          <a:p>
            <a:pPr marL="1678" lvl="1" defTabSz="966553">
              <a:spcBef>
                <a:spcPct val="50000"/>
              </a:spcBef>
              <a:defRPr/>
            </a:pPr>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19</a:t>
            </a:fld>
            <a:endParaRPr lang="en-US" dirty="0"/>
          </a:p>
        </p:txBody>
      </p:sp>
    </p:spTree>
    <p:extLst>
      <p:ext uri="{BB962C8B-B14F-4D97-AF65-F5344CB8AC3E}">
        <p14:creationId xmlns:p14="http://schemas.microsoft.com/office/powerpoint/2010/main" val="2859217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Once you are shortlisted, you will be invited to present your experience, knowledge and ideas for the project.</a:t>
            </a:r>
          </a:p>
          <a:p>
            <a:pPr defTabSz="933237">
              <a:defRPr/>
            </a:pPr>
            <a:endParaRPr lang="en-US" dirty="0"/>
          </a:p>
          <a:p>
            <a:pPr defTabSz="933237">
              <a:defRPr/>
            </a:pPr>
            <a:r>
              <a:rPr lang="en-US" dirty="0"/>
              <a:t>Your presentation at the interview will be evaluated and scored based on the same four criteria but different weights: Technical Approach, PM Relevant Experience, Project management planning</a:t>
            </a:r>
            <a:r>
              <a:rPr lang="en-US" dirty="0">
                <a:latin typeface="Arial" panose="020B0604020202020204" pitchFamily="34" charset="0"/>
                <a:cs typeface="Times New Roman" panose="02020603050405020304" pitchFamily="18" charset="0"/>
              </a:rPr>
              <a:t>, and </a:t>
            </a:r>
            <a:r>
              <a:rPr lang="en-US" dirty="0"/>
              <a:t>Key staff relevant experience.</a:t>
            </a:r>
          </a:p>
          <a:p>
            <a:pPr defTabSz="933237">
              <a:defRPr/>
            </a:pPr>
            <a:endParaRPr lang="en-US" dirty="0"/>
          </a:p>
          <a:p>
            <a:r>
              <a:rPr lang="en-US" dirty="0"/>
              <a:t>The CST members will independently score presentations based on the criteria and relative importance factors (weightings).</a:t>
            </a:r>
          </a:p>
        </p:txBody>
      </p:sp>
      <p:sp>
        <p:nvSpPr>
          <p:cNvPr id="4" name="Slide Number Placeholder 3"/>
          <p:cNvSpPr>
            <a:spLocks noGrp="1"/>
          </p:cNvSpPr>
          <p:nvPr>
            <p:ph type="sldNum" sz="quarter" idx="10"/>
          </p:nvPr>
        </p:nvSpPr>
        <p:spPr/>
        <p:txBody>
          <a:bodyPr/>
          <a:lstStyle/>
          <a:p>
            <a:fld id="{09541898-D043-4569-A9A6-59B778BECE00}" type="slidenum">
              <a:rPr lang="en-US" smtClean="0"/>
              <a:pPr/>
              <a:t>20</a:t>
            </a:fld>
            <a:endParaRPr lang="en-US" dirty="0"/>
          </a:p>
        </p:txBody>
      </p:sp>
    </p:spTree>
    <p:extLst>
      <p:ext uri="{BB962C8B-B14F-4D97-AF65-F5344CB8AC3E}">
        <p14:creationId xmlns:p14="http://schemas.microsoft.com/office/powerpoint/2010/main" val="1982638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prstClr val="black"/>
                </a:solidFill>
                <a:cs typeface="Arial" panose="020B0604020202020204" pitchFamily="34" charset="0"/>
              </a:rPr>
              <a:t>Some housekeeping rules: if you are attending in person, please sign-in on the sign-in sheets AND turn off or silence your cell phones.</a:t>
            </a:r>
          </a:p>
          <a:p>
            <a:endParaRPr lang="en-US" dirty="0">
              <a:solidFill>
                <a:prstClr val="black"/>
              </a:solidFill>
              <a:cs typeface="Arial" panose="020B0604020202020204" pitchFamily="34" charset="0"/>
            </a:endParaRPr>
          </a:p>
          <a:p>
            <a:pPr defTabSz="933237">
              <a:defRPr/>
            </a:pPr>
            <a:r>
              <a:rPr lang="en-US" dirty="0">
                <a:solidFill>
                  <a:prstClr val="black"/>
                </a:solidFill>
                <a:cs typeface="Arial" panose="020B0604020202020204" pitchFamily="34" charset="0"/>
              </a:rPr>
              <a:t>If you are attending virtually, make sure your full name is showing up so that it shows up on the “attendance list”.</a:t>
            </a:r>
          </a:p>
          <a:p>
            <a:pPr marL="362458" indent="-362458">
              <a:buFont typeface="Arial" panose="020B0604020202020204" pitchFamily="34" charset="0"/>
              <a:buChar char="•"/>
            </a:pPr>
            <a:endParaRPr lang="en-US" dirty="0">
              <a:solidFill>
                <a:prstClr val="black"/>
              </a:solidFill>
              <a:cs typeface="Arial" panose="020B0604020202020204" pitchFamily="34" charset="0"/>
            </a:endParaRPr>
          </a:p>
          <a:p>
            <a:pPr marL="362458" indent="-362458">
              <a:buFont typeface="Arial" panose="020B0604020202020204" pitchFamily="34" charset="0"/>
              <a:buChar char="•"/>
            </a:pPr>
            <a:r>
              <a:rPr lang="en-US" dirty="0">
                <a:solidFill>
                  <a:prstClr val="black"/>
                </a:solidFill>
                <a:cs typeface="Arial" panose="020B0604020202020204" pitchFamily="34" charset="0"/>
              </a:rPr>
              <a:t>Please do not put your name in the chat. </a:t>
            </a:r>
          </a:p>
          <a:p>
            <a:pPr marL="362458" indent="-362458">
              <a:buFont typeface="Arial" panose="020B0604020202020204" pitchFamily="34" charset="0"/>
              <a:buChar char="•"/>
            </a:pPr>
            <a:endParaRPr lang="en-US" dirty="0">
              <a:solidFill>
                <a:prstClr val="black"/>
              </a:solidFill>
              <a:cs typeface="Arial" panose="020B0604020202020204" pitchFamily="34" charset="0"/>
            </a:endParaRPr>
          </a:p>
          <a:p>
            <a:pPr marL="362458" indent="-362458">
              <a:buFont typeface="Arial" panose="020B0604020202020204" pitchFamily="34" charset="0"/>
              <a:buChar char="•"/>
            </a:pPr>
            <a:r>
              <a:rPr lang="en-US" dirty="0">
                <a:solidFill>
                  <a:prstClr val="black"/>
                </a:solidFill>
                <a:cs typeface="Arial" panose="020B0604020202020204" pitchFamily="34" charset="0"/>
              </a:rPr>
              <a:t>Also, you will stay muted throughout the presentation. You may submit your questions in MS-Teams. We’ll answer questions at the end of the presentation. </a:t>
            </a:r>
          </a:p>
          <a:p>
            <a:pPr marL="362458" indent="-362458" defTabSz="933237">
              <a:buFont typeface="Arial" panose="020B0604020202020204" pitchFamily="34" charset="0"/>
              <a:buChar char="•"/>
              <a:defRPr/>
            </a:pPr>
            <a:endParaRPr lang="en-US" dirty="0"/>
          </a:p>
          <a:p>
            <a:pPr marL="362458" indent="-362458">
              <a:buFont typeface="Arial" panose="020B0604020202020204" pitchFamily="34" charset="0"/>
              <a:buChar char="•"/>
            </a:pPr>
            <a:endParaRPr lang="en-US" dirty="0">
              <a:solidFill>
                <a:prstClr val="black"/>
              </a:solidFill>
              <a:cs typeface="Arial" panose="020B0604020202020204" pitchFamily="34" charset="0"/>
            </a:endParaRPr>
          </a:p>
          <a:p>
            <a:pPr marL="362458" indent="-362458">
              <a:buFont typeface="Arial" panose="020B0604020202020204" pitchFamily="34" charset="0"/>
              <a:buChar char="•"/>
            </a:pPr>
            <a:endParaRPr lang="en-US" dirty="0">
              <a:solidFill>
                <a:prstClr val="black"/>
              </a:solidFill>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a:t>
            </a:fld>
            <a:endParaRPr lang="en-US"/>
          </a:p>
        </p:txBody>
      </p:sp>
    </p:spTree>
    <p:extLst>
      <p:ext uri="{BB962C8B-B14F-4D97-AF65-F5344CB8AC3E}">
        <p14:creationId xmlns:p14="http://schemas.microsoft.com/office/powerpoint/2010/main" val="5870787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1C783B-4AC7-F543-9503-53DDD025DBBC}" type="slidenum">
              <a:rPr lang="en-US" smtClean="0"/>
              <a:t>21</a:t>
            </a:fld>
            <a:endParaRPr lang="en-US"/>
          </a:p>
        </p:txBody>
      </p:sp>
    </p:spTree>
    <p:extLst>
      <p:ext uri="{BB962C8B-B14F-4D97-AF65-F5344CB8AC3E}">
        <p14:creationId xmlns:p14="http://schemas.microsoft.com/office/powerpoint/2010/main" val="3669336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22</a:t>
            </a:fld>
            <a:endParaRPr lang="en-US" dirty="0"/>
          </a:p>
        </p:txBody>
      </p:sp>
    </p:spTree>
    <p:extLst>
      <p:ext uri="{BB962C8B-B14F-4D97-AF65-F5344CB8AC3E}">
        <p14:creationId xmlns:p14="http://schemas.microsoft.com/office/powerpoint/2010/main" val="41979295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23</a:t>
            </a:fld>
            <a:endParaRPr lang="en-US" dirty="0"/>
          </a:p>
        </p:txBody>
      </p:sp>
    </p:spTree>
    <p:extLst>
      <p:ext uri="{BB962C8B-B14F-4D97-AF65-F5344CB8AC3E}">
        <p14:creationId xmlns:p14="http://schemas.microsoft.com/office/powerpoint/2010/main" val="2081951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 firms’ name is on the preclusion document, you may appeal by sending an email to Mr. Martin Rodin.</a:t>
            </a:r>
          </a:p>
          <a:p>
            <a:endParaRPr lang="en-US" dirty="0"/>
          </a:p>
          <a:p>
            <a:r>
              <a:rPr lang="en-US" dirty="0"/>
              <a:t>Once RFP is posted, appeals must be communicated with Mr. Marc Williams by delivering a letter of appeal to his attention.</a:t>
            </a:r>
          </a:p>
        </p:txBody>
      </p:sp>
      <p:sp>
        <p:nvSpPr>
          <p:cNvPr id="4" name="Slide Number Placeholder 3"/>
          <p:cNvSpPr>
            <a:spLocks noGrp="1"/>
          </p:cNvSpPr>
          <p:nvPr>
            <p:ph type="sldNum" sz="quarter" idx="10"/>
          </p:nvPr>
        </p:nvSpPr>
        <p:spPr/>
        <p:txBody>
          <a:bodyPr/>
          <a:lstStyle/>
          <a:p>
            <a:fld id="{09541898-D043-4569-A9A6-59B778BECE00}" type="slidenum">
              <a:rPr lang="en-US" smtClean="0"/>
              <a:pPr/>
              <a:t>24</a:t>
            </a:fld>
            <a:endParaRPr lang="en-US" dirty="0"/>
          </a:p>
        </p:txBody>
      </p:sp>
    </p:spTree>
    <p:extLst>
      <p:ext uri="{BB962C8B-B14F-4D97-AF65-F5344CB8AC3E}">
        <p14:creationId xmlns:p14="http://schemas.microsoft.com/office/powerpoint/2010/main" val="9873183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Instructions</a:t>
            </a:r>
          </a:p>
          <a:p>
            <a:r>
              <a:rPr lang="en-US" dirty="0"/>
              <a:t>Ensure Firm name is consistent throughout PTC form.</a:t>
            </a:r>
          </a:p>
          <a:p>
            <a:r>
              <a:rPr lang="en-US" dirty="0"/>
              <a:t>Prime provider shall perform at least 30% of the contracted work using its own work force.</a:t>
            </a:r>
          </a:p>
          <a:p>
            <a:r>
              <a:rPr lang="en-US" dirty="0"/>
              <a:t>After populating the PTC, print “ENTIRE” workbook (Parts 1, 2, and 3 ).</a:t>
            </a:r>
          </a:p>
          <a:p>
            <a:r>
              <a:rPr lang="en-US" dirty="0"/>
              <a:t>DBE goal is 13.0%</a:t>
            </a:r>
            <a:endParaRPr lang="en-US" b="1" i="1" dirty="0"/>
          </a:p>
          <a:p>
            <a:pPr defTabSz="966553">
              <a:defRPr/>
            </a:pPr>
            <a:endParaRPr lang="en-US" dirty="0"/>
          </a:p>
          <a:p>
            <a:pPr defTabSz="966553">
              <a:defRPr/>
            </a:pPr>
            <a:r>
              <a:rPr lang="en-US" dirty="0"/>
              <a:t>The Project Team Composition (PTC) form indicates the categories that are engineering and design related services.  Refer to the Administrative Qualification Requirements section to ensure that all requirements are met for applicable firms.</a:t>
            </a:r>
          </a:p>
          <a:p>
            <a:pPr defTabSz="966553">
              <a:defRPr/>
            </a:pPr>
            <a:endParaRPr lang="en-US" dirty="0"/>
          </a:p>
          <a:p>
            <a:pPr defTabSz="966553">
              <a:defRPr/>
            </a:pPr>
            <a:endParaRPr lang="en-US" dirty="0"/>
          </a:p>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25</a:t>
            </a:fld>
            <a:endParaRPr lang="en-US" dirty="0"/>
          </a:p>
        </p:txBody>
      </p:sp>
    </p:spTree>
    <p:extLst>
      <p:ext uri="{BB962C8B-B14F-4D97-AF65-F5344CB8AC3E}">
        <p14:creationId xmlns:p14="http://schemas.microsoft.com/office/powerpoint/2010/main" val="41979295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Attach the right document  for each attachment - bonfire does not recognize types of attachments.</a:t>
            </a:r>
          </a:p>
          <a:p>
            <a:endParaRPr lang="en-US" dirty="0"/>
          </a:p>
          <a:p>
            <a:r>
              <a:rPr lang="en-US" dirty="0"/>
              <a:t>Submit on time. Bonfire will not accept submittals after 1pm on the due date</a:t>
            </a:r>
          </a:p>
          <a:p>
            <a:endParaRPr lang="en-US" dirty="0"/>
          </a:p>
          <a:p>
            <a:r>
              <a:rPr lang="en-US" dirty="0"/>
              <a:t>Upload everything early and check/upload revised docs.</a:t>
            </a:r>
          </a:p>
          <a:p>
            <a:endParaRPr lang="en-US" dirty="0"/>
          </a:p>
          <a:p>
            <a:r>
              <a:rPr lang="en-US" dirty="0"/>
              <a:t>Calling someone a TL in proposal and in PTC; make it clear who is doing the task.</a:t>
            </a:r>
          </a:p>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26</a:t>
            </a:fld>
            <a:endParaRPr lang="en-US" dirty="0"/>
          </a:p>
        </p:txBody>
      </p:sp>
    </p:spTree>
    <p:extLst>
      <p:ext uri="{BB962C8B-B14F-4D97-AF65-F5344CB8AC3E}">
        <p14:creationId xmlns:p14="http://schemas.microsoft.com/office/powerpoint/2010/main" val="6676787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27</a:t>
            </a:fld>
            <a:endParaRPr lang="en-US" dirty="0"/>
          </a:p>
        </p:txBody>
      </p:sp>
    </p:spTree>
    <p:extLst>
      <p:ext uri="{BB962C8B-B14F-4D97-AF65-F5344CB8AC3E}">
        <p14:creationId xmlns:p14="http://schemas.microsoft.com/office/powerpoint/2010/main" val="6893647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28</a:t>
            </a:fld>
            <a:endParaRPr lang="en-US" dirty="0"/>
          </a:p>
        </p:txBody>
      </p:sp>
    </p:spTree>
    <p:extLst>
      <p:ext uri="{BB962C8B-B14F-4D97-AF65-F5344CB8AC3E}">
        <p14:creationId xmlns:p14="http://schemas.microsoft.com/office/powerpoint/2010/main" val="3514190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700114">
              <a:defRPr/>
            </a:pPr>
            <a:r>
              <a:rPr lang="en-US" dirty="0">
                <a:solidFill>
                  <a:prstClr val="black"/>
                </a:solidFill>
                <a:latin typeface="Franklin Gothic Book" pitchFamily="34" charset="0"/>
              </a:rPr>
              <a:t>During this presentation, we’ll provide project information as well as information about the procurement. The draft preclusion list has been established and will be shared here with this presentation. </a:t>
            </a:r>
            <a:r>
              <a:rPr lang="en-US" dirty="0"/>
              <a:t>We’ll also discuss the debrief process. </a:t>
            </a:r>
            <a:r>
              <a:rPr lang="en-US" dirty="0">
                <a:solidFill>
                  <a:prstClr val="black"/>
                </a:solidFill>
                <a:latin typeface="Franklin Gothic Book" pitchFamily="34" charset="0"/>
              </a:rPr>
              <a:t>Questions will be answered at the end of this presentation.</a:t>
            </a:r>
          </a:p>
          <a:p>
            <a:pPr defTabSz="700114">
              <a:defRPr/>
            </a:pPr>
            <a:endParaRPr lang="en-US" dirty="0">
              <a:solidFill>
                <a:prstClr val="black"/>
              </a:solidFill>
              <a:latin typeface="Franklin Gothic Book" pitchFamily="34" charset="0"/>
            </a:endParaRP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4</a:t>
            </a:fld>
            <a:endParaRPr lang="en-US"/>
          </a:p>
        </p:txBody>
      </p:sp>
    </p:spTree>
    <p:extLst>
      <p:ext uri="{BB962C8B-B14F-4D97-AF65-F5344CB8AC3E}">
        <p14:creationId xmlns:p14="http://schemas.microsoft.com/office/powerpoint/2010/main" val="3870086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5</a:t>
            </a:fld>
            <a:endParaRPr lang="en-US" dirty="0"/>
          </a:p>
        </p:txBody>
      </p:sp>
    </p:spTree>
    <p:extLst>
      <p:ext uri="{BB962C8B-B14F-4D97-AF65-F5344CB8AC3E}">
        <p14:creationId xmlns:p14="http://schemas.microsoft.com/office/powerpoint/2010/main" val="1294127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6</a:t>
            </a:fld>
            <a:endParaRPr lang="en-US" dirty="0"/>
          </a:p>
        </p:txBody>
      </p:sp>
    </p:spTree>
    <p:extLst>
      <p:ext uri="{BB962C8B-B14F-4D97-AF65-F5344CB8AC3E}">
        <p14:creationId xmlns:p14="http://schemas.microsoft.com/office/powerpoint/2010/main" val="4023682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1C783B-4AC7-F543-9503-53DDD025DBBC}" type="slidenum">
              <a:rPr lang="en-US" smtClean="0"/>
              <a:t>7</a:t>
            </a:fld>
            <a:endParaRPr lang="en-US"/>
          </a:p>
        </p:txBody>
      </p:sp>
    </p:spTree>
    <p:extLst>
      <p:ext uri="{BB962C8B-B14F-4D97-AF65-F5344CB8AC3E}">
        <p14:creationId xmlns:p14="http://schemas.microsoft.com/office/powerpoint/2010/main" val="3374644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1C783B-4AC7-F543-9503-53DDD025DBBC}" type="slidenum">
              <a:rPr lang="en-US" smtClean="0"/>
              <a:t>8</a:t>
            </a:fld>
            <a:endParaRPr lang="en-US"/>
          </a:p>
        </p:txBody>
      </p:sp>
    </p:spTree>
    <p:extLst>
      <p:ext uri="{BB962C8B-B14F-4D97-AF65-F5344CB8AC3E}">
        <p14:creationId xmlns:p14="http://schemas.microsoft.com/office/powerpoint/2010/main" val="28913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latin typeface="Franklin Gothic Book" panose="020B0503020102020204" pitchFamily="34" charset="0"/>
            </a:endParaRPr>
          </a:p>
          <a:p>
            <a:endParaRPr lang="en-US" dirty="0">
              <a:latin typeface="Franklin Gothic Book" panose="020B0503020102020204" pitchFamily="34" charset="0"/>
            </a:endParaRPr>
          </a:p>
        </p:txBody>
      </p:sp>
      <p:sp>
        <p:nvSpPr>
          <p:cNvPr id="4" name="Slide Number Placeholder 3"/>
          <p:cNvSpPr>
            <a:spLocks noGrp="1"/>
          </p:cNvSpPr>
          <p:nvPr>
            <p:ph type="sldNum" sz="quarter" idx="5"/>
          </p:nvPr>
        </p:nvSpPr>
        <p:spPr/>
        <p:txBody>
          <a:bodyPr/>
          <a:lstStyle/>
          <a:p>
            <a:pPr defTabSz="900947">
              <a:defRPr/>
            </a:pPr>
            <a:fld id="{09541898-D043-4569-A9A6-59B778BECE00}" type="slidenum">
              <a:rPr lang="en-US">
                <a:solidFill>
                  <a:prstClr val="black"/>
                </a:solidFill>
                <a:latin typeface="Calibri"/>
              </a:rPr>
              <a:pPr defTabSz="900947">
                <a:defRPr/>
              </a:pPr>
              <a:t>9</a:t>
            </a:fld>
            <a:endParaRPr lang="en-US" dirty="0">
              <a:solidFill>
                <a:prstClr val="black"/>
              </a:solidFill>
              <a:latin typeface="Calibri"/>
            </a:endParaRPr>
          </a:p>
        </p:txBody>
      </p:sp>
    </p:spTree>
    <p:extLst>
      <p:ext uri="{BB962C8B-B14F-4D97-AF65-F5344CB8AC3E}">
        <p14:creationId xmlns:p14="http://schemas.microsoft.com/office/powerpoint/2010/main" val="851296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latin typeface="Franklin Gothic Book" panose="020B0503020102020204" pitchFamily="34" charset="0"/>
            </a:endParaRPr>
          </a:p>
        </p:txBody>
      </p:sp>
      <p:sp>
        <p:nvSpPr>
          <p:cNvPr id="4" name="Slide Number Placeholder 3"/>
          <p:cNvSpPr>
            <a:spLocks noGrp="1"/>
          </p:cNvSpPr>
          <p:nvPr>
            <p:ph type="sldNum" sz="quarter" idx="5"/>
          </p:nvPr>
        </p:nvSpPr>
        <p:spPr/>
        <p:txBody>
          <a:bodyPr/>
          <a:lstStyle/>
          <a:p>
            <a:pPr defTabSz="900947">
              <a:defRPr/>
            </a:pPr>
            <a:fld id="{09541898-D043-4569-A9A6-59B778BECE00}" type="slidenum">
              <a:rPr lang="en-US">
                <a:solidFill>
                  <a:prstClr val="black"/>
                </a:solidFill>
                <a:latin typeface="Calibri"/>
              </a:rPr>
              <a:pPr defTabSz="900947">
                <a:defRPr/>
              </a:pPr>
              <a:t>10</a:t>
            </a:fld>
            <a:endParaRPr lang="en-US" dirty="0">
              <a:solidFill>
                <a:prstClr val="black"/>
              </a:solidFill>
              <a:latin typeface="Calibri"/>
            </a:endParaRPr>
          </a:p>
        </p:txBody>
      </p:sp>
    </p:spTree>
    <p:extLst>
      <p:ext uri="{BB962C8B-B14F-4D97-AF65-F5344CB8AC3E}">
        <p14:creationId xmlns:p14="http://schemas.microsoft.com/office/powerpoint/2010/main" val="2544701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none" lIns="0" tIns="0" rIns="0" bIns="0" anchor="b">
            <a:noAutofit/>
          </a:bodyPr>
          <a:lstStyle>
            <a:lvl1pPr algn="l">
              <a:lnSpc>
                <a:spcPct val="100000"/>
              </a:lnSpc>
              <a:defRPr sz="2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537122"/>
            <a:ext cx="6665976" cy="228600"/>
          </a:xfrm>
          <a:prstGeom prst="rect">
            <a:avLst/>
          </a:prstGeom>
        </p:spPr>
        <p:txBody>
          <a:bodyPr wrap="none" lIns="0" tIns="0" rIns="0" bIns="0">
            <a:no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11387ACB-94C1-7B4A-B2CF-72E6FB9CDF26}" type="datetime4">
              <a:rPr lang="en-US" sz="1000" smtClean="0">
                <a:solidFill>
                  <a:schemeClr val="bg1"/>
                </a:solidFill>
                <a:latin typeface="+mn-lt"/>
                <a:ea typeface="Verdana" panose="020B0604030504040204" pitchFamily="34" charset="0"/>
                <a:cs typeface="Verdana" panose="020B0604030504040204" pitchFamily="34" charset="0"/>
              </a:rPr>
              <a:t>September 4, 2026</a:t>
            </a:fld>
            <a:endParaRPr lang="en-US" sz="1000" dirty="0">
              <a:solidFill>
                <a:srgbClr val="BCE7FD"/>
              </a:solidFill>
              <a:latin typeface="+mn-lt"/>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a:t>Click icon to add picture</a:t>
            </a:r>
          </a:p>
        </p:txBody>
      </p:sp>
    </p:spTree>
    <p:extLst>
      <p:ext uri="{BB962C8B-B14F-4D97-AF65-F5344CB8AC3E}">
        <p14:creationId xmlns:p14="http://schemas.microsoft.com/office/powerpoint/2010/main" val="58954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dirty="0" err="1">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a:solidFill>
                  <a:schemeClr val="bg1"/>
                </a:solidFill>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11387ACB-94C1-7B4A-B2CF-72E6FB9CDF26}" type="datetime4">
              <a:rPr lang="en-US" sz="1000" smtClean="0">
                <a:solidFill>
                  <a:schemeClr val="bg1"/>
                </a:solidFill>
                <a:latin typeface="+mn-lt"/>
                <a:ea typeface="Verdana" panose="020B0604030504040204" pitchFamily="34" charset="0"/>
                <a:cs typeface="Verdana" panose="020B0604030504040204" pitchFamily="34" charset="0"/>
              </a:rPr>
              <a:t>September 4, 2026</a:t>
            </a:fld>
            <a:endParaRPr lang="en-US" sz="1000" dirty="0">
              <a:solidFill>
                <a:srgbClr val="BCE7FD"/>
              </a:solidFill>
              <a:latin typeface="+mn-lt"/>
            </a:endParaRPr>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a:t>Click icon to add picture</a:t>
            </a:r>
          </a:p>
        </p:txBody>
      </p:sp>
    </p:spTree>
    <p:extLst>
      <p:ext uri="{BB962C8B-B14F-4D97-AF65-F5344CB8AC3E}">
        <p14:creationId xmlns:p14="http://schemas.microsoft.com/office/powerpoint/2010/main" val="1628102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704EF006-A913-6084-A2A7-66E199F44F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8354" y="628703"/>
            <a:ext cx="968319" cy="625984"/>
          </a:xfrm>
          <a:prstGeom prst="rect">
            <a:avLst/>
          </a:prstGeom>
        </p:spPr>
      </p:pic>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565392" y="721153"/>
            <a:ext cx="1942064" cy="170516"/>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E9F16988-0933-FE45-B699-E96D50AC6A70}" type="datetime4">
              <a:rPr lang="en-US" sz="1000" smtClean="0">
                <a:solidFill>
                  <a:schemeClr val="bg1"/>
                </a:solidFill>
                <a:latin typeface="Verdana" panose="020B0604030504040204" pitchFamily="34" charset="0"/>
                <a:ea typeface="Verdana" panose="020B0604030504040204" pitchFamily="34" charset="0"/>
                <a:cs typeface="Verdana" panose="020B0604030504040204" pitchFamily="34" charset="0"/>
              </a:rPr>
              <a:t>September 4, 2026</a:t>
            </a:fld>
            <a:endParaRPr lang="en-US" sz="1000" dirty="0">
              <a:solidFill>
                <a:srgbClr val="BCE7FD"/>
              </a:solidFill>
              <a:latin typeface="Barlow Condensed Medium" pitchFamily="2" charset="77"/>
            </a:endParaRP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rmAutofit/>
          </a:bodyPr>
          <a:lstStyle>
            <a:lvl1pPr algn="l">
              <a:lnSpc>
                <a:spcPct val="100000"/>
              </a:lnSpc>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40080" y="3405433"/>
            <a:ext cx="7863840" cy="685800"/>
          </a:xfrm>
          <a:prstGeom prst="rect">
            <a:avLst/>
          </a:prstGeom>
        </p:spPr>
        <p:txBody>
          <a:bodyPr lIns="0" tIns="0" rIns="0" bIns="0">
            <a:norm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8939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none" lIns="0" tIns="0" rIns="0" bIns="0" anchor="b" anchorCtr="0">
            <a:normAutofit/>
          </a:bodyPr>
          <a:lstStyle>
            <a:lvl1pPr>
              <a:lnSpc>
                <a:spcPct val="100000"/>
              </a:lnSpc>
              <a:defRPr sz="1800">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457200" y="1272209"/>
            <a:ext cx="8229600" cy="3190063"/>
          </a:xfrm>
          <a:prstGeom prst="rect">
            <a:avLst/>
          </a:prstGeom>
        </p:spPr>
        <p:txBody>
          <a:bodyPr lIns="0" tIns="0" rIns="0" bIns="0">
            <a:normAutofit/>
          </a:bodyPr>
          <a:lstStyle>
            <a:lvl1pPr marL="228600" indent="-228600">
              <a:lnSpc>
                <a:spcPct val="120000"/>
              </a:lnSpc>
              <a:spcAft>
                <a:spcPts val="600"/>
              </a:spcAft>
              <a:buClr>
                <a:schemeClr val="accent1"/>
              </a:buClr>
              <a:buSzPct val="120000"/>
              <a:defRPr sz="1500"/>
            </a:lvl1pPr>
            <a:lvl2pPr marL="566928" indent="-228600">
              <a:lnSpc>
                <a:spcPct val="120000"/>
              </a:lnSpc>
              <a:spcAft>
                <a:spcPts val="600"/>
              </a:spcAft>
              <a:buClr>
                <a:schemeClr val="accent1"/>
              </a:buClr>
              <a:buFont typeface="Verdana" panose="020B0604030504040204" pitchFamily="34" charset="0"/>
              <a:buChar char="-"/>
              <a:defRPr sz="1500"/>
            </a:lvl2pPr>
            <a:lvl3pPr marL="857250" indent="-228600">
              <a:lnSpc>
                <a:spcPct val="120000"/>
              </a:lnSpc>
              <a:spcAft>
                <a:spcPts val="600"/>
              </a:spcAft>
              <a:buClr>
                <a:schemeClr val="accent1"/>
              </a:buClr>
              <a:buFont typeface="Wingdings" panose="05000000000000000000" pitchFamily="2" charset="2"/>
              <a:buChar char="§"/>
              <a:defRPr sz="1500"/>
            </a:lvl3pPr>
            <a:lvl4pPr marL="1200150" indent="-228600">
              <a:lnSpc>
                <a:spcPct val="120000"/>
              </a:lnSpc>
              <a:spcAft>
                <a:spcPts val="600"/>
              </a:spcAft>
              <a:buClr>
                <a:schemeClr val="accent1"/>
              </a:buClr>
              <a:buFont typeface="Verdana" panose="020B0604030504040204" pitchFamily="34" charset="0"/>
              <a:buChar char="-"/>
              <a:defRPr sz="1500"/>
            </a:lvl4pPr>
            <a:lvl5pPr marL="1543050" indent="-228600">
              <a:lnSpc>
                <a:spcPct val="120000"/>
              </a:lnSpc>
              <a:spcAft>
                <a:spcPts val="600"/>
              </a:spcAft>
              <a:buClr>
                <a:schemeClr val="accent1"/>
              </a:buClr>
              <a:buSzPct val="80000"/>
              <a:buFont typeface="Verdana" panose="020B0604030504040204" pitchFamily="34" charset="0"/>
              <a:buChar cha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05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050" b="1" dirty="0">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0"/>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0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5" name="Picture 4">
            <a:extLst>
              <a:ext uri="{FF2B5EF4-FFF2-40B4-BE49-F238E27FC236}">
                <a16:creationId xmlns:a16="http://schemas.microsoft.com/office/drawing/2014/main" id="{357036CD-9F99-5791-F4AE-3FB5957836CD}"/>
              </a:ext>
            </a:extLst>
          </p:cNvPr>
          <p:cNvPicPr>
            <a:picLocks noChangeAspect="1"/>
          </p:cNvPicPr>
          <p:nvPr userDrawn="1"/>
        </p:nvPicPr>
        <p:blipFill>
          <a:blip r:embed="rId2"/>
          <a:stretch>
            <a:fillRect/>
          </a:stretch>
        </p:blipFill>
        <p:spPr>
          <a:xfrm>
            <a:off x="454152" y="42665"/>
            <a:ext cx="1921792" cy="365331"/>
          </a:xfrm>
          <a:prstGeom prst="rect">
            <a:avLst/>
          </a:prstGeom>
        </p:spPr>
      </p:pic>
    </p:spTree>
    <p:extLst>
      <p:ext uri="{BB962C8B-B14F-4D97-AF65-F5344CB8AC3E}">
        <p14:creationId xmlns:p14="http://schemas.microsoft.com/office/powerpoint/2010/main" val="3750808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 uri="{C183D7F6-B498-43B3-948B-1728B52AA6E4}">
                <adec:decorative xmlns:adec="http://schemas.microsoft.com/office/drawing/2017/decorative" val="1"/>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square" lIns="0" tIns="0" rIns="0" bIns="0" anchor="b">
            <a:noAutofit/>
          </a:bodyPr>
          <a:lstStyle>
            <a:lvl1pPr algn="l">
              <a:lnSpc>
                <a:spcPct val="100000"/>
              </a:lnSpc>
              <a:defRPr sz="2400" b="1">
                <a:solidFill>
                  <a:schemeClr val="bg1"/>
                </a:solidFill>
                <a:latin typeface="Verdana" panose="020B0604030504040204" pitchFamily="34" charset="0"/>
                <a:ea typeface="Verdana" panose="020B060403050404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457200" y="4537122"/>
            <a:ext cx="6665976" cy="228600"/>
          </a:xfrm>
          <a:prstGeom prst="rect">
            <a:avLst/>
          </a:prstGeom>
        </p:spPr>
        <p:txBody>
          <a:bodyPr wrap="square" lIns="0" tIns="0" rIns="0" bIns="0">
            <a:noAutofit/>
          </a:bodyPr>
          <a:lstStyle>
            <a:lvl1pPr marL="0" indent="0" algn="l">
              <a:lnSpc>
                <a:spcPct val="10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descr="Texas Department of Transportation logo">
            <a:extLst>
              <a:ext uri="{FF2B5EF4-FFF2-40B4-BE49-F238E27FC236}">
                <a16:creationId xmlns:a16="http://schemas.microsoft.com/office/drawing/2014/main" id="{4BA7821B-A887-DC06-2115-588BAB4C78A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7881393" y="3977847"/>
            <a:ext cx="805407" cy="599480"/>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6648628" y="4670086"/>
            <a:ext cx="2038172" cy="228600"/>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93753AA7-ABEA-4893-80DA-F7DBAF2E4759}" type="datetime1">
              <a:rPr lang="en-US" sz="1600" smtClean="0">
                <a:solidFill>
                  <a:schemeClr val="bg1"/>
                </a:solidFill>
                <a:latin typeface="+mn-lt"/>
                <a:ea typeface="Verdana" panose="020B0604030504040204" pitchFamily="34" charset="0"/>
                <a:cs typeface="Verdana" panose="020B0604030504040204" pitchFamily="34" charset="0"/>
              </a:rPr>
              <a:t>9/4/2026</a:t>
            </a:fld>
            <a:endParaRPr lang="en-US" sz="1600" dirty="0">
              <a:solidFill>
                <a:srgbClr val="BCE7FD"/>
              </a:solidFill>
              <a:latin typeface="+mn-lt"/>
            </a:endParaRPr>
          </a:p>
        </p:txBody>
      </p:sp>
      <p:cxnSp>
        <p:nvCxnSpPr>
          <p:cNvPr id="10" name="Straight Connector 9">
            <a:extLst>
              <a:ext uri="{FF2B5EF4-FFF2-40B4-BE49-F238E27FC236}">
                <a16:creationId xmlns:a16="http://schemas.microsoft.com/office/drawing/2014/main" id="{7ECAF199-AE96-F9A3-21D5-1A4B51244BDC}"/>
              </a:ext>
              <a:ext uri="{C183D7F6-B498-43B3-948B-1728B52AA6E4}">
                <adec:decorative xmlns:adec="http://schemas.microsoft.com/office/drawing/2017/decorative" val="1"/>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a:t>Click icon to add picture</a:t>
            </a:r>
          </a:p>
        </p:txBody>
      </p:sp>
    </p:spTree>
    <p:extLst>
      <p:ext uri="{BB962C8B-B14F-4D97-AF65-F5344CB8AC3E}">
        <p14:creationId xmlns:p14="http://schemas.microsoft.com/office/powerpoint/2010/main" val="2218368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 uri="{C183D7F6-B498-43B3-948B-1728B52AA6E4}">
                <adec:decorative xmlns:adec="http://schemas.microsoft.com/office/drawing/2017/decorative" val="1"/>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dirty="0" err="1">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 uri="{C183D7F6-B498-43B3-948B-1728B52AA6E4}">
                <adec:decorative xmlns:adec="http://schemas.microsoft.com/office/drawing/2017/decorative" val="1"/>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b="1">
                <a:solidFill>
                  <a:schemeClr val="bg1"/>
                </a:solidFill>
              </a:defRPr>
            </a:lvl1pPr>
          </a:lstStyle>
          <a:p>
            <a:r>
              <a:rPr lang="en-US"/>
              <a:t>Click to edit Master title style</a:t>
            </a:r>
            <a:endParaRPr lang="en-US" dirty="0"/>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a:t>Click icon to add picture</a:t>
            </a:r>
          </a:p>
        </p:txBody>
      </p:sp>
      <p:sp>
        <p:nvSpPr>
          <p:cNvPr id="4" name="Subtitle 2">
            <a:extLst>
              <a:ext uri="{FF2B5EF4-FFF2-40B4-BE49-F238E27FC236}">
                <a16:creationId xmlns:a16="http://schemas.microsoft.com/office/drawing/2014/main" id="{BD9E2FB0-E279-9C0A-D398-311B32EC824A}"/>
              </a:ext>
            </a:extLst>
          </p:cNvPr>
          <p:cNvSpPr txBox="1">
            <a:spLocks/>
          </p:cNvSpPr>
          <p:nvPr userDrawn="1"/>
        </p:nvSpPr>
        <p:spPr>
          <a:xfrm>
            <a:off x="6648628" y="4670086"/>
            <a:ext cx="2038172" cy="228600"/>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9E2B5DAD-BFF8-44B3-A078-08B862131A9F}" type="datetime1">
              <a:rPr lang="en-US" sz="1600" smtClean="0">
                <a:solidFill>
                  <a:schemeClr val="bg1"/>
                </a:solidFill>
                <a:latin typeface="+mn-lt"/>
                <a:ea typeface="Verdana" panose="020B0604030504040204" pitchFamily="34" charset="0"/>
                <a:cs typeface="Verdana" panose="020B0604030504040204" pitchFamily="34" charset="0"/>
              </a:rPr>
              <a:t>9/4/2026</a:t>
            </a:fld>
            <a:endParaRPr lang="en-US" sz="1600" dirty="0">
              <a:solidFill>
                <a:srgbClr val="BCE7FD"/>
              </a:solidFill>
              <a:latin typeface="+mn-lt"/>
            </a:endParaRPr>
          </a:p>
        </p:txBody>
      </p:sp>
      <p:pic>
        <p:nvPicPr>
          <p:cNvPr id="5" name="Picture 7" descr="Texas Department of Transportation logo">
            <a:extLst>
              <a:ext uri="{FF2B5EF4-FFF2-40B4-BE49-F238E27FC236}">
                <a16:creationId xmlns:a16="http://schemas.microsoft.com/office/drawing/2014/main" id="{14A2CB23-F1E1-7A15-232A-FDE90FB869D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7881393" y="3978345"/>
            <a:ext cx="805407" cy="599480"/>
          </a:xfrm>
          <a:prstGeom prst="rect">
            <a:avLst/>
          </a:prstGeom>
        </p:spPr>
      </p:pic>
    </p:spTree>
    <p:extLst>
      <p:ext uri="{BB962C8B-B14F-4D97-AF65-F5344CB8AC3E}">
        <p14:creationId xmlns:p14="http://schemas.microsoft.com/office/powerpoint/2010/main" val="1927449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413619" y="721152"/>
            <a:ext cx="2093837" cy="270159"/>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600" dirty="0">
                <a:solidFill>
                  <a:schemeClr val="bg1"/>
                </a:solidFill>
                <a:latin typeface="Verdana" panose="020B0604030504040204" pitchFamily="34" charset="0"/>
                <a:ea typeface="Verdana" panose="020B0604030504040204" pitchFamily="34" charset="0"/>
                <a:cs typeface="Verdana" panose="020B0604030504040204" pitchFamily="34" charset="0"/>
              </a:rPr>
              <a:t>8/26/2026</a:t>
            </a:r>
            <a:endParaRPr lang="en-US" sz="1600" dirty="0">
              <a:solidFill>
                <a:srgbClr val="BCE7FD"/>
              </a:solidFill>
              <a:latin typeface="Barlow Condensed Medium" pitchFamily="2" charset="77"/>
            </a:endParaRP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Autofit/>
          </a:bodyPr>
          <a:lstStyle>
            <a:lvl1pPr algn="l">
              <a:lnSpc>
                <a:spcPct val="100000"/>
              </a:lnSpc>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40080" y="3405433"/>
            <a:ext cx="7863840" cy="685800"/>
          </a:xfrm>
          <a:prstGeom prst="rect">
            <a:avLst/>
          </a:prstGeom>
        </p:spPr>
        <p:txBody>
          <a:bodyPr lIns="0" tIns="0" rIns="0" bIns="0">
            <a:noAutofit/>
          </a:bodyPr>
          <a:lstStyle>
            <a:lvl1pPr marL="0" indent="0" algn="l">
              <a:lnSpc>
                <a:spcPct val="10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7" name="Picture 7" descr="Texas Department of Transportation logo">
            <a:extLst>
              <a:ext uri="{FF2B5EF4-FFF2-40B4-BE49-F238E27FC236}">
                <a16:creationId xmlns:a16="http://schemas.microsoft.com/office/drawing/2014/main" id="{30140041-EF4F-DEC9-3C06-6D80C73B68F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688960" y="641955"/>
            <a:ext cx="805407" cy="599480"/>
          </a:xfrm>
          <a:prstGeom prst="rect">
            <a:avLst/>
          </a:prstGeom>
        </p:spPr>
      </p:pic>
    </p:spTree>
    <p:extLst>
      <p:ext uri="{BB962C8B-B14F-4D97-AF65-F5344CB8AC3E}">
        <p14:creationId xmlns:p14="http://schemas.microsoft.com/office/powerpoint/2010/main" val="306378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72209"/>
            <a:ext cx="8229600" cy="3190063"/>
          </a:xfrm>
          <a:prstGeom prst="rect">
            <a:avLst/>
          </a:prstGeom>
        </p:spPr>
        <p:txBody>
          <a:bodyPr lIns="0" tIns="0" rIns="0" bIns="0">
            <a:noAutofit/>
          </a:bodyPr>
          <a:lstStyle>
            <a:lvl1pPr marL="228600" indent="-228600">
              <a:lnSpc>
                <a:spcPct val="150000"/>
              </a:lnSpc>
              <a:spcBef>
                <a:spcPts val="0"/>
              </a:spcBef>
              <a:spcAft>
                <a:spcPts val="1000"/>
              </a:spcAft>
              <a:buClr>
                <a:schemeClr val="accent1"/>
              </a:buClr>
              <a:buSzPct val="120000"/>
              <a:defRPr sz="1600"/>
            </a:lvl1pPr>
            <a:lvl2pPr marL="512064" indent="-228600">
              <a:lnSpc>
                <a:spcPct val="150000"/>
              </a:lnSpc>
              <a:spcBef>
                <a:spcPts val="0"/>
              </a:spcBef>
              <a:spcAft>
                <a:spcPts val="1000"/>
              </a:spcAft>
              <a:buClr>
                <a:schemeClr val="accent1"/>
              </a:buClr>
              <a:buFont typeface="Verdana" panose="020B0604030504040204" pitchFamily="34" charset="0"/>
              <a:buChar char="-"/>
              <a:defRPr sz="1600"/>
            </a:lvl2pPr>
            <a:lvl3pPr marL="857250" indent="-228600">
              <a:lnSpc>
                <a:spcPct val="150000"/>
              </a:lnSpc>
              <a:spcBef>
                <a:spcPts val="0"/>
              </a:spcBef>
              <a:spcAft>
                <a:spcPts val="1000"/>
              </a:spcAft>
              <a:buClr>
                <a:schemeClr val="accent1"/>
              </a:buClr>
              <a:buFont typeface="Wingdings" panose="05000000000000000000" pitchFamily="2" charset="2"/>
              <a:buChar char="§"/>
              <a:defRPr sz="1600"/>
            </a:lvl3pPr>
            <a:lvl4pPr marL="1200150" indent="-228600">
              <a:lnSpc>
                <a:spcPct val="150000"/>
              </a:lnSpc>
              <a:spcBef>
                <a:spcPts val="0"/>
              </a:spcBef>
              <a:spcAft>
                <a:spcPts val="1000"/>
              </a:spcAft>
              <a:buClr>
                <a:schemeClr val="accent1"/>
              </a:buClr>
              <a:buFont typeface="Verdana" panose="020B0604030504040204" pitchFamily="34" charset="0"/>
              <a:buChar char="-"/>
              <a:defRPr sz="1600"/>
            </a:lvl4pPr>
            <a:lvl5pPr marL="1543050" indent="-228600">
              <a:lnSpc>
                <a:spcPct val="150000"/>
              </a:lnSpc>
              <a:spcBef>
                <a:spcPts val="0"/>
              </a:spcBef>
              <a:spcAft>
                <a:spcPts val="1000"/>
              </a:spcAft>
              <a:buClr>
                <a:schemeClr val="accent1"/>
              </a:buClr>
              <a:buSzPct val="80000"/>
              <a:buFont typeface="Verdana" panose="020B060403050404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931FDFD-1E7F-4D38-B5E5-FEC4D4109758}"/>
              </a:ext>
              <a:ext uri="{C183D7F6-B498-43B3-948B-1728B52AA6E4}">
                <adec:decorative xmlns:adec="http://schemas.microsoft.com/office/drawing/2017/decorative" val="1"/>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 uri="{C183D7F6-B498-43B3-948B-1728B52AA6E4}">
                <adec:decorative xmlns:adec="http://schemas.microsoft.com/office/drawing/2017/decorative" val="1"/>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600" b="1" dirty="0">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descr="Texas Department of Transportation logo">
            <a:extLst>
              <a:ext uri="{FF2B5EF4-FFF2-40B4-BE49-F238E27FC236}">
                <a16:creationId xmlns:a16="http://schemas.microsoft.com/office/drawing/2014/main" id="{DEFBA2DB-5453-FA7B-1121-348B59C86FD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4152" y="102984"/>
            <a:ext cx="1738311"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Tree>
    <p:extLst>
      <p:ext uri="{BB962C8B-B14F-4D97-AF65-F5344CB8AC3E}">
        <p14:creationId xmlns:p14="http://schemas.microsoft.com/office/powerpoint/2010/main" val="3391245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31FDFD-1E7F-4D38-B5E5-FEC4D4109758}"/>
              </a:ext>
              <a:ext uri="{C183D7F6-B498-43B3-948B-1728B52AA6E4}">
                <adec:decorative xmlns:adec="http://schemas.microsoft.com/office/drawing/2017/decorative" val="1"/>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 uri="{C183D7F6-B498-43B3-948B-1728B52AA6E4}">
                <adec:decorative xmlns:adec="http://schemas.microsoft.com/office/drawing/2017/decorative" val="1"/>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77BD6E4E-AE77-4FF6-8629-52414DF99797}"/>
              </a:ext>
            </a:extLst>
          </p:cNvPr>
          <p:cNvSpPr>
            <a:spLocks noGrp="1"/>
          </p:cNvSpPr>
          <p:nvPr>
            <p:ph type="title" hasCustomPrompt="1"/>
          </p:nvPr>
        </p:nvSpPr>
        <p:spPr>
          <a:xfrm>
            <a:off x="-9145" y="5510849"/>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dirty="0"/>
              <a:t>Insert campaign slide title here</a:t>
            </a:r>
          </a:p>
        </p:txBody>
      </p:sp>
      <p:sp>
        <p:nvSpPr>
          <p:cNvPr id="2" name="Title 1">
            <a:extLst>
              <a:ext uri="{FF2B5EF4-FFF2-40B4-BE49-F238E27FC236}">
                <a16:creationId xmlns:a16="http://schemas.microsoft.com/office/drawing/2014/main" id="{E01DB103-094C-911C-9AAE-B406451E0E61}"/>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4" name="Graphic 3" descr="Texas Department of Transportation logo">
            <a:extLst>
              <a:ext uri="{FF2B5EF4-FFF2-40B4-BE49-F238E27FC236}">
                <a16:creationId xmlns:a16="http://schemas.microsoft.com/office/drawing/2014/main" id="{53FBEE52-1176-DE2A-FEFD-1109D4D85E9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4152" y="102984"/>
            <a:ext cx="1738311" cy="315405"/>
          </a:xfrm>
          <a:prstGeom prst="rect">
            <a:avLst/>
          </a:prstGeom>
        </p:spPr>
      </p:pic>
    </p:spTree>
    <p:extLst>
      <p:ext uri="{BB962C8B-B14F-4D97-AF65-F5344CB8AC3E}">
        <p14:creationId xmlns:p14="http://schemas.microsoft.com/office/powerpoint/2010/main" val="26803476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271016"/>
            <a:ext cx="8229600" cy="31912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5711817"/>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97" r:id="rId3"/>
    <p:sldLayoutId id="2147483686" r:id="rId4"/>
  </p:sldLayoutIdLst>
  <p:txStyles>
    <p:titleStyle>
      <a:lvl1pPr algn="l" defTabSz="685800" rtl="0" eaLnBrk="1" latinLnBrk="0" hangingPunct="1">
        <a:lnSpc>
          <a:spcPct val="90000"/>
        </a:lnSpc>
        <a:spcBef>
          <a:spcPct val="0"/>
        </a:spcBef>
        <a:buNone/>
        <a:defRPr sz="2200" kern="1200">
          <a:solidFill>
            <a:schemeClr val="accent1"/>
          </a:solidFill>
          <a:latin typeface="+mj-lt"/>
          <a:ea typeface="+mj-ea"/>
          <a:cs typeface="+mj-cs"/>
        </a:defRPr>
      </a:lvl1pPr>
    </p:titleStyle>
    <p:bodyStyle>
      <a:lvl1pPr marL="228600" indent="-228600" algn="l" defTabSz="685800" rtl="0" eaLnBrk="1" latinLnBrk="0" hangingPunct="1">
        <a:lnSpc>
          <a:spcPct val="120000"/>
        </a:lnSpc>
        <a:spcBef>
          <a:spcPts val="750"/>
        </a:spcBef>
        <a:spcAft>
          <a:spcPts val="6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4350" indent="-228600" algn="l" defTabSz="685800" rtl="0" eaLnBrk="1" latinLnBrk="0" hangingPunct="1">
        <a:lnSpc>
          <a:spcPct val="120000"/>
        </a:lnSpc>
        <a:spcBef>
          <a:spcPts val="375"/>
        </a:spcBef>
        <a:spcAft>
          <a:spcPts val="6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20000"/>
        </a:lnSpc>
        <a:spcBef>
          <a:spcPts val="375"/>
        </a:spcBef>
        <a:spcAft>
          <a:spcPts val="6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20000"/>
        </a:lnSpc>
        <a:spcBef>
          <a:spcPts val="375"/>
        </a:spcBef>
        <a:spcAft>
          <a:spcPts val="6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20000"/>
        </a:lnSpc>
        <a:spcBef>
          <a:spcPts val="375"/>
        </a:spcBef>
        <a:spcAft>
          <a:spcPts val="600"/>
        </a:spcAft>
        <a:buClr>
          <a:srgbClr val="0056A9"/>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271016"/>
            <a:ext cx="8229600" cy="319125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893883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Lst>
  <p:txStyles>
    <p:titleStyle>
      <a:lvl1pPr algn="l" defTabSz="685800" rtl="0" eaLnBrk="1" latinLnBrk="0" hangingPunct="1">
        <a:lnSpc>
          <a:spcPct val="100000"/>
        </a:lnSpc>
        <a:spcBef>
          <a:spcPct val="0"/>
        </a:spcBef>
        <a:buNone/>
        <a:defRPr sz="2200" b="1" kern="1200">
          <a:solidFill>
            <a:schemeClr val="accent1"/>
          </a:solidFill>
          <a:latin typeface="Verdana" panose="020B0604030504040204" pitchFamily="34" charset="0"/>
          <a:ea typeface="Verdana" panose="020B0604030504040204" pitchFamily="34" charset="0"/>
          <a:cs typeface="+mj-cs"/>
        </a:defRPr>
      </a:lvl1pPr>
    </p:titleStyle>
    <p:body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43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rgbClr val="0056A9"/>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ww.txdot.gov/content/dam/docs/division/ppd/peps-contract-advertisements/faq-bonfire.pdf"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www.txdot.gov/business/peps/opportunities/peps-contract-advertisements.html" TargetMode="Externa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mailto:martin.rodin@txdot.gov"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hyperlink" Target="https://texas-sos.appianportalsgov.com/rules-and-meetings?$locale=en_US&amp;interface=VIEW_TAC_SUMMARY&amp;queryAsDate=05%2F21%2F2025&amp;recordId=159341"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txdot.gov/content/dam/docs/division/ppd/precert/vendor-contact-job-aid.docx"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www.txdot.gov/content/dam/docs/business/peps/resources/proposal-screen-checklist-federal-external.pdf"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hyperlink" Target="https://formacioncontinua.ufm.edu/taller/taller-preguntas-fantasticas-y-donde-encontrarlas/"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mailto:Philip.Howlett@TxDOT.gov"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hyperlink" Target="https://www.txdot.gov/business/peps/opportunities/meetings/pre-rfp-meeting-cei-services-for-i35-nex-north-san-antonio-district.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mailto:Jeb.Smith@txdot.gov"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mailto:Clara.CarbajalSanchez@txdot.gov"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BB8F12-D7B3-E875-6D0A-E4546E2F63B0}"/>
              </a:ext>
            </a:extLst>
          </p:cNvPr>
          <p:cNvSpPr txBox="1">
            <a:spLocks noGrp="1"/>
          </p:cNvSpPr>
          <p:nvPr>
            <p:ph type="title" idx="4294967295"/>
          </p:nvPr>
        </p:nvSpPr>
        <p:spPr>
          <a:xfrm>
            <a:off x="678180" y="1564512"/>
            <a:ext cx="7863840" cy="17165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685800" rtl="0" eaLnBrk="1" latinLnBrk="0" hangingPunct="1">
              <a:lnSpc>
                <a:spcPct val="100000"/>
              </a:lnSpc>
              <a:spcBef>
                <a:spcPct val="0"/>
              </a:spcBef>
              <a:buNone/>
              <a:defRPr sz="3600" b="1" kern="1200">
                <a:solidFill>
                  <a:schemeClr val="bg1"/>
                </a:solidFill>
                <a:latin typeface="Verdana" panose="020B0604030504040204" pitchFamily="34" charset="0"/>
                <a:ea typeface="Verdana" panose="020B0604030504040204" pitchFamily="34" charset="0"/>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j-cs"/>
              </a:rPr>
              <a:t>IH-10 project</a:t>
            </a:r>
            <a:br>
              <a:rPr kumimoji="0" lang="en-US" sz="360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j-cs"/>
              </a:rPr>
            </a:br>
            <a:r>
              <a:rPr kumimoji="0" lang="en-US" sz="360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j-cs"/>
              </a:rPr>
              <a:t>San Antonio District</a:t>
            </a:r>
          </a:p>
        </p:txBody>
      </p:sp>
      <p:sp>
        <p:nvSpPr>
          <p:cNvPr id="7" name="Subtitle 2">
            <a:extLst>
              <a:ext uri="{FF2B5EF4-FFF2-40B4-BE49-F238E27FC236}">
                <a16:creationId xmlns:a16="http://schemas.microsoft.com/office/drawing/2014/main" id="{740883C0-B550-FFE3-06B2-1E70DCAF7826}"/>
              </a:ext>
            </a:extLst>
          </p:cNvPr>
          <p:cNvSpPr txBox="1">
            <a:spLocks/>
          </p:cNvSpPr>
          <p:nvPr/>
        </p:nvSpPr>
        <p:spPr>
          <a:xfrm>
            <a:off x="678180" y="2861077"/>
            <a:ext cx="7863840" cy="809224"/>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spcAft>
                <a:spcPts val="1000"/>
              </a:spcAft>
              <a:buClr>
                <a:schemeClr val="accent1"/>
              </a:buClr>
              <a:buSzPct val="120000"/>
              <a:buFont typeface="Arial" panose="020B0604020202020204" pitchFamily="34" charset="0"/>
              <a:buNone/>
              <a:defRPr sz="1600" kern="1200">
                <a:solidFill>
                  <a:schemeClr val="bg1"/>
                </a:solidFill>
                <a:latin typeface="+mn-lt"/>
                <a:ea typeface="+mn-ea"/>
                <a:cs typeface="+mn-cs"/>
              </a:defRPr>
            </a:lvl1pPr>
            <a:lvl2pPr marL="342900" indent="0" algn="ctr" defTabSz="685800" rtl="0" eaLnBrk="1" latinLnBrk="0" hangingPunct="1">
              <a:lnSpc>
                <a:spcPct val="150000"/>
              </a:lnSpc>
              <a:spcBef>
                <a:spcPts val="0"/>
              </a:spcBef>
              <a:spcAft>
                <a:spcPts val="1000"/>
              </a:spcAft>
              <a:buClr>
                <a:schemeClr val="accent1"/>
              </a:buClr>
              <a:buFont typeface="Verdana" panose="020B060403050404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150000"/>
              </a:lnSpc>
              <a:spcBef>
                <a:spcPts val="0"/>
              </a:spcBef>
              <a:spcAft>
                <a:spcPts val="1000"/>
              </a:spcAft>
              <a:buClr>
                <a:schemeClr val="accent1"/>
              </a:buClr>
              <a:buFont typeface="Wingdings" panose="05000000000000000000" pitchFamily="2" charset="2"/>
              <a:buNone/>
              <a:defRPr sz="1350" kern="1200">
                <a:solidFill>
                  <a:schemeClr val="tx1"/>
                </a:solidFill>
                <a:latin typeface="+mn-lt"/>
                <a:ea typeface="+mn-ea"/>
                <a:cs typeface="+mn-cs"/>
              </a:defRPr>
            </a:lvl3pPr>
            <a:lvl4pPr marL="1028700" indent="0" algn="ctr" defTabSz="685800" rtl="0" eaLnBrk="1" latinLnBrk="0" hangingPunct="1">
              <a:lnSpc>
                <a:spcPct val="150000"/>
              </a:lnSpc>
              <a:spcBef>
                <a:spcPts val="0"/>
              </a:spcBef>
              <a:spcAft>
                <a:spcPts val="1000"/>
              </a:spcAft>
              <a:buClr>
                <a:schemeClr val="accent1"/>
              </a:buClr>
              <a:buFont typeface="Verdana" panose="020B060403050404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150000"/>
              </a:lnSpc>
              <a:spcBef>
                <a:spcPts val="0"/>
              </a:spcBef>
              <a:spcAft>
                <a:spcPts val="1000"/>
              </a:spcAft>
              <a:buClr>
                <a:srgbClr val="0056A9"/>
              </a:buClr>
              <a:buSzPct val="80000"/>
              <a:buFont typeface="Verdana" panose="020B060403050404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000" dirty="0"/>
              <a:t>Construction Engineering and Inspection (CEI) Services</a:t>
            </a:r>
          </a:p>
          <a:p>
            <a:r>
              <a:rPr lang="en-US" sz="2000" dirty="0"/>
              <a:t>Solicitation No. 601CT0000006556</a:t>
            </a:r>
          </a:p>
        </p:txBody>
      </p:sp>
      <p:sp>
        <p:nvSpPr>
          <p:cNvPr id="11" name="Subtitle 2">
            <a:extLst>
              <a:ext uri="{FF2B5EF4-FFF2-40B4-BE49-F238E27FC236}">
                <a16:creationId xmlns:a16="http://schemas.microsoft.com/office/drawing/2014/main" id="{CAB35E28-64A0-8C99-EE0B-FD1169E64AAF}"/>
              </a:ext>
            </a:extLst>
          </p:cNvPr>
          <p:cNvSpPr txBox="1">
            <a:spLocks/>
          </p:cNvSpPr>
          <p:nvPr/>
        </p:nvSpPr>
        <p:spPr>
          <a:xfrm>
            <a:off x="703580" y="3878449"/>
            <a:ext cx="7863840" cy="68580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spcAft>
                <a:spcPts val="600"/>
              </a:spcAft>
              <a:buClr>
                <a:schemeClr val="accent1"/>
              </a:buClr>
              <a:buSzPct val="120000"/>
              <a:buFont typeface="Arial" panose="020B0604020202020204" pitchFamily="34" charset="0"/>
              <a:buNone/>
              <a:defRPr sz="1400" kern="1200">
                <a:solidFill>
                  <a:schemeClr val="bg1"/>
                </a:solidFill>
                <a:latin typeface="+mn-lt"/>
                <a:ea typeface="+mn-ea"/>
                <a:cs typeface="+mn-cs"/>
              </a:defRPr>
            </a:lvl1pPr>
            <a:lvl2pPr marL="342900" indent="0" algn="ctr" defTabSz="685800" rtl="0" eaLnBrk="1" latinLnBrk="0" hangingPunct="1">
              <a:lnSpc>
                <a:spcPct val="120000"/>
              </a:lnSpc>
              <a:spcBef>
                <a:spcPts val="375"/>
              </a:spcBef>
              <a:spcAft>
                <a:spcPts val="600"/>
              </a:spcAft>
              <a:buClr>
                <a:schemeClr val="accent1"/>
              </a:buClr>
              <a:buFont typeface="Verdana" panose="020B060403050404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120000"/>
              </a:lnSpc>
              <a:spcBef>
                <a:spcPts val="375"/>
              </a:spcBef>
              <a:spcAft>
                <a:spcPts val="600"/>
              </a:spcAft>
              <a:buClr>
                <a:schemeClr val="accent1"/>
              </a:buClr>
              <a:buFont typeface="Wingdings" panose="05000000000000000000" pitchFamily="2" charset="2"/>
              <a:buNone/>
              <a:defRPr sz="1350" kern="1200">
                <a:solidFill>
                  <a:schemeClr val="tx1"/>
                </a:solidFill>
                <a:latin typeface="+mn-lt"/>
                <a:ea typeface="+mn-ea"/>
                <a:cs typeface="+mn-cs"/>
              </a:defRPr>
            </a:lvl3pPr>
            <a:lvl4pPr marL="1028700" indent="0" algn="ctr" defTabSz="685800" rtl="0" eaLnBrk="1" latinLnBrk="0" hangingPunct="1">
              <a:lnSpc>
                <a:spcPct val="120000"/>
              </a:lnSpc>
              <a:spcBef>
                <a:spcPts val="375"/>
              </a:spcBef>
              <a:spcAft>
                <a:spcPts val="600"/>
              </a:spcAft>
              <a:buClr>
                <a:schemeClr val="accent1"/>
              </a:buClr>
              <a:buFont typeface="Verdana" panose="020B060403050404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120000"/>
              </a:lnSpc>
              <a:spcBef>
                <a:spcPts val="375"/>
              </a:spcBef>
              <a:spcAft>
                <a:spcPts val="600"/>
              </a:spcAft>
              <a:buClr>
                <a:srgbClr val="0056A9"/>
              </a:buClr>
              <a:buSzPct val="80000"/>
              <a:buFont typeface="Verdana" panose="020B060403050404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dirty="0"/>
              <a:t>PRE-REQUEST FOR PROPOSAL (RFP) PRESENTATION</a:t>
            </a:r>
          </a:p>
        </p:txBody>
      </p:sp>
    </p:spTree>
    <p:extLst>
      <p:ext uri="{BB962C8B-B14F-4D97-AF65-F5344CB8AC3E}">
        <p14:creationId xmlns:p14="http://schemas.microsoft.com/office/powerpoint/2010/main" val="8541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F1F4196-43CB-45DC-E5EF-F7CD59D60023}"/>
              </a:ext>
            </a:extLst>
          </p:cNvPr>
          <p:cNvSpPr>
            <a:spLocks noGrp="1"/>
          </p:cNvSpPr>
          <p:nvPr>
            <p:ph type="title"/>
          </p:nvPr>
        </p:nvSpPr>
        <p:spPr>
          <a:xfrm>
            <a:off x="457200" y="566028"/>
            <a:ext cx="8229600" cy="294885"/>
          </a:xfrm>
        </p:spPr>
        <p:txBody>
          <a:bodyPr/>
          <a:lstStyle/>
          <a:p>
            <a:r>
              <a:rPr lang="en-US" dirty="0"/>
              <a:t>Project Information</a:t>
            </a:r>
          </a:p>
        </p:txBody>
      </p:sp>
      <p:sp>
        <p:nvSpPr>
          <p:cNvPr id="19" name="TextBox 18">
            <a:extLst>
              <a:ext uri="{FF2B5EF4-FFF2-40B4-BE49-F238E27FC236}">
                <a16:creationId xmlns:a16="http://schemas.microsoft.com/office/drawing/2014/main" id="{1DE3CECE-E92F-2E88-85C5-F45DE688053B}"/>
              </a:ext>
            </a:extLst>
          </p:cNvPr>
          <p:cNvSpPr txBox="1"/>
          <p:nvPr/>
        </p:nvSpPr>
        <p:spPr>
          <a:xfrm>
            <a:off x="536357" y="860913"/>
            <a:ext cx="8071285" cy="4185056"/>
          </a:xfrm>
          <a:prstGeom prst="rect">
            <a:avLst/>
          </a:prstGeom>
          <a:noFill/>
        </p:spPr>
        <p:txBody>
          <a:bodyPr wrap="square" rtlCol="0">
            <a:spAutoFit/>
          </a:bodyPr>
          <a:lstStyle/>
          <a:p>
            <a:pPr marL="285750" indent="-285750">
              <a:lnSpc>
                <a:spcPct val="150000"/>
              </a:lnSpc>
              <a:buClr>
                <a:schemeClr val="accent1"/>
              </a:buClr>
              <a:buFont typeface="Wingdings" panose="05000000000000000000" pitchFamily="2" charset="2"/>
              <a:buChar char="v"/>
            </a:pPr>
            <a:r>
              <a:rPr lang="en-US" sz="2000" dirty="0"/>
              <a:t>Estimated Construction Cost: ~$345m</a:t>
            </a:r>
            <a:endParaRPr lang="en-US" sz="1000" dirty="0"/>
          </a:p>
          <a:p>
            <a:pPr marL="285750" indent="-285750">
              <a:lnSpc>
                <a:spcPct val="150000"/>
              </a:lnSpc>
              <a:buClr>
                <a:schemeClr val="accent1"/>
              </a:buClr>
              <a:buFont typeface="Wingdings" panose="05000000000000000000" pitchFamily="2" charset="2"/>
              <a:buChar char="v"/>
            </a:pPr>
            <a:r>
              <a:rPr lang="en-US" sz="2000" dirty="0"/>
              <a:t>Project Includes: Widen Freeway</a:t>
            </a:r>
          </a:p>
          <a:p>
            <a:pPr marL="742950" lvl="1" indent="-285750">
              <a:lnSpc>
                <a:spcPct val="150000"/>
              </a:lnSpc>
              <a:buClr>
                <a:schemeClr val="accent1"/>
              </a:buClr>
              <a:buFont typeface="Wingdings" panose="05000000000000000000" pitchFamily="2" charset="2"/>
              <a:buChar char="v"/>
            </a:pPr>
            <a:r>
              <a:rPr lang="en-US" sz="2000" dirty="0"/>
              <a:t>Expand from 4 main lanes to 6 main lanes &amp; Maintain Frontage Road capacity.</a:t>
            </a:r>
          </a:p>
          <a:p>
            <a:pPr marL="742950" lvl="1" indent="-285750">
              <a:lnSpc>
                <a:spcPct val="150000"/>
              </a:lnSpc>
              <a:buClr>
                <a:schemeClr val="accent1"/>
              </a:buClr>
              <a:buFont typeface="Wingdings" panose="05000000000000000000" pitchFamily="2" charset="2"/>
              <a:buChar char="v"/>
            </a:pPr>
            <a:r>
              <a:rPr lang="en-US" sz="2000" dirty="0"/>
              <a:t>Frontage Road – conversion from 2-way to 1-way.</a:t>
            </a:r>
          </a:p>
          <a:p>
            <a:pPr marL="742950" lvl="1" indent="-285750">
              <a:lnSpc>
                <a:spcPct val="150000"/>
              </a:lnSpc>
              <a:buClr>
                <a:schemeClr val="accent1"/>
              </a:buClr>
              <a:buFont typeface="Wingdings" panose="05000000000000000000" pitchFamily="2" charset="2"/>
              <a:buChar char="v"/>
            </a:pPr>
            <a:r>
              <a:rPr lang="en-US" sz="2000" dirty="0"/>
              <a:t>Ramp and Intersection Improvements.</a:t>
            </a:r>
            <a:endParaRPr lang="en-US" sz="1050" dirty="0"/>
          </a:p>
          <a:p>
            <a:pPr marL="285750" indent="-285750">
              <a:lnSpc>
                <a:spcPct val="150000"/>
              </a:lnSpc>
              <a:buClr>
                <a:schemeClr val="accent1"/>
              </a:buClr>
              <a:buFont typeface="Wingdings" panose="05000000000000000000" pitchFamily="2" charset="2"/>
              <a:buChar char="v"/>
            </a:pPr>
            <a:r>
              <a:rPr lang="en-US" sz="2000" dirty="0"/>
              <a:t>Working days will be computed and charged in accordance with Article 8.3.1.2: Six-Day Work Week.</a:t>
            </a:r>
          </a:p>
          <a:p>
            <a:pPr marL="285750" indent="-285750">
              <a:lnSpc>
                <a:spcPct val="150000"/>
              </a:lnSpc>
              <a:buClr>
                <a:schemeClr val="accent1"/>
              </a:buClr>
              <a:buFont typeface="Wingdings" panose="05000000000000000000" pitchFamily="2" charset="2"/>
              <a:buChar char="v"/>
            </a:pPr>
            <a:r>
              <a:rPr lang="en-US" sz="2000" dirty="0"/>
              <a:t>Nighttime inspection allowed as needed.</a:t>
            </a:r>
          </a:p>
        </p:txBody>
      </p:sp>
      <p:sp>
        <p:nvSpPr>
          <p:cNvPr id="4" name="Slide Number Placeholder 3">
            <a:extLst>
              <a:ext uri="{FF2B5EF4-FFF2-40B4-BE49-F238E27FC236}">
                <a16:creationId xmlns:a16="http://schemas.microsoft.com/office/drawing/2014/main" id="{435BE06E-EBD8-4C0C-8D6F-05C997579165}"/>
              </a:ext>
            </a:extLst>
          </p:cNvPr>
          <p:cNvSpPr>
            <a:spLocks noGrp="1"/>
          </p:cNvSpPr>
          <p:nvPr>
            <p:ph type="sldNum" sz="quarter" idx="4"/>
          </p:nvPr>
        </p:nvSpPr>
        <p:spPr>
          <a:xfrm>
            <a:off x="8870951" y="6486144"/>
            <a:ext cx="211057" cy="187507"/>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10</a:t>
            </a:fld>
            <a:endParaRPr lang="en-US" dirty="0">
              <a:solidFill>
                <a:prstClr val="white"/>
              </a:solidFill>
            </a:endParaRPr>
          </a:p>
        </p:txBody>
      </p:sp>
    </p:spTree>
    <p:extLst>
      <p:ext uri="{BB962C8B-B14F-4D97-AF65-F5344CB8AC3E}">
        <p14:creationId xmlns:p14="http://schemas.microsoft.com/office/powerpoint/2010/main" val="1734078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68A0F528-16BD-9643-F70C-5C6D33DC72FE}"/>
              </a:ext>
            </a:extLst>
          </p:cNvPr>
          <p:cNvSpPr>
            <a:spLocks noGrp="1"/>
          </p:cNvSpPr>
          <p:nvPr>
            <p:ph type="title"/>
          </p:nvPr>
        </p:nvSpPr>
        <p:spPr>
          <a:xfrm>
            <a:off x="457200" y="665088"/>
            <a:ext cx="8229600" cy="294885"/>
          </a:xfrm>
        </p:spPr>
        <p:txBody>
          <a:bodyPr/>
          <a:lstStyle/>
          <a:p>
            <a:r>
              <a:rPr lang="en-US" dirty="0"/>
              <a:t>Project Information</a:t>
            </a:r>
          </a:p>
        </p:txBody>
      </p:sp>
      <p:sp>
        <p:nvSpPr>
          <p:cNvPr id="12" name="Content Placeholder 2"/>
          <p:cNvSpPr txBox="1">
            <a:spLocks/>
          </p:cNvSpPr>
          <p:nvPr/>
        </p:nvSpPr>
        <p:spPr>
          <a:xfrm>
            <a:off x="361951" y="1089212"/>
            <a:ext cx="7825446" cy="3523129"/>
          </a:xfrm>
          <a:prstGeom prst="rect">
            <a:avLst/>
          </a:prstGeom>
        </p:spPr>
        <p:txBody>
          <a:bodyPr vert="horz" lIns="0" tIns="0" rIns="0" bIns="0" rtlCol="0">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50000"/>
              </a:lnSpc>
              <a:buClr>
                <a:srgbClr val="3869A2"/>
              </a:buClr>
              <a:buFont typeface="Wingdings" panose="05000000000000000000" pitchFamily="2" charset="2"/>
              <a:buChar char="v"/>
            </a:pPr>
            <a:r>
              <a:rPr lang="en-US" dirty="0">
                <a:solidFill>
                  <a:srgbClr val="000000"/>
                </a:solidFill>
                <a:latin typeface="+mn-lt"/>
              </a:rPr>
              <a:t>The project is in the plans, specifications and estimate (PS&amp;E) phase (~90%). </a:t>
            </a:r>
          </a:p>
          <a:p>
            <a:pPr marL="631825" lvl="1" indent="-347663">
              <a:lnSpc>
                <a:spcPct val="150000"/>
              </a:lnSpc>
              <a:buClr>
                <a:srgbClr val="3869A2"/>
              </a:buClr>
              <a:buFont typeface="Wingdings" panose="05000000000000000000" pitchFamily="2" charset="2"/>
              <a:buChar char="v"/>
            </a:pPr>
            <a:r>
              <a:rPr lang="en-US" dirty="0">
                <a:solidFill>
                  <a:srgbClr val="000000"/>
                </a:solidFill>
                <a:latin typeface="+mn-lt"/>
              </a:rPr>
              <a:t>A selection of Design information will be made available in the RFP.</a:t>
            </a:r>
          </a:p>
          <a:p>
            <a:pPr marL="631825" lvl="1" indent="-347663">
              <a:lnSpc>
                <a:spcPct val="150000"/>
              </a:lnSpc>
              <a:buClr>
                <a:srgbClr val="3869A2"/>
              </a:buClr>
              <a:buFont typeface="Wingdings" panose="05000000000000000000" pitchFamily="2" charset="2"/>
              <a:buChar char="v"/>
            </a:pPr>
            <a:r>
              <a:rPr lang="en-US" dirty="0">
                <a:solidFill>
                  <a:srgbClr val="000000"/>
                </a:solidFill>
                <a:latin typeface="+mn-lt"/>
              </a:rPr>
              <a:t>Construction management plan is in place to clear utilities.</a:t>
            </a:r>
          </a:p>
          <a:p>
            <a:pPr lvl="1">
              <a:lnSpc>
                <a:spcPct val="150000"/>
              </a:lnSpc>
              <a:buClr>
                <a:srgbClr val="3869A2"/>
              </a:buClr>
              <a:buFont typeface="Wingdings" panose="05000000000000000000" pitchFamily="2" charset="2"/>
              <a:buChar char="v"/>
            </a:pPr>
            <a:endParaRPr lang="en-US" dirty="0">
              <a:solidFill>
                <a:srgbClr val="000000"/>
              </a:solidFill>
              <a:latin typeface="+mn-lt"/>
            </a:endParaRPr>
          </a:p>
        </p:txBody>
      </p:sp>
      <p:sp>
        <p:nvSpPr>
          <p:cNvPr id="4" name="Slide Number Placeholder 3">
            <a:extLst>
              <a:ext uri="{FF2B5EF4-FFF2-40B4-BE49-F238E27FC236}">
                <a16:creationId xmlns:a16="http://schemas.microsoft.com/office/drawing/2014/main" id="{435BE06E-EBD8-4C0C-8D6F-05C997579165}"/>
              </a:ext>
            </a:extLst>
          </p:cNvPr>
          <p:cNvSpPr>
            <a:spLocks noGrp="1"/>
          </p:cNvSpPr>
          <p:nvPr>
            <p:ph type="sldNum" sz="quarter" idx="4"/>
          </p:nvPr>
        </p:nvSpPr>
        <p:spPr>
          <a:xfrm>
            <a:off x="8870951" y="6486144"/>
            <a:ext cx="211057" cy="187507"/>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11</a:t>
            </a:fld>
            <a:endParaRPr lang="en-US" dirty="0">
              <a:solidFill>
                <a:prstClr val="white"/>
              </a:solidFill>
            </a:endParaRPr>
          </a:p>
        </p:txBody>
      </p:sp>
    </p:spTree>
    <p:extLst>
      <p:ext uri="{BB962C8B-B14F-4D97-AF65-F5344CB8AC3E}">
        <p14:creationId xmlns:p14="http://schemas.microsoft.com/office/powerpoint/2010/main" val="3075064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09C90A-EFA0-44D5-1545-E0F81912DCFD}"/>
              </a:ext>
            </a:extLst>
          </p:cNvPr>
          <p:cNvSpPr txBox="1">
            <a:spLocks noGrp="1"/>
          </p:cNvSpPr>
          <p:nvPr>
            <p:ph type="title" idx="4294967295"/>
          </p:nvPr>
        </p:nvSpPr>
        <p:spPr>
          <a:xfrm>
            <a:off x="457200" y="665088"/>
            <a:ext cx="8229600" cy="294885"/>
          </a:xfrm>
          <a:prstGeom prst="rect">
            <a:avLst/>
          </a:prstGeom>
          <a:noFill/>
          <a:ln>
            <a:noFill/>
            <a:prstDash/>
          </a:ln>
          <a:effectLst/>
        </p:spPr>
        <p:txBody>
          <a:bodyPr rot="0" spcFirstLastPara="0" vertOverflow="overflow" horzOverflow="overflow" vert="horz" wrap="none" lIns="0" tIns="0" rIns="0" bIns="0" numCol="1" spcCol="0" rtlCol="0" fromWordArt="0" anchor="b" anchorCtr="0" forceAA="0" compatLnSpc="1">
            <a:prstTxWarp prst="textNoShape">
              <a:avLst/>
            </a:prstTxWarp>
            <a:normAutofit/>
          </a:bodyPr>
          <a:lstStyle>
            <a:lvl1pPr algn="l" defTabSz="685800" rtl="0" eaLnBrk="1" latinLnBrk="0" hangingPunct="1">
              <a:lnSpc>
                <a:spcPct val="100000"/>
              </a:lnSpc>
              <a:spcBef>
                <a:spcPct val="0"/>
              </a:spcBef>
              <a:buNone/>
              <a:defRPr sz="1800" kern="1200">
                <a:solidFill>
                  <a:schemeClr val="accent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chemeClr val="accent1"/>
                </a:solidFill>
                <a:effectLst/>
                <a:uLnTx/>
                <a:uFillTx/>
                <a:latin typeface="+mj-lt"/>
                <a:ea typeface="+mj-ea"/>
                <a:cs typeface="+mj-cs"/>
              </a:rPr>
              <a:t>Notable Project Challenges</a:t>
            </a:r>
          </a:p>
        </p:txBody>
      </p:sp>
      <p:sp>
        <p:nvSpPr>
          <p:cNvPr id="12" name="Content Placeholder 2"/>
          <p:cNvSpPr txBox="1">
            <a:spLocks/>
          </p:cNvSpPr>
          <p:nvPr/>
        </p:nvSpPr>
        <p:spPr>
          <a:xfrm>
            <a:off x="361951" y="1149724"/>
            <a:ext cx="8509000" cy="3860389"/>
          </a:xfrm>
          <a:prstGeom prst="rect">
            <a:avLst/>
          </a:prstGeom>
        </p:spPr>
        <p:txBody>
          <a:bodyPr vert="horz" lIns="0" tIns="0" rIns="0" bIns="0" rtlCol="0">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50000"/>
              </a:lnSpc>
              <a:buClr>
                <a:srgbClr val="3869A2"/>
              </a:buClr>
              <a:buFont typeface="Wingdings" panose="05000000000000000000" pitchFamily="2" charset="2"/>
              <a:buChar char="v"/>
            </a:pPr>
            <a:r>
              <a:rPr lang="en-US" dirty="0">
                <a:solidFill>
                  <a:srgbClr val="000000"/>
                </a:solidFill>
                <a:latin typeface="+mn-lt"/>
              </a:rPr>
              <a:t>Traffic control sequencing</a:t>
            </a:r>
          </a:p>
          <a:p>
            <a:pPr marL="342900" indent="-342900">
              <a:lnSpc>
                <a:spcPct val="150000"/>
              </a:lnSpc>
              <a:buClr>
                <a:srgbClr val="3869A2"/>
              </a:buClr>
              <a:buFont typeface="Wingdings" panose="05000000000000000000" pitchFamily="2" charset="2"/>
              <a:buChar char="v"/>
            </a:pPr>
            <a:r>
              <a:rPr lang="en-US" dirty="0">
                <a:solidFill>
                  <a:srgbClr val="000000"/>
                </a:solidFill>
                <a:latin typeface="+mn-lt"/>
              </a:rPr>
              <a:t>Bridge over major waterway</a:t>
            </a:r>
          </a:p>
          <a:p>
            <a:pPr marL="342900" indent="-342900">
              <a:lnSpc>
                <a:spcPct val="150000"/>
              </a:lnSpc>
              <a:buClr>
                <a:srgbClr val="3869A2"/>
              </a:buClr>
              <a:buFont typeface="Wingdings" panose="05000000000000000000" pitchFamily="2" charset="2"/>
              <a:buChar char="v"/>
            </a:pPr>
            <a:r>
              <a:rPr lang="en-US" dirty="0">
                <a:solidFill>
                  <a:srgbClr val="000000"/>
                </a:solidFill>
                <a:latin typeface="+mn-lt"/>
              </a:rPr>
              <a:t>Retaining walls / Bridges</a:t>
            </a:r>
          </a:p>
          <a:p>
            <a:pPr marL="342900" indent="-342900">
              <a:lnSpc>
                <a:spcPct val="150000"/>
              </a:lnSpc>
              <a:buClr>
                <a:srgbClr val="3869A2"/>
              </a:buClr>
              <a:buFont typeface="Wingdings" panose="05000000000000000000" pitchFamily="2" charset="2"/>
              <a:buChar char="v"/>
            </a:pPr>
            <a:r>
              <a:rPr lang="en-US" dirty="0">
                <a:latin typeface="+mn-lt"/>
              </a:rPr>
              <a:t>Joint Bid utilities</a:t>
            </a:r>
          </a:p>
          <a:p>
            <a:pPr marL="342900" indent="-342900">
              <a:lnSpc>
                <a:spcPct val="150000"/>
              </a:lnSpc>
              <a:buClr>
                <a:srgbClr val="3869A2"/>
              </a:buClr>
              <a:buFont typeface="Wingdings" panose="05000000000000000000" pitchFamily="2" charset="2"/>
              <a:buChar char="v"/>
            </a:pPr>
            <a:r>
              <a:rPr lang="en-US" dirty="0">
                <a:solidFill>
                  <a:srgbClr val="000000"/>
                </a:solidFill>
                <a:latin typeface="+mn-lt"/>
              </a:rPr>
              <a:t>Environmentally sensitive project</a:t>
            </a:r>
          </a:p>
          <a:p>
            <a:pPr marL="342900" indent="-342900">
              <a:lnSpc>
                <a:spcPct val="150000"/>
              </a:lnSpc>
              <a:buClr>
                <a:srgbClr val="3869A2"/>
              </a:buClr>
              <a:buFont typeface="Wingdings" panose="05000000000000000000" pitchFamily="2" charset="2"/>
              <a:buChar char="v"/>
            </a:pPr>
            <a:r>
              <a:rPr lang="en-US" dirty="0">
                <a:solidFill>
                  <a:srgbClr val="000000"/>
                </a:solidFill>
                <a:latin typeface="+mn-lt"/>
              </a:rPr>
              <a:t>Adjacent project coordination</a:t>
            </a:r>
            <a:endParaRPr lang="en-US" dirty="0">
              <a:solidFill>
                <a:srgbClr val="000000"/>
              </a:solidFill>
            </a:endParaRPr>
          </a:p>
        </p:txBody>
      </p:sp>
      <p:sp>
        <p:nvSpPr>
          <p:cNvPr id="4" name="Slide Number Placeholder 3">
            <a:extLst>
              <a:ext uri="{FF2B5EF4-FFF2-40B4-BE49-F238E27FC236}">
                <a16:creationId xmlns:a16="http://schemas.microsoft.com/office/drawing/2014/main" id="{435BE06E-EBD8-4C0C-8D6F-05C997579165}"/>
              </a:ext>
            </a:extLst>
          </p:cNvPr>
          <p:cNvSpPr>
            <a:spLocks noGrp="1"/>
          </p:cNvSpPr>
          <p:nvPr>
            <p:ph type="sldNum" sz="quarter" idx="4"/>
          </p:nvPr>
        </p:nvSpPr>
        <p:spPr>
          <a:xfrm>
            <a:off x="8870951" y="6486144"/>
            <a:ext cx="211057" cy="187507"/>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12</a:t>
            </a:fld>
            <a:endParaRPr lang="en-US" dirty="0">
              <a:solidFill>
                <a:prstClr val="white"/>
              </a:solidFill>
            </a:endParaRPr>
          </a:p>
        </p:txBody>
      </p:sp>
    </p:spTree>
    <p:extLst>
      <p:ext uri="{BB962C8B-B14F-4D97-AF65-F5344CB8AC3E}">
        <p14:creationId xmlns:p14="http://schemas.microsoft.com/office/powerpoint/2010/main" val="2846177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E9D97-7F3A-FCE0-129C-9387E9F2A9A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398E9D7-4F9C-05EC-FA0C-939341B24D50}"/>
              </a:ext>
            </a:extLst>
          </p:cNvPr>
          <p:cNvSpPr txBox="1">
            <a:spLocks noGrp="1"/>
          </p:cNvSpPr>
          <p:nvPr>
            <p:ph type="title" idx="4294967295"/>
          </p:nvPr>
        </p:nvSpPr>
        <p:spPr>
          <a:xfrm>
            <a:off x="457200" y="503244"/>
            <a:ext cx="8229600" cy="294885"/>
          </a:xfrm>
          <a:prstGeom prst="rect">
            <a:avLst/>
          </a:prstGeom>
          <a:noFill/>
          <a:ln>
            <a:noFill/>
            <a:prstDash/>
          </a:ln>
          <a:effectLst/>
        </p:spPr>
        <p:txBody>
          <a:bodyPr rot="0" spcFirstLastPara="0" vertOverflow="overflow" horzOverflow="overflow" vert="horz" wrap="none" lIns="0" tIns="0" rIns="0" bIns="0" numCol="1" spcCol="0" rtlCol="0" fromWordArt="0" anchor="b" anchorCtr="0" forceAA="0" compatLnSpc="1">
            <a:prstTxWarp prst="textNoShape">
              <a:avLst/>
            </a:prstTxWarp>
            <a:normAutofit/>
          </a:bodyPr>
          <a:lstStyle>
            <a:lvl1pPr algn="l" defTabSz="685800" rtl="0" eaLnBrk="1" latinLnBrk="0" hangingPunct="1">
              <a:lnSpc>
                <a:spcPct val="100000"/>
              </a:lnSpc>
              <a:spcBef>
                <a:spcPct val="0"/>
              </a:spcBef>
              <a:buNone/>
              <a:defRPr sz="1800" kern="1200">
                <a:solidFill>
                  <a:schemeClr val="accent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a:noFill/>
                </a:ln>
                <a:solidFill>
                  <a:schemeClr val="accent1"/>
                </a:solidFill>
                <a:effectLst/>
                <a:uLnTx/>
                <a:uFillTx/>
                <a:latin typeface="+mj-lt"/>
                <a:ea typeface="+mj-ea"/>
                <a:cs typeface="+mj-cs"/>
              </a:rPr>
              <a:t>Estimated Projected Staffing Information</a:t>
            </a:r>
          </a:p>
        </p:txBody>
      </p:sp>
      <p:graphicFrame>
        <p:nvGraphicFramePr>
          <p:cNvPr id="2" name="Table 1">
            <a:extLst>
              <a:ext uri="{FF2B5EF4-FFF2-40B4-BE49-F238E27FC236}">
                <a16:creationId xmlns:a16="http://schemas.microsoft.com/office/drawing/2014/main" id="{E3FCB4D3-812B-1C56-1EBE-35878D8F594A}"/>
              </a:ext>
            </a:extLst>
          </p:cNvPr>
          <p:cNvGraphicFramePr>
            <a:graphicFrameLocks noGrp="1"/>
          </p:cNvGraphicFramePr>
          <p:nvPr>
            <p:extLst>
              <p:ext uri="{D42A27DB-BD31-4B8C-83A1-F6EECF244321}">
                <p14:modId xmlns:p14="http://schemas.microsoft.com/office/powerpoint/2010/main" val="2668224818"/>
              </p:ext>
            </p:extLst>
          </p:nvPr>
        </p:nvGraphicFramePr>
        <p:xfrm>
          <a:off x="457200" y="782674"/>
          <a:ext cx="8130541" cy="4380394"/>
        </p:xfrm>
        <a:graphic>
          <a:graphicData uri="http://schemas.openxmlformats.org/drawingml/2006/table">
            <a:tbl>
              <a:tblPr firstRow="1">
                <a:tableStyleId>{5C22544A-7EE6-4342-B048-85BDC9FD1C3A}</a:tableStyleId>
              </a:tblPr>
              <a:tblGrid>
                <a:gridCol w="1387464">
                  <a:extLst>
                    <a:ext uri="{9D8B030D-6E8A-4147-A177-3AD203B41FA5}">
                      <a16:colId xmlns:a16="http://schemas.microsoft.com/office/drawing/2014/main" val="4226796446"/>
                    </a:ext>
                  </a:extLst>
                </a:gridCol>
                <a:gridCol w="793028">
                  <a:extLst>
                    <a:ext uri="{9D8B030D-6E8A-4147-A177-3AD203B41FA5}">
                      <a16:colId xmlns:a16="http://schemas.microsoft.com/office/drawing/2014/main" val="2483280463"/>
                    </a:ext>
                  </a:extLst>
                </a:gridCol>
                <a:gridCol w="5950049">
                  <a:extLst>
                    <a:ext uri="{9D8B030D-6E8A-4147-A177-3AD203B41FA5}">
                      <a16:colId xmlns:a16="http://schemas.microsoft.com/office/drawing/2014/main" val="3450002254"/>
                    </a:ext>
                  </a:extLst>
                </a:gridCol>
              </a:tblGrid>
              <a:tr h="424103">
                <a:tc>
                  <a:txBody>
                    <a:bodyPr/>
                    <a:lstStyle/>
                    <a:p>
                      <a:pPr algn="ctr" fontAlgn="ctr">
                        <a:buNone/>
                      </a:pPr>
                      <a:r>
                        <a:rPr lang="en-US" sz="900" u="sng" strike="noStrike" dirty="0">
                          <a:effectLst/>
                        </a:rPr>
                        <a:t>Position</a:t>
                      </a:r>
                      <a:endParaRPr lang="en-US" sz="900" b="1" i="0" u="sng" strike="noStrike" dirty="0">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sng" strike="noStrike" dirty="0">
                          <a:effectLst/>
                        </a:rPr>
                        <a:t>Fulltime (FT)/Part-time (PT)</a:t>
                      </a:r>
                      <a:endParaRPr lang="en-US" sz="900" b="1" i="0" u="sng" strike="noStrike" dirty="0">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sng" strike="noStrike" dirty="0">
                          <a:effectLst/>
                        </a:rPr>
                        <a:t>Primary Responsibilities</a:t>
                      </a:r>
                      <a:endParaRPr lang="en-US" sz="900" b="1" i="0" u="sng" strike="noStrike" dirty="0">
                        <a:solidFill>
                          <a:srgbClr val="000000"/>
                        </a:solidFill>
                        <a:effectLst/>
                        <a:latin typeface="Aptos Narrow" panose="020B0004020202020204" pitchFamily="34" charset="0"/>
                      </a:endParaRPr>
                    </a:p>
                  </a:txBody>
                  <a:tcPr marL="5025" marR="5025" marT="5025" marB="0" anchor="ctr"/>
                </a:tc>
                <a:extLst>
                  <a:ext uri="{0D108BD9-81ED-4DB2-BD59-A6C34878D82A}">
                    <a16:rowId xmlns:a16="http://schemas.microsoft.com/office/drawing/2014/main" val="3312908672"/>
                  </a:ext>
                </a:extLst>
              </a:tr>
              <a:tr h="405420">
                <a:tc>
                  <a:txBody>
                    <a:bodyPr/>
                    <a:lstStyle/>
                    <a:p>
                      <a:pPr algn="ctr" fontAlgn="ctr">
                        <a:buNone/>
                      </a:pPr>
                      <a:r>
                        <a:rPr lang="en-US" sz="900" u="none" strike="noStrike" dirty="0">
                          <a:effectLst/>
                        </a:rPr>
                        <a:t>Construction Engineering and Inspection (CEI) Project Manager</a:t>
                      </a:r>
                      <a:endParaRPr lang="en-US" sz="900" b="0" i="0" u="none" strike="noStrike" dirty="0">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none" strike="noStrike" dirty="0">
                          <a:effectLst/>
                        </a:rPr>
                        <a:t>PT - 15%</a:t>
                      </a:r>
                      <a:endParaRPr lang="en-US" sz="900" b="0" i="0" u="none" strike="noStrike" dirty="0">
                        <a:solidFill>
                          <a:srgbClr val="000000"/>
                        </a:solidFill>
                        <a:effectLst/>
                        <a:latin typeface="Aptos Narrow" panose="020B0004020202020204" pitchFamily="34" charset="0"/>
                      </a:endParaRPr>
                    </a:p>
                  </a:txBody>
                  <a:tcPr marL="5025" marR="5025" marT="5025" marB="0" anchor="ctr"/>
                </a:tc>
                <a:tc>
                  <a:txBody>
                    <a:bodyPr/>
                    <a:lstStyle/>
                    <a:p>
                      <a:pPr algn="l" fontAlgn="ctr">
                        <a:buNone/>
                      </a:pPr>
                      <a:r>
                        <a:rPr lang="en-US" sz="900" u="none" strike="noStrike" dirty="0">
                          <a:effectLst/>
                        </a:rPr>
                        <a:t>Contract administration and staffing coordination; Project planning and scheduling; Budget and cost management;</a:t>
                      </a:r>
                      <a:endParaRPr lang="en-US" sz="900" b="0" i="0" u="none" strike="noStrike" dirty="0">
                        <a:solidFill>
                          <a:srgbClr val="000000"/>
                        </a:solidFill>
                        <a:effectLst/>
                        <a:latin typeface="Aptos Narrow" panose="020B0004020202020204" pitchFamily="34" charset="0"/>
                      </a:endParaRPr>
                    </a:p>
                  </a:txBody>
                  <a:tcPr marL="5025" marR="5025" marT="5025" marB="0" anchor="ctr"/>
                </a:tc>
                <a:extLst>
                  <a:ext uri="{0D108BD9-81ED-4DB2-BD59-A6C34878D82A}">
                    <a16:rowId xmlns:a16="http://schemas.microsoft.com/office/drawing/2014/main" val="2166999874"/>
                  </a:ext>
                </a:extLst>
              </a:tr>
              <a:tr h="538542">
                <a:tc>
                  <a:txBody>
                    <a:bodyPr/>
                    <a:lstStyle/>
                    <a:p>
                      <a:pPr algn="ctr" fontAlgn="ctr">
                        <a:buNone/>
                      </a:pPr>
                      <a:r>
                        <a:rPr lang="en-US" sz="900" u="none" strike="noStrike">
                          <a:effectLst/>
                        </a:rPr>
                        <a:t>Resident Engineer</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none" strike="noStrike">
                          <a:effectLst/>
                        </a:rPr>
                        <a:t>FT</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l" fontAlgn="ctr">
                        <a:buNone/>
                      </a:pPr>
                      <a:r>
                        <a:rPr lang="en-US" sz="900" u="none" strike="noStrike" dirty="0">
                          <a:effectLst/>
                        </a:rPr>
                        <a:t>Overall CEI management; leads weekly project meetings; primary coordination with TxDOT; addressing (Request for Information's) RFI’s; Project planning and scheduling; Quality control and assurance; Safety oversight; Assists with staff coordination and oversight</a:t>
                      </a:r>
                      <a:endParaRPr lang="en-US" sz="900" b="0" i="0" u="none" strike="noStrike" dirty="0">
                        <a:solidFill>
                          <a:srgbClr val="000000"/>
                        </a:solidFill>
                        <a:effectLst/>
                        <a:latin typeface="Aptos Narrow" panose="020B0004020202020204" pitchFamily="34" charset="0"/>
                      </a:endParaRPr>
                    </a:p>
                  </a:txBody>
                  <a:tcPr marL="5025" marR="5025" marT="5025" marB="0" anchor="ctr"/>
                </a:tc>
                <a:extLst>
                  <a:ext uri="{0D108BD9-81ED-4DB2-BD59-A6C34878D82A}">
                    <a16:rowId xmlns:a16="http://schemas.microsoft.com/office/drawing/2014/main" val="3768716706"/>
                  </a:ext>
                </a:extLst>
              </a:tr>
              <a:tr h="526440">
                <a:tc>
                  <a:txBody>
                    <a:bodyPr/>
                    <a:lstStyle/>
                    <a:p>
                      <a:pPr algn="ctr" fontAlgn="ctr">
                        <a:buNone/>
                      </a:pPr>
                      <a:r>
                        <a:rPr lang="en-US" sz="900" u="none" strike="noStrike">
                          <a:effectLst/>
                        </a:rPr>
                        <a:t>Chief Inspector / Construction Superintendent</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none" strike="noStrike">
                          <a:effectLst/>
                        </a:rPr>
                        <a:t>FT</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l" fontAlgn="ctr">
                        <a:buNone/>
                      </a:pPr>
                      <a:r>
                        <a:rPr lang="en-US" sz="900" u="none" strike="noStrike">
                          <a:effectLst/>
                        </a:rPr>
                        <a:t>Site supervision &amp; Coordination; Safety oversight; Scheduling &amp; productivity; Quality control; Communication &amp; reporting; Resource management; Problem solving &amp; decision making; Regulatory compliance; Mentoring &amp; leadership, inspection coverage, and testing;</a:t>
                      </a:r>
                      <a:endParaRPr lang="en-US" sz="900" b="0" i="0" u="none" strike="noStrike">
                        <a:solidFill>
                          <a:srgbClr val="000000"/>
                        </a:solidFill>
                        <a:effectLst/>
                        <a:latin typeface="Aptos Narrow" panose="020B0004020202020204" pitchFamily="34" charset="0"/>
                      </a:endParaRPr>
                    </a:p>
                  </a:txBody>
                  <a:tcPr marL="5025" marR="5025" marT="5025" marB="0" anchor="ctr"/>
                </a:tc>
                <a:extLst>
                  <a:ext uri="{0D108BD9-81ED-4DB2-BD59-A6C34878D82A}">
                    <a16:rowId xmlns:a16="http://schemas.microsoft.com/office/drawing/2014/main" val="3597013879"/>
                  </a:ext>
                </a:extLst>
              </a:tr>
              <a:tr h="391440">
                <a:tc>
                  <a:txBody>
                    <a:bodyPr/>
                    <a:lstStyle/>
                    <a:p>
                      <a:pPr algn="ctr" fontAlgn="ctr">
                        <a:buNone/>
                      </a:pPr>
                      <a:r>
                        <a:rPr lang="en-US" sz="900" u="none" strike="noStrike">
                          <a:effectLst/>
                        </a:rPr>
                        <a:t>Inspector (6)</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none" strike="noStrike">
                          <a:effectLst/>
                        </a:rPr>
                        <a:t>FT</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l" fontAlgn="ctr">
                        <a:buNone/>
                      </a:pPr>
                      <a:r>
                        <a:rPr lang="en-US" sz="900" u="none" strike="noStrike" dirty="0">
                          <a:effectLst/>
                        </a:rPr>
                        <a:t>Daily inspection; TxDOT plan &amp; specification compliance; Quality assurance; Recordkeeping &amp; reporting; Coordination with contractor; Safety Oversight; Compliance documentation.</a:t>
                      </a:r>
                      <a:endParaRPr lang="en-US" sz="900" b="0" i="0" u="none" strike="noStrike" dirty="0">
                        <a:solidFill>
                          <a:srgbClr val="000000"/>
                        </a:solidFill>
                        <a:effectLst/>
                        <a:latin typeface="Aptos Narrow" panose="020B0004020202020204" pitchFamily="34" charset="0"/>
                      </a:endParaRPr>
                    </a:p>
                  </a:txBody>
                  <a:tcPr marL="5025" marR="5025" marT="5025" marB="0" anchor="ctr"/>
                </a:tc>
                <a:extLst>
                  <a:ext uri="{0D108BD9-81ED-4DB2-BD59-A6C34878D82A}">
                    <a16:rowId xmlns:a16="http://schemas.microsoft.com/office/drawing/2014/main" val="2915785178"/>
                  </a:ext>
                </a:extLst>
              </a:tr>
              <a:tr h="326756">
                <a:tc>
                  <a:txBody>
                    <a:bodyPr/>
                    <a:lstStyle/>
                    <a:p>
                      <a:pPr algn="ctr" fontAlgn="ctr">
                        <a:buNone/>
                      </a:pPr>
                      <a:r>
                        <a:rPr lang="en-US" sz="900" u="none" strike="noStrike">
                          <a:effectLst/>
                        </a:rPr>
                        <a:t>Record Keeper</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none" strike="noStrike">
                          <a:effectLst/>
                        </a:rPr>
                        <a:t>PT - 30%</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l" fontAlgn="ctr">
                        <a:buNone/>
                      </a:pPr>
                      <a:r>
                        <a:rPr lang="en-US" sz="900" u="none" strike="noStrike" dirty="0">
                          <a:effectLst/>
                        </a:rPr>
                        <a:t>Document control &amp; recordkeeping; Daily report managing; Estimates; Material testing records; Communication support; Audit preparation.</a:t>
                      </a:r>
                      <a:endParaRPr lang="en-US" sz="900" b="0" i="0" u="none" strike="noStrike" dirty="0">
                        <a:solidFill>
                          <a:srgbClr val="000000"/>
                        </a:solidFill>
                        <a:effectLst/>
                        <a:latin typeface="Aptos Narrow" panose="020B0004020202020204" pitchFamily="34" charset="0"/>
                      </a:endParaRPr>
                    </a:p>
                  </a:txBody>
                  <a:tcPr marL="5025" marR="5025" marT="5025" marB="0" anchor="ctr"/>
                </a:tc>
                <a:extLst>
                  <a:ext uri="{0D108BD9-81ED-4DB2-BD59-A6C34878D82A}">
                    <a16:rowId xmlns:a16="http://schemas.microsoft.com/office/drawing/2014/main" val="972102066"/>
                  </a:ext>
                </a:extLst>
              </a:tr>
              <a:tr h="284441">
                <a:tc>
                  <a:txBody>
                    <a:bodyPr/>
                    <a:lstStyle/>
                    <a:p>
                      <a:pPr algn="ctr" fontAlgn="ctr">
                        <a:buNone/>
                      </a:pPr>
                      <a:r>
                        <a:rPr lang="en-US" sz="900" u="none" strike="noStrike">
                          <a:effectLst/>
                        </a:rPr>
                        <a:t>Project Control Specialist</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none" strike="noStrike">
                          <a:effectLst/>
                        </a:rPr>
                        <a:t>PT -5%</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l" fontAlgn="ctr">
                        <a:buNone/>
                      </a:pPr>
                      <a:r>
                        <a:rPr lang="en-US" sz="900" u="none" strike="noStrike" dirty="0">
                          <a:effectLst/>
                        </a:rPr>
                        <a:t>Deficiency tracking, Quality Assurance Program (QAP) support, administrative assistance</a:t>
                      </a:r>
                      <a:endParaRPr lang="en-US" sz="900" b="0" i="0" u="none" strike="noStrike" dirty="0">
                        <a:solidFill>
                          <a:srgbClr val="000000"/>
                        </a:solidFill>
                        <a:effectLst/>
                        <a:latin typeface="Aptos Narrow" panose="020B0004020202020204" pitchFamily="34" charset="0"/>
                      </a:endParaRPr>
                    </a:p>
                  </a:txBody>
                  <a:tcPr marL="5025" marR="5025" marT="5025" marB="0" anchor="ctr"/>
                </a:tc>
                <a:extLst>
                  <a:ext uri="{0D108BD9-81ED-4DB2-BD59-A6C34878D82A}">
                    <a16:rowId xmlns:a16="http://schemas.microsoft.com/office/drawing/2014/main" val="2441784142"/>
                  </a:ext>
                </a:extLst>
              </a:tr>
              <a:tr h="459879">
                <a:tc>
                  <a:txBody>
                    <a:bodyPr/>
                    <a:lstStyle/>
                    <a:p>
                      <a:pPr algn="ctr" fontAlgn="ctr">
                        <a:buNone/>
                      </a:pPr>
                      <a:r>
                        <a:rPr lang="en-US" sz="900" u="none" strike="noStrike">
                          <a:effectLst/>
                        </a:rPr>
                        <a:t>Scheduler</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none" strike="noStrike">
                          <a:effectLst/>
                        </a:rPr>
                        <a:t>PT - 20%</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l" fontAlgn="ctr">
                        <a:buNone/>
                      </a:pPr>
                      <a:r>
                        <a:rPr lang="en-US" sz="900" u="none" strike="noStrike" dirty="0">
                          <a:effectLst/>
                        </a:rPr>
                        <a:t>Time Impact Analysis (TIA) Support; Schedule development; Schedule updates and progress monitoring; Critical path &amp; risk analysis; Coordination with stakeholders; Reporting &amp; Documentation; Contract &amp; Specification requirements.</a:t>
                      </a:r>
                      <a:endParaRPr lang="en-US" sz="900" b="0" i="0" u="none" strike="noStrike" dirty="0">
                        <a:solidFill>
                          <a:srgbClr val="000000"/>
                        </a:solidFill>
                        <a:effectLst/>
                        <a:latin typeface="Aptos Narrow" panose="020B0004020202020204" pitchFamily="34" charset="0"/>
                      </a:endParaRPr>
                    </a:p>
                  </a:txBody>
                  <a:tcPr marL="5025" marR="5025" marT="5025" marB="0" anchor="ctr"/>
                </a:tc>
                <a:extLst>
                  <a:ext uri="{0D108BD9-81ED-4DB2-BD59-A6C34878D82A}">
                    <a16:rowId xmlns:a16="http://schemas.microsoft.com/office/drawing/2014/main" val="1663833138"/>
                  </a:ext>
                </a:extLst>
              </a:tr>
              <a:tr h="332807">
                <a:tc>
                  <a:txBody>
                    <a:bodyPr/>
                    <a:lstStyle/>
                    <a:p>
                      <a:pPr algn="ctr" fontAlgn="ctr">
                        <a:buNone/>
                      </a:pPr>
                      <a:r>
                        <a:rPr lang="en-US" sz="900" u="none" strike="noStrike">
                          <a:effectLst/>
                        </a:rPr>
                        <a:t>Level 1B Tester (Asphalt)</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none" strike="noStrike">
                          <a:effectLst/>
                        </a:rPr>
                        <a:t>As needed</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l" fontAlgn="ctr">
                        <a:buNone/>
                      </a:pPr>
                      <a:r>
                        <a:rPr lang="en-US" sz="900" u="none" strike="noStrike" dirty="0">
                          <a:effectLst/>
                        </a:rPr>
                        <a:t>Materials testing via qualified subcontracted laboratories</a:t>
                      </a:r>
                      <a:endParaRPr lang="en-US" sz="900" b="0" i="0" u="none" strike="noStrike" dirty="0">
                        <a:solidFill>
                          <a:srgbClr val="000000"/>
                        </a:solidFill>
                        <a:effectLst/>
                        <a:latin typeface="Aptos Narrow" panose="020B0004020202020204" pitchFamily="34" charset="0"/>
                      </a:endParaRPr>
                    </a:p>
                  </a:txBody>
                  <a:tcPr marL="5025" marR="5025" marT="5025" marB="0" anchor="ctr"/>
                </a:tc>
                <a:extLst>
                  <a:ext uri="{0D108BD9-81ED-4DB2-BD59-A6C34878D82A}">
                    <a16:rowId xmlns:a16="http://schemas.microsoft.com/office/drawing/2014/main" val="971604794"/>
                  </a:ext>
                </a:extLst>
              </a:tr>
              <a:tr h="262976">
                <a:tc>
                  <a:txBody>
                    <a:bodyPr/>
                    <a:lstStyle/>
                    <a:p>
                      <a:pPr algn="ctr" fontAlgn="ctr">
                        <a:buNone/>
                      </a:pPr>
                      <a:r>
                        <a:rPr lang="en-US" sz="900" u="none" strike="noStrike" dirty="0">
                          <a:effectLst/>
                        </a:rPr>
                        <a:t>Soils and Base (SB) 102 Tester (Soils)</a:t>
                      </a:r>
                      <a:endParaRPr lang="en-US" sz="900" b="0" i="0" u="none" strike="noStrike" dirty="0">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none" strike="noStrike">
                          <a:effectLst/>
                        </a:rPr>
                        <a:t>As needed</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l" fontAlgn="ctr">
                        <a:buNone/>
                      </a:pPr>
                      <a:r>
                        <a:rPr lang="en-US" sz="900" u="none" strike="noStrike">
                          <a:effectLst/>
                        </a:rPr>
                        <a:t>Materials testing via qualified subcontracted laboratories</a:t>
                      </a:r>
                      <a:endParaRPr lang="en-US" sz="900" b="0" i="0" u="none" strike="noStrike">
                        <a:solidFill>
                          <a:srgbClr val="000000"/>
                        </a:solidFill>
                        <a:effectLst/>
                        <a:latin typeface="Aptos Narrow" panose="020B0004020202020204" pitchFamily="34" charset="0"/>
                      </a:endParaRPr>
                    </a:p>
                  </a:txBody>
                  <a:tcPr marL="5025" marR="5025" marT="5025" marB="0" anchor="ctr"/>
                </a:tc>
                <a:extLst>
                  <a:ext uri="{0D108BD9-81ED-4DB2-BD59-A6C34878D82A}">
                    <a16:rowId xmlns:a16="http://schemas.microsoft.com/office/drawing/2014/main" val="600840592"/>
                  </a:ext>
                </a:extLst>
              </a:tr>
              <a:tr h="262976">
                <a:tc>
                  <a:txBody>
                    <a:bodyPr/>
                    <a:lstStyle/>
                    <a:p>
                      <a:pPr algn="ctr" fontAlgn="ctr">
                        <a:buNone/>
                      </a:pPr>
                      <a:r>
                        <a:rPr lang="en-US" sz="900" u="none" strike="noStrike">
                          <a:effectLst/>
                        </a:rPr>
                        <a:t>Public Involvement</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ctr" fontAlgn="ctr">
                        <a:buNone/>
                      </a:pPr>
                      <a:r>
                        <a:rPr lang="en-US" sz="900" u="none" strike="noStrike">
                          <a:effectLst/>
                        </a:rPr>
                        <a:t>As needed</a:t>
                      </a:r>
                      <a:endParaRPr lang="en-US" sz="900" b="0" i="0" u="none" strike="noStrike">
                        <a:solidFill>
                          <a:srgbClr val="000000"/>
                        </a:solidFill>
                        <a:effectLst/>
                        <a:latin typeface="Aptos Narrow" panose="020B0004020202020204" pitchFamily="34" charset="0"/>
                      </a:endParaRPr>
                    </a:p>
                  </a:txBody>
                  <a:tcPr marL="5025" marR="5025" marT="5025" marB="0" anchor="ctr"/>
                </a:tc>
                <a:tc>
                  <a:txBody>
                    <a:bodyPr/>
                    <a:lstStyle/>
                    <a:p>
                      <a:pPr algn="l" fontAlgn="ctr">
                        <a:buNone/>
                      </a:pPr>
                      <a:r>
                        <a:rPr lang="en-US" sz="900" u="none" strike="noStrike" dirty="0">
                          <a:effectLst/>
                        </a:rPr>
                        <a:t>Public meeting coordination and presentation support</a:t>
                      </a:r>
                      <a:endParaRPr lang="en-US" sz="900" b="0" i="0" u="none" strike="noStrike" dirty="0">
                        <a:solidFill>
                          <a:srgbClr val="000000"/>
                        </a:solidFill>
                        <a:effectLst/>
                        <a:latin typeface="Aptos Narrow" panose="020B0004020202020204" pitchFamily="34" charset="0"/>
                      </a:endParaRPr>
                    </a:p>
                  </a:txBody>
                  <a:tcPr marL="5025" marR="5025" marT="5025" marB="0" anchor="ctr"/>
                </a:tc>
                <a:extLst>
                  <a:ext uri="{0D108BD9-81ED-4DB2-BD59-A6C34878D82A}">
                    <a16:rowId xmlns:a16="http://schemas.microsoft.com/office/drawing/2014/main" val="3731825606"/>
                  </a:ext>
                </a:extLst>
              </a:tr>
            </a:tbl>
          </a:graphicData>
        </a:graphic>
      </p:graphicFrame>
      <p:sp>
        <p:nvSpPr>
          <p:cNvPr id="4" name="Slide Number Placeholder 3">
            <a:extLst>
              <a:ext uri="{FF2B5EF4-FFF2-40B4-BE49-F238E27FC236}">
                <a16:creationId xmlns:a16="http://schemas.microsoft.com/office/drawing/2014/main" id="{FD5598F5-542C-80F0-E976-5550E6F42C66}"/>
              </a:ext>
            </a:extLst>
          </p:cNvPr>
          <p:cNvSpPr>
            <a:spLocks noGrp="1"/>
          </p:cNvSpPr>
          <p:nvPr>
            <p:ph type="sldNum" sz="quarter" idx="4"/>
          </p:nvPr>
        </p:nvSpPr>
        <p:spPr>
          <a:xfrm>
            <a:off x="8870951" y="6502770"/>
            <a:ext cx="211057" cy="187507"/>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13</a:t>
            </a:fld>
            <a:endParaRPr lang="en-US" dirty="0">
              <a:solidFill>
                <a:prstClr val="white"/>
              </a:solidFill>
            </a:endParaRPr>
          </a:p>
        </p:txBody>
      </p:sp>
    </p:spTree>
    <p:extLst>
      <p:ext uri="{BB962C8B-B14F-4D97-AF65-F5344CB8AC3E}">
        <p14:creationId xmlns:p14="http://schemas.microsoft.com/office/powerpoint/2010/main" val="2800967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4AE2E3C-E9A1-41AD-4668-045C26323CE5}"/>
              </a:ext>
            </a:extLst>
          </p:cNvPr>
          <p:cNvSpPr>
            <a:spLocks noGrp="1"/>
          </p:cNvSpPr>
          <p:nvPr>
            <p:ph type="title" idx="4294967295"/>
          </p:nvPr>
        </p:nvSpPr>
        <p:spPr>
          <a:xfrm>
            <a:off x="2480930" y="1567582"/>
            <a:ext cx="4182140" cy="2013098"/>
          </a:xfrm>
          <a:prstGeom prst="roundRect">
            <a:avLst/>
          </a:prstGeom>
          <a:solidFill>
            <a:schemeClr val="accent1"/>
          </a:solidFill>
          <a:ln w="1905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lt1"/>
                </a:solidFill>
                <a:effectLst/>
                <a:uLnTx/>
                <a:uFillTx/>
                <a:latin typeface="+mn-lt"/>
                <a:ea typeface="+mn-ea"/>
                <a:cs typeface="+mn-cs"/>
              </a:rPr>
              <a:t>Procurement Information</a:t>
            </a:r>
          </a:p>
        </p:txBody>
      </p:sp>
    </p:spTree>
    <p:extLst>
      <p:ext uri="{BB962C8B-B14F-4D97-AF65-F5344CB8AC3E}">
        <p14:creationId xmlns:p14="http://schemas.microsoft.com/office/powerpoint/2010/main" val="1209333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a:xfrm>
            <a:off x="301625" y="537157"/>
            <a:ext cx="8229600" cy="294885"/>
          </a:xfrm>
        </p:spPr>
        <p:txBody>
          <a:bodyPr>
            <a:normAutofit/>
          </a:bodyPr>
          <a:lstStyle/>
          <a:p>
            <a:r>
              <a:rPr lang="en-US" dirty="0"/>
              <a:t>Solicitation Process</a:t>
            </a:r>
          </a:p>
        </p:txBody>
      </p:sp>
      <p:graphicFrame>
        <p:nvGraphicFramePr>
          <p:cNvPr id="7" name="Diagram 6" descr="Solicitation process is the Federal Procrss with Interviews.  This will be a Specific Deliverable Contract.">
            <a:extLst>
              <a:ext uri="{FF2B5EF4-FFF2-40B4-BE49-F238E27FC236}">
                <a16:creationId xmlns:a16="http://schemas.microsoft.com/office/drawing/2014/main" id="{387AC169-650E-8E1D-8C1D-BFE50EAC64F5}"/>
              </a:ext>
            </a:extLst>
          </p:cNvPr>
          <p:cNvGraphicFramePr/>
          <p:nvPr>
            <p:extLst>
              <p:ext uri="{D42A27DB-BD31-4B8C-83A1-F6EECF244321}">
                <p14:modId xmlns:p14="http://schemas.microsoft.com/office/powerpoint/2010/main" val="3279486509"/>
              </p:ext>
            </p:extLst>
          </p:nvPr>
        </p:nvGraphicFramePr>
        <p:xfrm>
          <a:off x="248285" y="749292"/>
          <a:ext cx="8540750" cy="4455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1922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90C74-FB4A-4CB0-8B11-C70ECF63AA87}"/>
              </a:ext>
            </a:extLst>
          </p:cNvPr>
          <p:cNvSpPr>
            <a:spLocks noGrp="1"/>
          </p:cNvSpPr>
          <p:nvPr>
            <p:ph type="title"/>
          </p:nvPr>
        </p:nvSpPr>
        <p:spPr>
          <a:xfrm>
            <a:off x="45484" y="547834"/>
            <a:ext cx="8229600" cy="294885"/>
          </a:xfrm>
        </p:spPr>
        <p:txBody>
          <a:bodyPr>
            <a:normAutofit/>
          </a:bodyPr>
          <a:lstStyle/>
          <a:p>
            <a:r>
              <a:rPr lang="en-US" sz="1800" dirty="0"/>
              <a:t>Solicitation Process - Euna Procurement electronic submittal platform</a:t>
            </a:r>
          </a:p>
        </p:txBody>
      </p:sp>
      <p:sp>
        <p:nvSpPr>
          <p:cNvPr id="3" name="Content Placeholder 2">
            <a:extLst>
              <a:ext uri="{FF2B5EF4-FFF2-40B4-BE49-F238E27FC236}">
                <a16:creationId xmlns:a16="http://schemas.microsoft.com/office/drawing/2014/main" id="{C2280B48-2974-40A1-BE3C-886FA46A14F9}"/>
              </a:ext>
            </a:extLst>
          </p:cNvPr>
          <p:cNvSpPr>
            <a:spLocks noGrp="1"/>
          </p:cNvSpPr>
          <p:nvPr>
            <p:ph idx="1"/>
          </p:nvPr>
        </p:nvSpPr>
        <p:spPr>
          <a:xfrm>
            <a:off x="407153" y="1029653"/>
            <a:ext cx="8618457" cy="3839527"/>
          </a:xfrm>
        </p:spPr>
        <p:txBody>
          <a:bodyPr>
            <a:normAutofit/>
          </a:bodyPr>
          <a:lstStyle/>
          <a:p>
            <a:pPr marL="342900" indent="-342900">
              <a:lnSpc>
                <a:spcPct val="150000"/>
              </a:lnSpc>
              <a:spcBef>
                <a:spcPts val="0"/>
              </a:spcBef>
              <a:spcAft>
                <a:spcPts val="0"/>
              </a:spcAft>
              <a:buFont typeface="Wingdings" panose="05000000000000000000" pitchFamily="2" charset="2"/>
              <a:buChar char="v"/>
            </a:pPr>
            <a:r>
              <a:rPr lang="en-US" dirty="0"/>
              <a:t>PEPS procurements are posted in the Euna (formerly Bonfire) each wave. </a:t>
            </a:r>
          </a:p>
          <a:p>
            <a:pPr marL="631825" lvl="1" indent="-293688">
              <a:lnSpc>
                <a:spcPct val="150000"/>
              </a:lnSpc>
              <a:spcBef>
                <a:spcPts val="0"/>
              </a:spcBef>
              <a:spcAft>
                <a:spcPts val="0"/>
              </a:spcAft>
              <a:buFont typeface="Wingdings" panose="05000000000000000000" pitchFamily="2" charset="2"/>
              <a:buChar char="v"/>
            </a:pPr>
            <a:r>
              <a:rPr lang="en-US" dirty="0"/>
              <a:t>Ask questions regarding the procurement during the Q&amp;A period.</a:t>
            </a:r>
          </a:p>
          <a:p>
            <a:pPr marL="631825" lvl="1" indent="-293688">
              <a:lnSpc>
                <a:spcPct val="150000"/>
              </a:lnSpc>
              <a:spcBef>
                <a:spcPts val="0"/>
              </a:spcBef>
              <a:spcAft>
                <a:spcPts val="0"/>
              </a:spcAft>
              <a:buFont typeface="Wingdings" panose="05000000000000000000" pitchFamily="2" charset="2"/>
              <a:buChar char="v"/>
            </a:pPr>
            <a:r>
              <a:rPr lang="en-US" dirty="0"/>
              <a:t>Submit responses to PEPS solicitations.</a:t>
            </a:r>
          </a:p>
          <a:p>
            <a:pPr marL="342900" indent="-342900">
              <a:lnSpc>
                <a:spcPct val="150000"/>
              </a:lnSpc>
              <a:spcBef>
                <a:spcPts val="0"/>
              </a:spcBef>
              <a:spcAft>
                <a:spcPts val="0"/>
              </a:spcAft>
              <a:buFont typeface="Wingdings" panose="05000000000000000000" pitchFamily="2" charset="2"/>
              <a:buChar char="v"/>
            </a:pPr>
            <a:r>
              <a:rPr lang="en-US" dirty="0"/>
              <a:t>Follow RFP instructions and submit all applicable documents required. </a:t>
            </a:r>
          </a:p>
          <a:p>
            <a:pPr marL="631825" lvl="1" indent="-293688">
              <a:lnSpc>
                <a:spcPct val="150000"/>
              </a:lnSpc>
              <a:spcBef>
                <a:spcPts val="0"/>
              </a:spcBef>
              <a:spcAft>
                <a:spcPts val="0"/>
              </a:spcAft>
              <a:buFont typeface="Wingdings" panose="05000000000000000000" pitchFamily="2" charset="2"/>
              <a:buChar char="v"/>
            </a:pPr>
            <a:r>
              <a:rPr lang="en-US" dirty="0"/>
              <a:t>Proposals submitted by other means will not be considered. </a:t>
            </a:r>
          </a:p>
          <a:p>
            <a:pPr marL="342900" indent="-342900">
              <a:lnSpc>
                <a:spcPct val="150000"/>
              </a:lnSpc>
              <a:spcBef>
                <a:spcPts val="0"/>
              </a:spcBef>
              <a:spcAft>
                <a:spcPts val="0"/>
              </a:spcAft>
              <a:buFont typeface="Wingdings" panose="05000000000000000000" pitchFamily="2" charset="2"/>
              <a:buChar char="v"/>
            </a:pPr>
            <a:r>
              <a:rPr lang="en-US" dirty="0">
                <a:hlinkClick r:id="rId3">
                  <a:extLst>
                    <a:ext uri="{A12FA001-AC4F-418D-AE19-62706E023703}">
                      <ahyp:hlinkClr xmlns:ahyp="http://schemas.microsoft.com/office/drawing/2018/hyperlinkcolor" val="tx"/>
                    </a:ext>
                  </a:extLst>
                </a:hlinkClick>
              </a:rPr>
              <a:t>Resources:</a:t>
            </a:r>
          </a:p>
          <a:p>
            <a:pPr marL="338328" lvl="1" indent="0">
              <a:lnSpc>
                <a:spcPct val="150000"/>
              </a:lnSpc>
              <a:spcBef>
                <a:spcPts val="0"/>
              </a:spcBef>
              <a:spcAft>
                <a:spcPts val="0"/>
              </a:spcAft>
              <a:buNone/>
            </a:pPr>
            <a:r>
              <a:rPr lang="en-US" u="sng" dirty="0">
                <a:hlinkClick r:id="rId3">
                  <a:extLst>
                    <a:ext uri="{A12FA001-AC4F-418D-AE19-62706E023703}">
                      <ahyp:hlinkClr xmlns:ahyp="http://schemas.microsoft.com/office/drawing/2018/hyperlinkcolor" val="tx"/>
                    </a:ext>
                  </a:extLst>
                </a:hlinkClick>
              </a:rPr>
              <a:t>Euna Procurement frequently asked questions (updated 6/4/2025) </a:t>
            </a:r>
            <a:endParaRPr lang="en-US" u="sng" dirty="0"/>
          </a:p>
          <a:p>
            <a:pPr marL="338328" lvl="1" indent="0">
              <a:lnSpc>
                <a:spcPct val="150000"/>
              </a:lnSpc>
              <a:spcBef>
                <a:spcPts val="0"/>
              </a:spcBef>
              <a:spcAft>
                <a:spcPts val="0"/>
              </a:spcAft>
              <a:buNone/>
            </a:pPr>
            <a:r>
              <a:rPr lang="en-US" u="sng" dirty="0">
                <a:hlinkClick r:id="rId4">
                  <a:extLst>
                    <a:ext uri="{A12FA001-AC4F-418D-AE19-62706E023703}">
                      <ahyp:hlinkClr xmlns:ahyp="http://schemas.microsoft.com/office/drawing/2018/hyperlinkcolor" val="tx"/>
                    </a:ext>
                  </a:extLst>
                </a:hlinkClick>
              </a:rPr>
              <a:t>Electronic Submittals Presentation</a:t>
            </a:r>
            <a:endParaRPr lang="en-US" dirty="0"/>
          </a:p>
          <a:p>
            <a:pPr marL="342900" indent="-342900">
              <a:lnSpc>
                <a:spcPct val="150000"/>
              </a:lnSpc>
              <a:spcBef>
                <a:spcPts val="0"/>
              </a:spcBef>
              <a:spcAft>
                <a:spcPts val="0"/>
              </a:spcAft>
              <a:buFont typeface="Wingdings" panose="05000000000000000000" pitchFamily="2" charset="2"/>
              <a:buChar char="v"/>
            </a:pPr>
            <a:r>
              <a:rPr lang="en-US" dirty="0"/>
              <a:t>Euna related questions must be submitted to: </a:t>
            </a:r>
            <a:r>
              <a:rPr lang="en-US" dirty="0">
                <a:solidFill>
                  <a:schemeClr val="accent1"/>
                </a:solidFill>
              </a:rPr>
              <a:t>PEPS_COE_Process@txdot.gov</a:t>
            </a:r>
          </a:p>
          <a:p>
            <a:pPr marL="342900" indent="-342900">
              <a:lnSpc>
                <a:spcPct val="150000"/>
              </a:lnSpc>
              <a:spcBef>
                <a:spcPts val="0"/>
              </a:spcBef>
              <a:spcAft>
                <a:spcPts val="0"/>
              </a:spcAft>
              <a:buFont typeface="Wingdings" panose="05000000000000000000" pitchFamily="2" charset="2"/>
              <a:buChar char="v"/>
            </a:pPr>
            <a:r>
              <a:rPr lang="en-US" dirty="0"/>
              <a:t>Google Chrome is the recommended browser.</a:t>
            </a:r>
          </a:p>
          <a:p>
            <a:pPr marL="342900" indent="-342900">
              <a:lnSpc>
                <a:spcPct val="150000"/>
              </a:lnSpc>
              <a:spcBef>
                <a:spcPts val="0"/>
              </a:spcBef>
              <a:spcAft>
                <a:spcPts val="0"/>
              </a:spcAft>
              <a:buFont typeface="Wingdings" panose="05000000000000000000" pitchFamily="2" charset="2"/>
              <a:buChar char="v"/>
            </a:pPr>
            <a:r>
              <a:rPr lang="en-US" dirty="0"/>
              <a:t>Whoever submits in Euna will be the one who receives correspondence.</a:t>
            </a:r>
          </a:p>
        </p:txBody>
      </p:sp>
      <p:sp>
        <p:nvSpPr>
          <p:cNvPr id="4" name="Slide Number Placeholder 3">
            <a:extLst>
              <a:ext uri="{FF2B5EF4-FFF2-40B4-BE49-F238E27FC236}">
                <a16:creationId xmlns:a16="http://schemas.microsoft.com/office/drawing/2014/main" id="{DB4BA869-C494-488A-8353-A0FDE6A4A6D9}"/>
              </a:ext>
            </a:extLst>
          </p:cNvPr>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16</a:t>
            </a:fld>
            <a:endParaRPr lang="en-US" dirty="0"/>
          </a:p>
        </p:txBody>
      </p:sp>
    </p:spTree>
    <p:extLst>
      <p:ext uri="{BB962C8B-B14F-4D97-AF65-F5344CB8AC3E}">
        <p14:creationId xmlns:p14="http://schemas.microsoft.com/office/powerpoint/2010/main" val="1099770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649F19-3468-BEE1-563C-CA47A1F8B9FC}"/>
              </a:ext>
            </a:extLst>
          </p:cNvPr>
          <p:cNvSpPr>
            <a:spLocks noGrp="1"/>
          </p:cNvSpPr>
          <p:nvPr>
            <p:ph type="title"/>
          </p:nvPr>
        </p:nvSpPr>
        <p:spPr>
          <a:xfrm>
            <a:off x="357963" y="548719"/>
            <a:ext cx="8229600" cy="294885"/>
          </a:xfrm>
        </p:spPr>
        <p:txBody>
          <a:bodyPr>
            <a:normAutofit/>
          </a:bodyPr>
          <a:lstStyle/>
          <a:p>
            <a:r>
              <a:rPr lang="en-US" sz="1800" dirty="0"/>
              <a:t>2-Step Solicitation Process </a:t>
            </a:r>
          </a:p>
        </p:txBody>
      </p:sp>
      <p:graphicFrame>
        <p:nvGraphicFramePr>
          <p:cNvPr id="4" name="Diagram 3" descr="Two step solicitation process.  step one is the request for proposals, step two is interviews.">
            <a:extLst>
              <a:ext uri="{FF2B5EF4-FFF2-40B4-BE49-F238E27FC236}">
                <a16:creationId xmlns:a16="http://schemas.microsoft.com/office/drawing/2014/main" id="{CA9F53B8-7098-725D-A44B-3B7D0BBB3543}"/>
              </a:ext>
            </a:extLst>
          </p:cNvPr>
          <p:cNvGraphicFramePr/>
          <p:nvPr>
            <p:extLst>
              <p:ext uri="{D42A27DB-BD31-4B8C-83A1-F6EECF244321}">
                <p14:modId xmlns:p14="http://schemas.microsoft.com/office/powerpoint/2010/main" val="3603701777"/>
              </p:ext>
            </p:extLst>
          </p:nvPr>
        </p:nvGraphicFramePr>
        <p:xfrm>
          <a:off x="556437" y="933994"/>
          <a:ext cx="7725373" cy="39788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1125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a:xfrm>
            <a:off x="513907" y="674317"/>
            <a:ext cx="8229600" cy="294885"/>
          </a:xfrm>
        </p:spPr>
        <p:txBody>
          <a:bodyPr>
            <a:normAutofit/>
          </a:bodyPr>
          <a:lstStyle/>
          <a:p>
            <a:r>
              <a:rPr lang="en-US" sz="1800" dirty="0"/>
              <a:t>Evaluation Process</a:t>
            </a:r>
          </a:p>
        </p:txBody>
      </p:sp>
      <p:graphicFrame>
        <p:nvGraphicFramePr>
          <p:cNvPr id="17" name="Diagram 16" descr="Evaluation process includes prosal content and interview presentation.  What we are looking for is the most qualified team for the job. Information that is detailed, specific, demonstrated, and relevant.  Quality over Quantity.">
            <a:extLst>
              <a:ext uri="{FF2B5EF4-FFF2-40B4-BE49-F238E27FC236}">
                <a16:creationId xmlns:a16="http://schemas.microsoft.com/office/drawing/2014/main" id="{8A8992C6-E934-F10D-BCB8-66A74F9AE068}"/>
              </a:ext>
            </a:extLst>
          </p:cNvPr>
          <p:cNvGraphicFramePr/>
          <p:nvPr>
            <p:extLst>
              <p:ext uri="{D42A27DB-BD31-4B8C-83A1-F6EECF244321}">
                <p14:modId xmlns:p14="http://schemas.microsoft.com/office/powerpoint/2010/main" val="3311180548"/>
              </p:ext>
            </p:extLst>
          </p:nvPr>
        </p:nvGraphicFramePr>
        <p:xfrm>
          <a:off x="209106" y="1125939"/>
          <a:ext cx="8710041" cy="3348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7146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240" y="601311"/>
            <a:ext cx="8229600" cy="294885"/>
          </a:xfrm>
        </p:spPr>
        <p:txBody>
          <a:bodyPr>
            <a:normAutofit/>
          </a:bodyPr>
          <a:lstStyle/>
          <a:p>
            <a:r>
              <a:rPr lang="en-US" sz="1800" dirty="0"/>
              <a:t>Solicitation Process - Proposal</a:t>
            </a:r>
          </a:p>
        </p:txBody>
      </p:sp>
      <p:graphicFrame>
        <p:nvGraphicFramePr>
          <p:cNvPr id="3" name="Table 2">
            <a:extLst>
              <a:ext uri="{FF2B5EF4-FFF2-40B4-BE49-F238E27FC236}">
                <a16:creationId xmlns:a16="http://schemas.microsoft.com/office/drawing/2014/main" id="{8273EAEC-6B74-4CEF-BD7B-4C253C30456E}"/>
              </a:ext>
            </a:extLst>
          </p:cNvPr>
          <p:cNvGraphicFramePr>
            <a:graphicFrameLocks noGrp="1"/>
          </p:cNvGraphicFramePr>
          <p:nvPr>
            <p:extLst>
              <p:ext uri="{D42A27DB-BD31-4B8C-83A1-F6EECF244321}">
                <p14:modId xmlns:p14="http://schemas.microsoft.com/office/powerpoint/2010/main" val="3936485316"/>
              </p:ext>
            </p:extLst>
          </p:nvPr>
        </p:nvGraphicFramePr>
        <p:xfrm>
          <a:off x="740125" y="896196"/>
          <a:ext cx="7543261" cy="4097317"/>
        </p:xfrm>
        <a:graphic>
          <a:graphicData uri="http://schemas.openxmlformats.org/drawingml/2006/table">
            <a:tbl>
              <a:tblPr firstRow="1" firstCol="1" bandRow="1">
                <a:tableStyleId>{D27102A9-8310-4765-A935-A1911B00CA55}</a:tableStyleId>
              </a:tblPr>
              <a:tblGrid>
                <a:gridCol w="543109">
                  <a:extLst>
                    <a:ext uri="{9D8B030D-6E8A-4147-A177-3AD203B41FA5}">
                      <a16:colId xmlns:a16="http://schemas.microsoft.com/office/drawing/2014/main" val="360628267"/>
                    </a:ext>
                  </a:extLst>
                </a:gridCol>
                <a:gridCol w="1990164">
                  <a:extLst>
                    <a:ext uri="{9D8B030D-6E8A-4147-A177-3AD203B41FA5}">
                      <a16:colId xmlns:a16="http://schemas.microsoft.com/office/drawing/2014/main" val="2602019161"/>
                    </a:ext>
                  </a:extLst>
                </a:gridCol>
                <a:gridCol w="3419395">
                  <a:extLst>
                    <a:ext uri="{9D8B030D-6E8A-4147-A177-3AD203B41FA5}">
                      <a16:colId xmlns:a16="http://schemas.microsoft.com/office/drawing/2014/main" val="2309045938"/>
                    </a:ext>
                  </a:extLst>
                </a:gridCol>
                <a:gridCol w="1590593">
                  <a:extLst>
                    <a:ext uri="{9D8B030D-6E8A-4147-A177-3AD203B41FA5}">
                      <a16:colId xmlns:a16="http://schemas.microsoft.com/office/drawing/2014/main" val="3434881446"/>
                    </a:ext>
                  </a:extLst>
                </a:gridCol>
              </a:tblGrid>
              <a:tr h="434020">
                <a:tc>
                  <a:txBody>
                    <a:bodyPr/>
                    <a:lstStyle/>
                    <a:p>
                      <a:pPr marL="365760" marR="0" algn="l">
                        <a:spcBef>
                          <a:spcPts val="500"/>
                        </a:spcBef>
                        <a:spcAft>
                          <a:spcPts val="500"/>
                        </a:spcAft>
                      </a:pPr>
                      <a:r>
                        <a:rPr lang="en-US" sz="1000" dirty="0">
                          <a:effectLst/>
                          <a:latin typeface="+mn-lt"/>
                        </a:rPr>
                        <a:t> </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tc>
                <a:tc>
                  <a:txBody>
                    <a:bodyPr/>
                    <a:lstStyle/>
                    <a:p>
                      <a:pPr marL="365760" marR="0" algn="ctr">
                        <a:spcBef>
                          <a:spcPts val="500"/>
                        </a:spcBef>
                        <a:spcAft>
                          <a:spcPts val="500"/>
                        </a:spcAft>
                      </a:pPr>
                      <a:endParaRPr lang="en-US" sz="1000" dirty="0">
                        <a:effectLst/>
                        <a:latin typeface="+mn-lt"/>
                      </a:endParaRPr>
                    </a:p>
                    <a:p>
                      <a:pPr marL="365760" marR="0" algn="ctr">
                        <a:spcBef>
                          <a:spcPts val="500"/>
                        </a:spcBef>
                        <a:spcAft>
                          <a:spcPts val="500"/>
                        </a:spcAft>
                      </a:pPr>
                      <a:r>
                        <a:rPr lang="en-US" sz="1000" dirty="0">
                          <a:effectLst/>
                          <a:latin typeface="+mn-lt"/>
                        </a:rPr>
                        <a:t>Evaluation Criteria</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tc>
                <a:tc>
                  <a:txBody>
                    <a:bodyPr/>
                    <a:lstStyle/>
                    <a:p>
                      <a:pPr marL="365760" marR="0" algn="ctr">
                        <a:spcBef>
                          <a:spcPts val="500"/>
                        </a:spcBef>
                        <a:spcAft>
                          <a:spcPts val="500"/>
                        </a:spcAft>
                      </a:pPr>
                      <a:endParaRPr lang="en-US" sz="1000" dirty="0">
                        <a:effectLst/>
                        <a:latin typeface="+mn-lt"/>
                      </a:endParaRPr>
                    </a:p>
                    <a:p>
                      <a:pPr marL="365760" marR="0" algn="ctr">
                        <a:spcBef>
                          <a:spcPts val="500"/>
                        </a:spcBef>
                        <a:spcAft>
                          <a:spcPts val="500"/>
                        </a:spcAft>
                      </a:pPr>
                      <a:r>
                        <a:rPr lang="en-US" sz="1000" dirty="0">
                          <a:effectLst/>
                          <a:latin typeface="+mn-lt"/>
                        </a:rPr>
                        <a:t>Included Elements:</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tc>
                <a:tc>
                  <a:txBody>
                    <a:bodyPr/>
                    <a:lstStyle/>
                    <a:p>
                      <a:pPr marL="365760" marR="0" algn="ctr">
                        <a:spcBef>
                          <a:spcPts val="500"/>
                        </a:spcBef>
                        <a:spcAft>
                          <a:spcPts val="500"/>
                        </a:spcAft>
                      </a:pPr>
                      <a:r>
                        <a:rPr lang="en-US" sz="1000" dirty="0">
                          <a:effectLst/>
                          <a:latin typeface="+mn-lt"/>
                        </a:rPr>
                        <a:t>Weighting for Evaluation of Proposal</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tc>
                <a:extLst>
                  <a:ext uri="{0D108BD9-81ED-4DB2-BD59-A6C34878D82A}">
                    <a16:rowId xmlns:a16="http://schemas.microsoft.com/office/drawing/2014/main" val="3377732179"/>
                  </a:ext>
                </a:extLst>
              </a:tr>
              <a:tr h="350742">
                <a:tc>
                  <a:txBody>
                    <a:bodyPr/>
                    <a:lstStyle/>
                    <a:p>
                      <a:pPr marL="365760" marR="0" algn="l">
                        <a:spcBef>
                          <a:spcPts val="500"/>
                        </a:spcBef>
                        <a:spcAft>
                          <a:spcPts val="500"/>
                        </a:spcAft>
                      </a:pPr>
                      <a:r>
                        <a:rPr lang="en-US" sz="1000" b="0" dirty="0">
                          <a:effectLst/>
                          <a:latin typeface="+mn-lt"/>
                          <a:ea typeface="Arial" panose="020B0604020202020204" pitchFamily="34" charset="0"/>
                          <a:cs typeface="Times New Roman" panose="02020603050405020304" pitchFamily="18" charset="0"/>
                        </a:rPr>
                        <a:t>1</a:t>
                      </a:r>
                    </a:p>
                  </a:txBody>
                  <a:tcPr marL="51483" marR="51483" marT="0" marB="0" anchor="ctr"/>
                </a:tc>
                <a:tc>
                  <a:txBody>
                    <a:bodyPr/>
                    <a:lstStyle/>
                    <a:p>
                      <a:pPr marL="365760" marR="0" algn="l">
                        <a:spcBef>
                          <a:spcPts val="500"/>
                        </a:spcBef>
                        <a:spcAft>
                          <a:spcPts val="500"/>
                        </a:spcAft>
                      </a:pPr>
                      <a:r>
                        <a:rPr lang="en-US" sz="1000" dirty="0">
                          <a:effectLst/>
                          <a:latin typeface="+mn-lt"/>
                        </a:rPr>
                        <a:t>Technical Approach</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kern="1200" dirty="0">
                          <a:solidFill>
                            <a:schemeClr val="tx1"/>
                          </a:solidFill>
                          <a:effectLst/>
                          <a:latin typeface="+mn-lt"/>
                          <a:ea typeface="+mn-ea"/>
                          <a:cs typeface="+mn-cs"/>
                        </a:rPr>
                        <a:t>Project understanding, project approach, innovative concepts or alternatives</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ctr">
                        <a:spcBef>
                          <a:spcPts val="500"/>
                        </a:spcBef>
                        <a:spcAft>
                          <a:spcPts val="500"/>
                        </a:spcAft>
                      </a:pPr>
                      <a:r>
                        <a:rPr lang="en-US" sz="1000" dirty="0">
                          <a:effectLst/>
                          <a:latin typeface="+mn-lt"/>
                        </a:rPr>
                        <a:t>XX%</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extLst>
                  <a:ext uri="{0D108BD9-81ED-4DB2-BD59-A6C34878D82A}">
                    <a16:rowId xmlns:a16="http://schemas.microsoft.com/office/drawing/2014/main" val="2375682855"/>
                  </a:ext>
                </a:extLst>
              </a:tr>
              <a:tr h="701485">
                <a:tc>
                  <a:txBody>
                    <a:bodyPr/>
                    <a:lstStyle/>
                    <a:p>
                      <a:pPr marL="365760" marR="0" algn="l">
                        <a:spcBef>
                          <a:spcPts val="500"/>
                        </a:spcBef>
                        <a:spcAft>
                          <a:spcPts val="500"/>
                        </a:spcAft>
                      </a:pPr>
                      <a:r>
                        <a:rPr lang="en-US" sz="1000" b="0" dirty="0">
                          <a:effectLst/>
                          <a:latin typeface="+mn-lt"/>
                        </a:rPr>
                        <a:t>2</a:t>
                      </a:r>
                      <a:endParaRPr lang="en-US" sz="1000" b="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dirty="0">
                          <a:effectLst/>
                          <a:latin typeface="+mn-lt"/>
                        </a:rPr>
                        <a:t>Project Manager’s Relevant Experience</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kern="1200" dirty="0">
                          <a:solidFill>
                            <a:schemeClr val="tx1"/>
                          </a:solidFill>
                          <a:effectLst/>
                          <a:latin typeface="+mn-lt"/>
                          <a:ea typeface="+mn-ea"/>
                          <a:cs typeface="+mn-cs"/>
                        </a:rPr>
                        <a:t>Experience with similar or related projects, including both technical and management experience</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ctr">
                        <a:spcBef>
                          <a:spcPts val="500"/>
                        </a:spcBef>
                        <a:spcAft>
                          <a:spcPts val="500"/>
                        </a:spcAft>
                      </a:pPr>
                      <a:r>
                        <a:rPr lang="en-US" sz="1000" dirty="0">
                          <a:effectLst/>
                          <a:latin typeface="+mn-lt"/>
                        </a:rPr>
                        <a:t>XX%</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extLst>
                  <a:ext uri="{0D108BD9-81ED-4DB2-BD59-A6C34878D82A}">
                    <a16:rowId xmlns:a16="http://schemas.microsoft.com/office/drawing/2014/main" val="2734036898"/>
                  </a:ext>
                </a:extLst>
              </a:tr>
              <a:tr h="1160207">
                <a:tc>
                  <a:txBody>
                    <a:bodyPr/>
                    <a:lstStyle/>
                    <a:p>
                      <a:pPr marL="365760" marR="0" algn="l">
                        <a:spcBef>
                          <a:spcPts val="500"/>
                        </a:spcBef>
                        <a:spcAft>
                          <a:spcPts val="500"/>
                        </a:spcAft>
                      </a:pPr>
                      <a:r>
                        <a:rPr lang="en-US" sz="1000" b="0" dirty="0">
                          <a:effectLst/>
                          <a:latin typeface="+mn-lt"/>
                        </a:rPr>
                        <a:t>3</a:t>
                      </a:r>
                      <a:endParaRPr lang="en-US" sz="1000" b="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kern="1200" dirty="0">
                          <a:solidFill>
                            <a:schemeClr val="tx1"/>
                          </a:solidFill>
                          <a:effectLst/>
                          <a:latin typeface="+mn-lt"/>
                          <a:ea typeface="+mn-ea"/>
                          <a:cs typeface="+mn-cs"/>
                        </a:rPr>
                        <a:t>Project Planning and Management</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kern="1200" dirty="0">
                          <a:solidFill>
                            <a:schemeClr val="tx1"/>
                          </a:solidFill>
                          <a:effectLst/>
                          <a:latin typeface="+mn-lt"/>
                          <a:ea typeface="+mn-ea"/>
                          <a:cs typeface="+mn-cs"/>
                        </a:rPr>
                        <a:t>Project staffing and resource management (who, how, and why), communication plan, and quality control procedures. Includes the prime firm’s past experience with utilizing sub-providers and meeting program goals (HUB or DBE) and/or how it plans to utilize sub-providers  to meet the goals on this contract. Also, may include project scheduling or phasing for SD projects</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ctr">
                        <a:spcBef>
                          <a:spcPts val="500"/>
                        </a:spcBef>
                        <a:spcAft>
                          <a:spcPts val="500"/>
                        </a:spcAft>
                      </a:pPr>
                      <a:r>
                        <a:rPr lang="en-US" sz="1000" dirty="0">
                          <a:effectLst/>
                          <a:latin typeface="+mn-lt"/>
                        </a:rPr>
                        <a:t>XX%</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extLst>
                  <a:ext uri="{0D108BD9-81ED-4DB2-BD59-A6C34878D82A}">
                    <a16:rowId xmlns:a16="http://schemas.microsoft.com/office/drawing/2014/main" val="770543772"/>
                  </a:ext>
                </a:extLst>
              </a:tr>
              <a:tr h="526113">
                <a:tc>
                  <a:txBody>
                    <a:bodyPr/>
                    <a:lstStyle/>
                    <a:p>
                      <a:pPr marL="365760" marR="0" algn="l">
                        <a:spcBef>
                          <a:spcPts val="500"/>
                        </a:spcBef>
                        <a:spcAft>
                          <a:spcPts val="500"/>
                        </a:spcAft>
                      </a:pPr>
                      <a:r>
                        <a:rPr lang="en-US" sz="1000" b="0" dirty="0">
                          <a:effectLst/>
                          <a:latin typeface="+mn-lt"/>
                        </a:rPr>
                        <a:t>4</a:t>
                      </a:r>
                      <a:endParaRPr lang="en-US" sz="1000" b="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dirty="0">
                          <a:effectLst/>
                          <a:latin typeface="+mn-lt"/>
                        </a:rPr>
                        <a:t>Key Staff’s Relevant Experience</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dirty="0">
                          <a:effectLst/>
                          <a:latin typeface="+mn-lt"/>
                        </a:rPr>
                        <a:t>Experience with similar projects </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ctr">
                        <a:spcBef>
                          <a:spcPts val="500"/>
                        </a:spcBef>
                        <a:spcAft>
                          <a:spcPts val="500"/>
                        </a:spcAft>
                      </a:pPr>
                      <a:r>
                        <a:rPr lang="en-US" sz="1000" dirty="0">
                          <a:effectLst/>
                          <a:latin typeface="+mn-lt"/>
                        </a:rPr>
                        <a:t>XX%</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extLst>
                  <a:ext uri="{0D108BD9-81ED-4DB2-BD59-A6C34878D82A}">
                    <a16:rowId xmlns:a16="http://schemas.microsoft.com/office/drawing/2014/main" val="280908561"/>
                  </a:ext>
                </a:extLst>
              </a:tr>
              <a:tr h="526113">
                <a:tc>
                  <a:txBody>
                    <a:bodyPr/>
                    <a:lstStyle/>
                    <a:p>
                      <a:pPr marL="365760" marR="0" algn="ctr">
                        <a:spcBef>
                          <a:spcPts val="500"/>
                        </a:spcBef>
                        <a:spcAft>
                          <a:spcPts val="500"/>
                        </a:spcAft>
                      </a:pPr>
                      <a:r>
                        <a:rPr lang="en-US" sz="1000" dirty="0">
                          <a:effectLst/>
                          <a:latin typeface="+mn-lt"/>
                        </a:rPr>
                        <a:t> </a:t>
                      </a:r>
                      <a:endParaRPr lang="en-US" sz="1000" b="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dirty="0">
                          <a:effectLst/>
                          <a:latin typeface="+mn-lt"/>
                        </a:rPr>
                        <a:t>Past Performance Score</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dirty="0">
                          <a:effectLst/>
                          <a:latin typeface="+mn-lt"/>
                        </a:rPr>
                        <a:t> </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ctr">
                        <a:spcBef>
                          <a:spcPts val="500"/>
                        </a:spcBef>
                        <a:spcAft>
                          <a:spcPts val="500"/>
                        </a:spcAft>
                      </a:pPr>
                      <a:r>
                        <a:rPr lang="en-US" sz="1000" dirty="0">
                          <a:effectLst/>
                          <a:latin typeface="+mn-lt"/>
                        </a:rPr>
                        <a:t>5% - 15%</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extLst>
                  <a:ext uri="{0D108BD9-81ED-4DB2-BD59-A6C34878D82A}">
                    <a16:rowId xmlns:a16="http://schemas.microsoft.com/office/drawing/2014/main" val="1901881561"/>
                  </a:ext>
                </a:extLst>
              </a:tr>
              <a:tr h="164064">
                <a:tc>
                  <a:txBody>
                    <a:bodyPr/>
                    <a:lstStyle/>
                    <a:p>
                      <a:pPr marL="365760" marR="0" algn="just">
                        <a:spcBef>
                          <a:spcPts val="500"/>
                        </a:spcBef>
                        <a:spcAft>
                          <a:spcPts val="500"/>
                        </a:spcAft>
                      </a:pPr>
                      <a:r>
                        <a:rPr lang="en-US" sz="1000" dirty="0">
                          <a:effectLst/>
                          <a:latin typeface="+mn-lt"/>
                        </a:rPr>
                        <a:t> </a:t>
                      </a:r>
                    </a:p>
                  </a:txBody>
                  <a:tcPr marL="51483" marR="51483" marT="0" marB="0"/>
                </a:tc>
                <a:tc>
                  <a:txBody>
                    <a:bodyPr/>
                    <a:lstStyle/>
                    <a:p>
                      <a:pPr marL="365760" marR="0" algn="r">
                        <a:spcBef>
                          <a:spcPts val="500"/>
                        </a:spcBef>
                        <a:spcAft>
                          <a:spcPts val="500"/>
                        </a:spcAft>
                      </a:pPr>
                      <a:endParaRPr lang="en-US" sz="1000" dirty="0">
                        <a:effectLst/>
                        <a:latin typeface="+mn-lt"/>
                        <a:ea typeface="Arial" panose="020B0604020202020204" pitchFamily="34" charset="0"/>
                        <a:cs typeface="Times New Roman" panose="02020603050405020304" pitchFamily="18" charset="0"/>
                      </a:endParaRPr>
                    </a:p>
                  </a:txBody>
                  <a:tcPr marL="51483" marR="51483" marT="0" marB="0"/>
                </a:tc>
                <a:tc>
                  <a:txBody>
                    <a:bodyPr/>
                    <a:lstStyle/>
                    <a:p>
                      <a:pPr marL="365760" marR="0" algn="r">
                        <a:spcBef>
                          <a:spcPts val="500"/>
                        </a:spcBef>
                        <a:spcAft>
                          <a:spcPts val="500"/>
                        </a:spcAft>
                      </a:pPr>
                      <a:r>
                        <a:rPr lang="en-US" sz="1000" b="1" dirty="0">
                          <a:effectLst/>
                          <a:latin typeface="+mn-lt"/>
                        </a:rPr>
                        <a:t> TOTAL:</a:t>
                      </a:r>
                      <a:endParaRPr lang="en-US" sz="1000" b="1" dirty="0">
                        <a:effectLst/>
                        <a:latin typeface="+mn-lt"/>
                        <a:ea typeface="Arial" panose="020B0604020202020204" pitchFamily="34" charset="0"/>
                        <a:cs typeface="Times New Roman" panose="02020603050405020304" pitchFamily="18" charset="0"/>
                      </a:endParaRPr>
                    </a:p>
                  </a:txBody>
                  <a:tcPr marL="51483" marR="51483" marT="0" marB="0"/>
                </a:tc>
                <a:tc>
                  <a:txBody>
                    <a:bodyPr/>
                    <a:lstStyle/>
                    <a:p>
                      <a:pPr marL="365760" marR="0" algn="ctr">
                        <a:spcBef>
                          <a:spcPts val="500"/>
                        </a:spcBef>
                        <a:spcAft>
                          <a:spcPts val="500"/>
                        </a:spcAft>
                      </a:pPr>
                      <a:r>
                        <a:rPr lang="en-US" sz="1000" b="1" dirty="0">
                          <a:effectLst/>
                          <a:latin typeface="+mn-lt"/>
                        </a:rPr>
                        <a:t>100 %</a:t>
                      </a:r>
                      <a:endParaRPr lang="en-US" sz="1000" b="1" dirty="0">
                        <a:effectLst/>
                        <a:latin typeface="+mn-lt"/>
                        <a:ea typeface="Arial" panose="020B0604020202020204" pitchFamily="34" charset="0"/>
                        <a:cs typeface="Times New Roman" panose="02020603050405020304" pitchFamily="18" charset="0"/>
                      </a:endParaRPr>
                    </a:p>
                  </a:txBody>
                  <a:tcPr marL="51483" marR="51483" marT="0" marB="0"/>
                </a:tc>
                <a:extLst>
                  <a:ext uri="{0D108BD9-81ED-4DB2-BD59-A6C34878D82A}">
                    <a16:rowId xmlns:a16="http://schemas.microsoft.com/office/drawing/2014/main" val="3040605025"/>
                  </a:ext>
                </a:extLst>
              </a:tr>
            </a:tbl>
          </a:graphicData>
        </a:graphic>
      </p:graphicFrame>
      <p:sp>
        <p:nvSpPr>
          <p:cNvPr id="4" name="Slide Number Placeholder 3"/>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19</a:t>
            </a:fld>
            <a:endParaRPr lang="en-US" dirty="0"/>
          </a:p>
        </p:txBody>
      </p:sp>
    </p:spTree>
    <p:extLst>
      <p:ext uri="{BB962C8B-B14F-4D97-AF65-F5344CB8AC3E}">
        <p14:creationId xmlns:p14="http://schemas.microsoft.com/office/powerpoint/2010/main" val="34914789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7FAD5AC-084D-A5BC-AD45-B5722456E95A}"/>
              </a:ext>
            </a:extLst>
          </p:cNvPr>
          <p:cNvSpPr>
            <a:spLocks noGrp="1"/>
          </p:cNvSpPr>
          <p:nvPr>
            <p:ph type="title"/>
          </p:nvPr>
        </p:nvSpPr>
        <p:spPr/>
        <p:txBody>
          <a:bodyPr>
            <a:normAutofit fontScale="90000"/>
          </a:bodyPr>
          <a:lstStyle/>
          <a:p>
            <a:r>
              <a:rPr lang="en-US" dirty="0"/>
              <a:t>Drive like a Texan English</a:t>
            </a:r>
          </a:p>
        </p:txBody>
      </p:sp>
      <p:pic>
        <p:nvPicPr>
          <p:cNvPr id="2" name="Picture 1" descr="Help make Texas safer for everyone&#10;Drive like a Texan&#10;Kind. Courteous. Safe.&#10;DriveLikeATexan.com&#10; QR Code - https://www.txdot.gov/drivelikeatexan?cid=qr-txdot-ppt-template:direct:AW:dlat">
            <a:extLst>
              <a:ext uri="{FF2B5EF4-FFF2-40B4-BE49-F238E27FC236}">
                <a16:creationId xmlns:a16="http://schemas.microsoft.com/office/drawing/2014/main" id="{890F2833-F27D-9D26-00B3-C61477A572F3}"/>
              </a:ext>
            </a:extLst>
          </p:cNvPr>
          <p:cNvPicPr>
            <a:picLocks noChangeAspect="1"/>
          </p:cNvPicPr>
          <p:nvPr/>
        </p:nvPicPr>
        <p:blipFill>
          <a:blip r:embed="rId3"/>
          <a:srcRect/>
          <a:stretch/>
        </p:blipFill>
        <p:spPr>
          <a:xfrm>
            <a:off x="-6655" y="554608"/>
            <a:ext cx="9157310" cy="4599429"/>
          </a:xfrm>
          <a:prstGeom prst="rect">
            <a:avLst/>
          </a:prstGeom>
        </p:spPr>
      </p:pic>
    </p:spTree>
    <p:extLst>
      <p:ext uri="{BB962C8B-B14F-4D97-AF65-F5344CB8AC3E}">
        <p14:creationId xmlns:p14="http://schemas.microsoft.com/office/powerpoint/2010/main" val="596519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179" y="597950"/>
            <a:ext cx="8229600" cy="294885"/>
          </a:xfrm>
        </p:spPr>
        <p:txBody>
          <a:bodyPr>
            <a:normAutofit/>
          </a:bodyPr>
          <a:lstStyle/>
          <a:p>
            <a:r>
              <a:rPr lang="en-US" sz="1800" dirty="0"/>
              <a:t>Solicitation Process - Interview </a:t>
            </a:r>
          </a:p>
        </p:txBody>
      </p:sp>
      <p:graphicFrame>
        <p:nvGraphicFramePr>
          <p:cNvPr id="5" name="Table 4">
            <a:extLst>
              <a:ext uri="{FF2B5EF4-FFF2-40B4-BE49-F238E27FC236}">
                <a16:creationId xmlns:a16="http://schemas.microsoft.com/office/drawing/2014/main" id="{69874AE8-7912-456E-A35D-CE07C95C0532}"/>
              </a:ext>
            </a:extLst>
          </p:cNvPr>
          <p:cNvGraphicFramePr>
            <a:graphicFrameLocks noGrp="1"/>
          </p:cNvGraphicFramePr>
          <p:nvPr>
            <p:extLst>
              <p:ext uri="{D42A27DB-BD31-4B8C-83A1-F6EECF244321}">
                <p14:modId xmlns:p14="http://schemas.microsoft.com/office/powerpoint/2010/main" val="1496117674"/>
              </p:ext>
            </p:extLst>
          </p:nvPr>
        </p:nvGraphicFramePr>
        <p:xfrm>
          <a:off x="750627" y="951904"/>
          <a:ext cx="7560861" cy="3760667"/>
        </p:xfrm>
        <a:graphic>
          <a:graphicData uri="http://schemas.openxmlformats.org/drawingml/2006/table">
            <a:tbl>
              <a:tblPr firstRow="1" firstCol="1" bandRow="1">
                <a:tableStyleId>{0E3FDE45-AF77-4B5C-9715-49D594BDF05E}</a:tableStyleId>
              </a:tblPr>
              <a:tblGrid>
                <a:gridCol w="240951">
                  <a:extLst>
                    <a:ext uri="{9D8B030D-6E8A-4147-A177-3AD203B41FA5}">
                      <a16:colId xmlns:a16="http://schemas.microsoft.com/office/drawing/2014/main" val="2059402675"/>
                    </a:ext>
                  </a:extLst>
                </a:gridCol>
                <a:gridCol w="2151937">
                  <a:extLst>
                    <a:ext uri="{9D8B030D-6E8A-4147-A177-3AD203B41FA5}">
                      <a16:colId xmlns:a16="http://schemas.microsoft.com/office/drawing/2014/main" val="182203911"/>
                    </a:ext>
                  </a:extLst>
                </a:gridCol>
                <a:gridCol w="3788738">
                  <a:extLst>
                    <a:ext uri="{9D8B030D-6E8A-4147-A177-3AD203B41FA5}">
                      <a16:colId xmlns:a16="http://schemas.microsoft.com/office/drawing/2014/main" val="720415224"/>
                    </a:ext>
                  </a:extLst>
                </a:gridCol>
                <a:gridCol w="1379235">
                  <a:extLst>
                    <a:ext uri="{9D8B030D-6E8A-4147-A177-3AD203B41FA5}">
                      <a16:colId xmlns:a16="http://schemas.microsoft.com/office/drawing/2014/main" val="635791732"/>
                    </a:ext>
                  </a:extLst>
                </a:gridCol>
              </a:tblGrid>
              <a:tr h="305506">
                <a:tc>
                  <a:txBody>
                    <a:bodyPr/>
                    <a:lstStyle/>
                    <a:p>
                      <a:pPr marL="0" marR="0">
                        <a:spcBef>
                          <a:spcPts val="0"/>
                        </a:spcBef>
                        <a:spcAft>
                          <a:spcPts val="0"/>
                        </a:spcAft>
                      </a:pPr>
                      <a:r>
                        <a:rPr lang="en-US" sz="1000" dirty="0">
                          <a:effectLst/>
                          <a:latin typeface="+mn-lt"/>
                        </a:rPr>
                        <a:t> </a:t>
                      </a:r>
                      <a:endParaRPr lang="en-US" sz="1000" dirty="0">
                        <a:effectLst/>
                        <a:latin typeface="+mn-lt"/>
                        <a:ea typeface="Times New Roman" panose="02020603050405020304" pitchFamily="18" charset="0"/>
                        <a:cs typeface="Times New Roman" panose="02020603050405020304" pitchFamily="18" charset="0"/>
                      </a:endParaRPr>
                    </a:p>
                  </a:txBody>
                  <a:tcPr marL="51483" marR="51483" marT="0" marB="0"/>
                </a:tc>
                <a:tc gridSpan="2">
                  <a:txBody>
                    <a:bodyPr/>
                    <a:lstStyle/>
                    <a:p>
                      <a:pPr marL="0" marR="0" algn="ctr">
                        <a:spcBef>
                          <a:spcPts val="0"/>
                        </a:spcBef>
                        <a:spcAft>
                          <a:spcPts val="0"/>
                        </a:spcAft>
                      </a:pPr>
                      <a:r>
                        <a:rPr lang="en-US" sz="1000" dirty="0">
                          <a:effectLst/>
                          <a:latin typeface="+mn-lt"/>
                        </a:rPr>
                        <a:t> </a:t>
                      </a:r>
                    </a:p>
                    <a:p>
                      <a:pPr marL="0" marR="0" algn="ctr">
                        <a:spcBef>
                          <a:spcPts val="0"/>
                        </a:spcBef>
                        <a:spcAft>
                          <a:spcPts val="0"/>
                        </a:spcAft>
                      </a:pPr>
                      <a:r>
                        <a:rPr lang="en-US" sz="1000" dirty="0">
                          <a:effectLst/>
                          <a:latin typeface="+mn-lt"/>
                        </a:rPr>
                        <a:t>Interview Evaluation Criteria -Federal Process</a:t>
                      </a:r>
                    </a:p>
                    <a:p>
                      <a:pPr marL="0" marR="0" algn="ctr">
                        <a:spcBef>
                          <a:spcPts val="0"/>
                        </a:spcBef>
                        <a:spcAft>
                          <a:spcPts val="0"/>
                        </a:spcAft>
                      </a:pPr>
                      <a:r>
                        <a:rPr lang="en-US" sz="1000" dirty="0">
                          <a:effectLst/>
                          <a:latin typeface="+mn-lt"/>
                        </a:rPr>
                        <a:t> </a:t>
                      </a:r>
                      <a:endParaRPr lang="en-US" sz="1000" dirty="0">
                        <a:effectLst/>
                        <a:latin typeface="+mn-lt"/>
                        <a:ea typeface="Times New Roman" panose="02020603050405020304" pitchFamily="18" charset="0"/>
                        <a:cs typeface="Times New Roman" panose="02020603050405020304" pitchFamily="18" charset="0"/>
                      </a:endParaRPr>
                    </a:p>
                  </a:txBody>
                  <a:tcPr marL="51483" marR="51483" marT="0" marB="0"/>
                </a:tc>
                <a:tc hMerge="1">
                  <a:txBody>
                    <a:bodyPr/>
                    <a:lstStyle/>
                    <a:p>
                      <a:endParaRPr lang="en-US"/>
                    </a:p>
                  </a:txBody>
                  <a:tcPr/>
                </a:tc>
                <a:tc>
                  <a:txBody>
                    <a:bodyPr/>
                    <a:lstStyle/>
                    <a:p>
                      <a:pPr marL="0" marR="0" algn="ctr">
                        <a:spcBef>
                          <a:spcPts val="0"/>
                        </a:spcBef>
                        <a:spcAft>
                          <a:spcPts val="0"/>
                        </a:spcAft>
                      </a:pPr>
                      <a:r>
                        <a:rPr lang="en-US" sz="1000" dirty="0">
                          <a:effectLst/>
                          <a:latin typeface="+mn-lt"/>
                        </a:rPr>
                        <a:t> </a:t>
                      </a:r>
                    </a:p>
                    <a:p>
                      <a:pPr marL="0" marR="0" algn="ctr">
                        <a:spcBef>
                          <a:spcPts val="0"/>
                        </a:spcBef>
                        <a:spcAft>
                          <a:spcPts val="0"/>
                        </a:spcAft>
                      </a:pPr>
                      <a:r>
                        <a:rPr lang="en-US" sz="1000" dirty="0">
                          <a:effectLst/>
                          <a:latin typeface="+mn-lt"/>
                        </a:rPr>
                        <a:t>Weighting for Evaluation of Presentations</a:t>
                      </a:r>
                      <a:endParaRPr lang="en-US" sz="1000" dirty="0">
                        <a:effectLst/>
                        <a:latin typeface="+mn-lt"/>
                        <a:ea typeface="Times New Roman" panose="02020603050405020304" pitchFamily="18" charset="0"/>
                        <a:cs typeface="Times New Roman" panose="02020603050405020304" pitchFamily="18" charset="0"/>
                      </a:endParaRPr>
                    </a:p>
                  </a:txBody>
                  <a:tcPr marL="51483" marR="51483" marT="0" marB="0"/>
                </a:tc>
                <a:extLst>
                  <a:ext uri="{0D108BD9-81ED-4DB2-BD59-A6C34878D82A}">
                    <a16:rowId xmlns:a16="http://schemas.microsoft.com/office/drawing/2014/main" val="4006790060"/>
                  </a:ext>
                </a:extLst>
              </a:tr>
              <a:tr h="415685">
                <a:tc>
                  <a:txBody>
                    <a:bodyPr/>
                    <a:lstStyle/>
                    <a:p>
                      <a:pPr marL="0" marR="0" algn="r">
                        <a:spcBef>
                          <a:spcPts val="0"/>
                        </a:spcBef>
                        <a:spcAft>
                          <a:spcPts val="0"/>
                        </a:spcAft>
                      </a:pPr>
                      <a:r>
                        <a:rPr lang="en-US" sz="1000" b="0" dirty="0">
                          <a:effectLst/>
                          <a:latin typeface="+mn-lt"/>
                        </a:rPr>
                        <a:t>1</a:t>
                      </a:r>
                      <a:endParaRPr lang="en-US" sz="1000" b="0" dirty="0">
                        <a:effectLst/>
                        <a:latin typeface="+mn-lt"/>
                        <a:ea typeface="Times New Roman" panose="02020603050405020304" pitchFamily="18" charset="0"/>
                        <a:cs typeface="Times New Roman" panose="02020603050405020304" pitchFamily="18" charset="0"/>
                      </a:endParaRPr>
                    </a:p>
                  </a:txBody>
                  <a:tcPr marL="51483" marR="51483" marT="0" marB="0" anchor="ctr"/>
                </a:tc>
                <a:tc>
                  <a:txBody>
                    <a:bodyPr/>
                    <a:lstStyle/>
                    <a:p>
                      <a:pPr marL="365760" marR="0" algn="ctr">
                        <a:spcBef>
                          <a:spcPts val="500"/>
                        </a:spcBef>
                        <a:spcAft>
                          <a:spcPts val="500"/>
                        </a:spcAft>
                      </a:pPr>
                      <a:r>
                        <a:rPr lang="en-US" sz="1000" dirty="0">
                          <a:effectLst/>
                          <a:latin typeface="+mn-lt"/>
                        </a:rPr>
                        <a:t>Technical Approach</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kern="1200" dirty="0">
                          <a:solidFill>
                            <a:schemeClr val="tx1"/>
                          </a:solidFill>
                          <a:effectLst/>
                          <a:latin typeface="+mn-lt"/>
                          <a:ea typeface="+mn-ea"/>
                          <a:cs typeface="+mn-cs"/>
                        </a:rPr>
                        <a:t>Project understanding, project approach, innovative concepts or alternatives</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0" marR="0" algn="ctr">
                        <a:spcBef>
                          <a:spcPts val="0"/>
                        </a:spcBef>
                        <a:spcAft>
                          <a:spcPts val="0"/>
                        </a:spcAft>
                      </a:pPr>
                      <a:r>
                        <a:rPr lang="en-US" sz="1000" dirty="0">
                          <a:effectLst/>
                          <a:latin typeface="+mn-lt"/>
                        </a:rPr>
                        <a:t>XX%</a:t>
                      </a:r>
                      <a:endParaRPr lang="en-US" sz="1000" dirty="0">
                        <a:effectLst/>
                        <a:latin typeface="+mn-lt"/>
                        <a:ea typeface="Times New Roman" panose="02020603050405020304" pitchFamily="18" charset="0"/>
                        <a:cs typeface="Times New Roman" panose="02020603050405020304" pitchFamily="18" charset="0"/>
                      </a:endParaRPr>
                    </a:p>
                  </a:txBody>
                  <a:tcPr marL="51483" marR="51483" marT="0" marB="0" anchor="ctr"/>
                </a:tc>
                <a:extLst>
                  <a:ext uri="{0D108BD9-81ED-4DB2-BD59-A6C34878D82A}">
                    <a16:rowId xmlns:a16="http://schemas.microsoft.com/office/drawing/2014/main" val="2571188614"/>
                  </a:ext>
                </a:extLst>
              </a:tr>
              <a:tr h="510100">
                <a:tc>
                  <a:txBody>
                    <a:bodyPr/>
                    <a:lstStyle/>
                    <a:p>
                      <a:pPr marL="0" marR="0" algn="r">
                        <a:spcBef>
                          <a:spcPts val="0"/>
                        </a:spcBef>
                        <a:spcAft>
                          <a:spcPts val="0"/>
                        </a:spcAft>
                      </a:pPr>
                      <a:r>
                        <a:rPr lang="en-US" sz="1000" b="0" dirty="0">
                          <a:effectLst/>
                          <a:latin typeface="+mn-lt"/>
                        </a:rPr>
                        <a:t>2</a:t>
                      </a:r>
                      <a:endParaRPr lang="en-US" sz="1000" b="0" dirty="0">
                        <a:effectLst/>
                        <a:latin typeface="+mn-lt"/>
                        <a:ea typeface="Times New Roman" panose="02020603050405020304" pitchFamily="18" charset="0"/>
                        <a:cs typeface="Times New Roman" panose="02020603050405020304" pitchFamily="18" charset="0"/>
                      </a:endParaRPr>
                    </a:p>
                  </a:txBody>
                  <a:tcPr marL="51483" marR="51483" marT="0" marB="0" anchor="ctr"/>
                </a:tc>
                <a:tc>
                  <a:txBody>
                    <a:bodyPr/>
                    <a:lstStyle/>
                    <a:p>
                      <a:pPr marL="365760" marR="0" algn="ctr">
                        <a:spcBef>
                          <a:spcPts val="500"/>
                        </a:spcBef>
                        <a:spcAft>
                          <a:spcPts val="500"/>
                        </a:spcAft>
                      </a:pPr>
                      <a:r>
                        <a:rPr lang="en-US" sz="1000" dirty="0">
                          <a:effectLst/>
                          <a:latin typeface="+mn-lt"/>
                        </a:rPr>
                        <a:t>Project Manager’s Relevant Experience</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kern="1200" dirty="0">
                          <a:solidFill>
                            <a:schemeClr val="tx1"/>
                          </a:solidFill>
                          <a:effectLst/>
                          <a:latin typeface="+mn-lt"/>
                          <a:ea typeface="+mn-ea"/>
                          <a:cs typeface="+mn-cs"/>
                        </a:rPr>
                        <a:t>Experience with similar or related projects, including both technical and management experience</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0" marR="0" algn="ctr">
                        <a:spcBef>
                          <a:spcPts val="0"/>
                        </a:spcBef>
                        <a:spcAft>
                          <a:spcPts val="0"/>
                        </a:spcAft>
                      </a:pPr>
                      <a:r>
                        <a:rPr lang="en-US" sz="1000" dirty="0">
                          <a:effectLst/>
                          <a:latin typeface="+mn-lt"/>
                        </a:rPr>
                        <a:t>XX%</a:t>
                      </a:r>
                      <a:endParaRPr lang="en-US" sz="1000" dirty="0">
                        <a:effectLst/>
                        <a:latin typeface="+mn-lt"/>
                        <a:ea typeface="Times New Roman" panose="02020603050405020304" pitchFamily="18" charset="0"/>
                        <a:cs typeface="Times New Roman" panose="02020603050405020304" pitchFamily="18" charset="0"/>
                      </a:endParaRPr>
                    </a:p>
                  </a:txBody>
                  <a:tcPr marL="51483" marR="51483" marT="0" marB="0" anchor="ctr"/>
                </a:tc>
                <a:extLst>
                  <a:ext uri="{0D108BD9-81ED-4DB2-BD59-A6C34878D82A}">
                    <a16:rowId xmlns:a16="http://schemas.microsoft.com/office/drawing/2014/main" val="3031475401"/>
                  </a:ext>
                </a:extLst>
              </a:tr>
              <a:tr h="1373674">
                <a:tc>
                  <a:txBody>
                    <a:bodyPr/>
                    <a:lstStyle/>
                    <a:p>
                      <a:pPr marL="0" marR="0" algn="r">
                        <a:spcBef>
                          <a:spcPts val="0"/>
                        </a:spcBef>
                        <a:spcAft>
                          <a:spcPts val="0"/>
                        </a:spcAft>
                      </a:pPr>
                      <a:r>
                        <a:rPr lang="en-US" sz="1000" b="0" dirty="0">
                          <a:effectLst/>
                          <a:latin typeface="+mn-lt"/>
                        </a:rPr>
                        <a:t>3</a:t>
                      </a:r>
                      <a:endParaRPr lang="en-US" sz="1000" b="0" dirty="0">
                        <a:effectLst/>
                        <a:latin typeface="+mn-lt"/>
                        <a:ea typeface="Times New Roman" panose="02020603050405020304" pitchFamily="18" charset="0"/>
                        <a:cs typeface="Times New Roman" panose="02020603050405020304" pitchFamily="18" charset="0"/>
                      </a:endParaRPr>
                    </a:p>
                  </a:txBody>
                  <a:tcPr marL="51483" marR="51483" marT="0" marB="0" anchor="ctr"/>
                </a:tc>
                <a:tc>
                  <a:txBody>
                    <a:bodyPr/>
                    <a:lstStyle/>
                    <a:p>
                      <a:pPr marL="365760" marR="0" algn="ctr">
                        <a:spcBef>
                          <a:spcPts val="500"/>
                        </a:spcBef>
                        <a:spcAft>
                          <a:spcPts val="500"/>
                        </a:spcAft>
                      </a:pPr>
                      <a:r>
                        <a:rPr lang="en-US" sz="1000" kern="1200" dirty="0">
                          <a:solidFill>
                            <a:schemeClr val="tx1"/>
                          </a:solidFill>
                          <a:effectLst/>
                          <a:latin typeface="+mn-lt"/>
                          <a:ea typeface="+mn-ea"/>
                          <a:cs typeface="+mn-cs"/>
                        </a:rPr>
                        <a:t>Project Planning and Management</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r>
                        <a:rPr lang="en-US" sz="1000" kern="1200" dirty="0">
                          <a:solidFill>
                            <a:schemeClr val="tx1"/>
                          </a:solidFill>
                          <a:effectLst/>
                          <a:latin typeface="+mn-lt"/>
                          <a:ea typeface="+mn-ea"/>
                          <a:cs typeface="+mn-cs"/>
                        </a:rPr>
                        <a:t>Project staffing and resource management (who, how, and why), communication plan, and quality control procedures. Includes the prime firm’s past experience with utilizing </a:t>
                      </a:r>
                      <a:r>
                        <a:rPr lang="en-US" sz="1000" kern="1200" dirty="0" err="1">
                          <a:solidFill>
                            <a:schemeClr val="tx1"/>
                          </a:solidFill>
                          <a:effectLst/>
                          <a:latin typeface="+mn-lt"/>
                          <a:ea typeface="+mn-ea"/>
                          <a:cs typeface="+mn-cs"/>
                        </a:rPr>
                        <a:t>subproviders</a:t>
                      </a:r>
                      <a:r>
                        <a:rPr lang="en-US" sz="1000" kern="1200" dirty="0">
                          <a:solidFill>
                            <a:schemeClr val="tx1"/>
                          </a:solidFill>
                          <a:effectLst/>
                          <a:latin typeface="+mn-lt"/>
                          <a:ea typeface="+mn-ea"/>
                          <a:cs typeface="+mn-cs"/>
                        </a:rPr>
                        <a:t> and meeting program goals (HUB or DBE) and/or how it plans to utilize </a:t>
                      </a:r>
                      <a:r>
                        <a:rPr lang="en-US" sz="1000" kern="1200" dirty="0" err="1">
                          <a:solidFill>
                            <a:schemeClr val="tx1"/>
                          </a:solidFill>
                          <a:effectLst/>
                          <a:latin typeface="+mn-lt"/>
                          <a:ea typeface="+mn-ea"/>
                          <a:cs typeface="+mn-cs"/>
                        </a:rPr>
                        <a:t>subproviders</a:t>
                      </a:r>
                      <a:r>
                        <a:rPr lang="en-US" sz="1000" kern="1200" dirty="0">
                          <a:solidFill>
                            <a:schemeClr val="tx1"/>
                          </a:solidFill>
                          <a:effectLst/>
                          <a:latin typeface="+mn-lt"/>
                          <a:ea typeface="+mn-ea"/>
                          <a:cs typeface="+mn-cs"/>
                        </a:rPr>
                        <a:t>  to meet the goals on this contract. Also, may include project scheduling or phasing for SD projects</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0" marR="0" algn="ctr">
                        <a:spcBef>
                          <a:spcPts val="0"/>
                        </a:spcBef>
                        <a:spcAft>
                          <a:spcPts val="0"/>
                        </a:spcAft>
                      </a:pPr>
                      <a:r>
                        <a:rPr lang="en-US" sz="1000" dirty="0">
                          <a:effectLst/>
                          <a:latin typeface="+mn-lt"/>
                        </a:rPr>
                        <a:t>XX%</a:t>
                      </a:r>
                      <a:endParaRPr lang="en-US" sz="1000" dirty="0">
                        <a:effectLst/>
                        <a:latin typeface="+mn-lt"/>
                        <a:ea typeface="Times New Roman" panose="02020603050405020304" pitchFamily="18" charset="0"/>
                        <a:cs typeface="Times New Roman" panose="02020603050405020304" pitchFamily="18" charset="0"/>
                      </a:endParaRPr>
                    </a:p>
                  </a:txBody>
                  <a:tcPr marL="51483" marR="51483" marT="0" marB="0" anchor="ctr"/>
                </a:tc>
                <a:extLst>
                  <a:ext uri="{0D108BD9-81ED-4DB2-BD59-A6C34878D82A}">
                    <a16:rowId xmlns:a16="http://schemas.microsoft.com/office/drawing/2014/main" val="4280425362"/>
                  </a:ext>
                </a:extLst>
              </a:tr>
              <a:tr h="572322">
                <a:tc>
                  <a:txBody>
                    <a:bodyPr/>
                    <a:lstStyle/>
                    <a:p>
                      <a:pPr marL="0" marR="0" algn="r">
                        <a:spcBef>
                          <a:spcPts val="0"/>
                        </a:spcBef>
                        <a:spcAft>
                          <a:spcPts val="0"/>
                        </a:spcAft>
                      </a:pPr>
                      <a:r>
                        <a:rPr lang="en-US" sz="1000" b="0" dirty="0">
                          <a:effectLst/>
                          <a:latin typeface="+mn-lt"/>
                        </a:rPr>
                        <a:t>4</a:t>
                      </a:r>
                      <a:endParaRPr lang="en-US" sz="1000" b="0" dirty="0">
                        <a:effectLst/>
                        <a:latin typeface="+mn-lt"/>
                        <a:ea typeface="Times New Roman" panose="02020603050405020304" pitchFamily="18" charset="0"/>
                        <a:cs typeface="Times New Roman" panose="02020603050405020304" pitchFamily="18" charset="0"/>
                      </a:endParaRPr>
                    </a:p>
                  </a:txBody>
                  <a:tcPr marL="51483" marR="51483" marT="0" marB="0" anchor="ctr"/>
                </a:tc>
                <a:tc>
                  <a:txBody>
                    <a:bodyPr/>
                    <a:lstStyle/>
                    <a:p>
                      <a:pPr marL="365760" marR="0" algn="ctr">
                        <a:spcBef>
                          <a:spcPts val="500"/>
                        </a:spcBef>
                        <a:spcAft>
                          <a:spcPts val="500"/>
                        </a:spcAft>
                      </a:pPr>
                      <a:r>
                        <a:rPr lang="en-US" sz="1000" dirty="0">
                          <a:effectLst/>
                          <a:latin typeface="+mn-lt"/>
                        </a:rPr>
                        <a:t>Key Staff’s Relevant Experience</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365760" marR="0" algn="l">
                        <a:spcBef>
                          <a:spcPts val="500"/>
                        </a:spcBef>
                        <a:spcAft>
                          <a:spcPts val="500"/>
                        </a:spcAft>
                      </a:pPr>
                      <a:endParaRPr lang="en-US" sz="1000" dirty="0">
                        <a:effectLst/>
                        <a:latin typeface="+mn-lt"/>
                      </a:endParaRPr>
                    </a:p>
                    <a:p>
                      <a:pPr marL="365760" marR="0" algn="l">
                        <a:spcBef>
                          <a:spcPts val="500"/>
                        </a:spcBef>
                        <a:spcAft>
                          <a:spcPts val="500"/>
                        </a:spcAft>
                      </a:pPr>
                      <a:r>
                        <a:rPr lang="en-US" sz="1000" dirty="0">
                          <a:effectLst/>
                          <a:latin typeface="+mn-lt"/>
                        </a:rPr>
                        <a:t>Experience with similar projects </a:t>
                      </a:r>
                      <a:endParaRPr lang="en-US" sz="1000" dirty="0">
                        <a:effectLst/>
                        <a:latin typeface="+mn-lt"/>
                        <a:ea typeface="Arial" panose="020B0604020202020204" pitchFamily="34" charset="0"/>
                        <a:cs typeface="Times New Roman" panose="02020603050405020304" pitchFamily="18" charset="0"/>
                      </a:endParaRPr>
                    </a:p>
                  </a:txBody>
                  <a:tcPr marL="51483" marR="51483" marT="0" marB="0" anchor="ctr"/>
                </a:tc>
                <a:tc>
                  <a:txBody>
                    <a:bodyPr/>
                    <a:lstStyle/>
                    <a:p>
                      <a:pPr marL="0" marR="0" algn="ctr">
                        <a:spcBef>
                          <a:spcPts val="0"/>
                        </a:spcBef>
                        <a:spcAft>
                          <a:spcPts val="0"/>
                        </a:spcAft>
                      </a:pPr>
                      <a:r>
                        <a:rPr lang="en-US" sz="1000" dirty="0">
                          <a:effectLst/>
                          <a:latin typeface="+mn-lt"/>
                        </a:rPr>
                        <a:t>XX%</a:t>
                      </a:r>
                      <a:endParaRPr lang="en-US" sz="1000" dirty="0">
                        <a:effectLst/>
                        <a:latin typeface="+mn-lt"/>
                        <a:ea typeface="Times New Roman" panose="02020603050405020304" pitchFamily="18" charset="0"/>
                        <a:cs typeface="Times New Roman" panose="02020603050405020304" pitchFamily="18" charset="0"/>
                      </a:endParaRPr>
                    </a:p>
                  </a:txBody>
                  <a:tcPr marL="51483" marR="51483" marT="0" marB="0" anchor="ctr"/>
                </a:tc>
                <a:extLst>
                  <a:ext uri="{0D108BD9-81ED-4DB2-BD59-A6C34878D82A}">
                    <a16:rowId xmlns:a16="http://schemas.microsoft.com/office/drawing/2014/main" val="1930168814"/>
                  </a:ext>
                </a:extLst>
              </a:tr>
              <a:tr h="279286">
                <a:tc>
                  <a:txBody>
                    <a:bodyPr/>
                    <a:lstStyle/>
                    <a:p>
                      <a:pPr marL="0" marR="0">
                        <a:spcBef>
                          <a:spcPts val="0"/>
                        </a:spcBef>
                        <a:spcAft>
                          <a:spcPts val="0"/>
                        </a:spcAft>
                      </a:pPr>
                      <a:r>
                        <a:rPr lang="en-US" sz="1000" dirty="0">
                          <a:effectLst/>
                          <a:latin typeface="+mn-lt"/>
                        </a:rPr>
                        <a:t> </a:t>
                      </a:r>
                      <a:endParaRPr lang="en-US" sz="1000" dirty="0">
                        <a:effectLst/>
                        <a:latin typeface="+mn-lt"/>
                        <a:ea typeface="Times New Roman" panose="02020603050405020304" pitchFamily="18" charset="0"/>
                        <a:cs typeface="Times New Roman" panose="02020603050405020304" pitchFamily="18" charset="0"/>
                      </a:endParaRPr>
                    </a:p>
                  </a:txBody>
                  <a:tcPr marL="51483" marR="51483" marT="0" marB="0" anchor="ctr"/>
                </a:tc>
                <a:tc>
                  <a:txBody>
                    <a:bodyPr/>
                    <a:lstStyle/>
                    <a:p>
                      <a:pPr marL="0" marR="0">
                        <a:spcBef>
                          <a:spcPts val="0"/>
                        </a:spcBef>
                        <a:spcAft>
                          <a:spcPts val="0"/>
                        </a:spcAft>
                      </a:pPr>
                      <a:endParaRPr lang="en-US" sz="1000" dirty="0">
                        <a:effectLst/>
                        <a:latin typeface="+mn-lt"/>
                        <a:ea typeface="Times New Roman" panose="02020603050405020304" pitchFamily="18" charset="0"/>
                        <a:cs typeface="Times New Roman" panose="02020603050405020304" pitchFamily="18" charset="0"/>
                      </a:endParaRPr>
                    </a:p>
                  </a:txBody>
                  <a:tcPr marL="51483" marR="51483" marT="0" marB="0" anchor="ctr"/>
                </a:tc>
                <a:tc>
                  <a:txBody>
                    <a:bodyPr/>
                    <a:lstStyle/>
                    <a:p>
                      <a:pPr marL="0" marR="0" algn="r">
                        <a:spcBef>
                          <a:spcPts val="0"/>
                        </a:spcBef>
                        <a:spcAft>
                          <a:spcPts val="0"/>
                        </a:spcAft>
                      </a:pPr>
                      <a:r>
                        <a:rPr lang="en-US" sz="1000" b="1" dirty="0">
                          <a:effectLst/>
                          <a:latin typeface="+mn-lt"/>
                        </a:rPr>
                        <a:t> TOTAL:</a:t>
                      </a:r>
                      <a:endParaRPr lang="en-US" sz="1000" b="1" dirty="0">
                        <a:effectLst/>
                        <a:latin typeface="+mn-lt"/>
                        <a:ea typeface="Times New Roman" panose="02020603050405020304" pitchFamily="18" charset="0"/>
                        <a:cs typeface="Times New Roman" panose="02020603050405020304" pitchFamily="18" charset="0"/>
                      </a:endParaRPr>
                    </a:p>
                  </a:txBody>
                  <a:tcPr marL="51483" marR="51483" marT="0" marB="0" anchor="ctr"/>
                </a:tc>
                <a:tc>
                  <a:txBody>
                    <a:bodyPr/>
                    <a:lstStyle/>
                    <a:p>
                      <a:pPr marL="0" marR="0" algn="ctr">
                        <a:spcBef>
                          <a:spcPts val="0"/>
                        </a:spcBef>
                        <a:spcAft>
                          <a:spcPts val="0"/>
                        </a:spcAft>
                      </a:pPr>
                      <a:r>
                        <a:rPr lang="en-US" sz="1000" b="1" dirty="0">
                          <a:effectLst/>
                          <a:latin typeface="+mn-lt"/>
                        </a:rPr>
                        <a:t>100%</a:t>
                      </a:r>
                      <a:endParaRPr lang="en-US" sz="1000" b="1" dirty="0">
                        <a:effectLst/>
                        <a:latin typeface="+mn-lt"/>
                        <a:ea typeface="Times New Roman" panose="02020603050405020304" pitchFamily="18" charset="0"/>
                        <a:cs typeface="Times New Roman" panose="02020603050405020304" pitchFamily="18" charset="0"/>
                      </a:endParaRPr>
                    </a:p>
                  </a:txBody>
                  <a:tcPr marL="51483" marR="51483" marT="0" marB="0" anchor="ctr"/>
                </a:tc>
                <a:extLst>
                  <a:ext uri="{0D108BD9-81ED-4DB2-BD59-A6C34878D82A}">
                    <a16:rowId xmlns:a16="http://schemas.microsoft.com/office/drawing/2014/main" val="3818381859"/>
                  </a:ext>
                </a:extLst>
              </a:tr>
            </a:tbl>
          </a:graphicData>
        </a:graphic>
      </p:graphicFrame>
      <p:sp>
        <p:nvSpPr>
          <p:cNvPr id="4" name="Slide Number Placeholder 3"/>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20</a:t>
            </a:fld>
            <a:endParaRPr lang="en-US" dirty="0"/>
          </a:p>
        </p:txBody>
      </p:sp>
    </p:spTree>
    <p:extLst>
      <p:ext uri="{BB962C8B-B14F-4D97-AF65-F5344CB8AC3E}">
        <p14:creationId xmlns:p14="http://schemas.microsoft.com/office/powerpoint/2010/main" val="1413881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589CC-5A6C-A0A3-83FC-7BDC4DB44D1B}"/>
              </a:ext>
            </a:extLst>
          </p:cNvPr>
          <p:cNvSpPr>
            <a:spLocks noGrp="1"/>
          </p:cNvSpPr>
          <p:nvPr>
            <p:ph type="title"/>
          </p:nvPr>
        </p:nvSpPr>
        <p:spPr>
          <a:xfrm>
            <a:off x="228712" y="607978"/>
            <a:ext cx="8229600" cy="294885"/>
          </a:xfrm>
        </p:spPr>
        <p:txBody>
          <a:bodyPr>
            <a:normAutofit/>
          </a:bodyPr>
          <a:lstStyle/>
          <a:p>
            <a:r>
              <a:rPr lang="en-US" sz="1800" dirty="0"/>
              <a:t>Solicitation Timeline (Anticipated)</a:t>
            </a:r>
          </a:p>
        </p:txBody>
      </p:sp>
      <p:graphicFrame>
        <p:nvGraphicFramePr>
          <p:cNvPr id="4" name="Table 3">
            <a:extLst>
              <a:ext uri="{FF2B5EF4-FFF2-40B4-BE49-F238E27FC236}">
                <a16:creationId xmlns:a16="http://schemas.microsoft.com/office/drawing/2014/main" id="{1C9BA25E-3739-7FDB-CE3A-6B47FFFAB95A}"/>
              </a:ext>
            </a:extLst>
          </p:cNvPr>
          <p:cNvGraphicFramePr>
            <a:graphicFrameLocks noGrp="1"/>
          </p:cNvGraphicFramePr>
          <p:nvPr>
            <p:extLst>
              <p:ext uri="{D42A27DB-BD31-4B8C-83A1-F6EECF244321}">
                <p14:modId xmlns:p14="http://schemas.microsoft.com/office/powerpoint/2010/main" val="3488851690"/>
              </p:ext>
            </p:extLst>
          </p:nvPr>
        </p:nvGraphicFramePr>
        <p:xfrm>
          <a:off x="228712" y="1148880"/>
          <a:ext cx="8229600" cy="3727920"/>
        </p:xfrm>
        <a:graphic>
          <a:graphicData uri="http://schemas.openxmlformats.org/drawingml/2006/table">
            <a:tbl>
              <a:tblPr firstRow="1" bandRow="1">
                <a:tableStyleId>{5C22544A-7EE6-4342-B048-85BDC9FD1C3A}</a:tableStyleId>
              </a:tblPr>
              <a:tblGrid>
                <a:gridCol w="4622688">
                  <a:extLst>
                    <a:ext uri="{9D8B030D-6E8A-4147-A177-3AD203B41FA5}">
                      <a16:colId xmlns:a16="http://schemas.microsoft.com/office/drawing/2014/main" val="942948147"/>
                    </a:ext>
                  </a:extLst>
                </a:gridCol>
                <a:gridCol w="3606912">
                  <a:extLst>
                    <a:ext uri="{9D8B030D-6E8A-4147-A177-3AD203B41FA5}">
                      <a16:colId xmlns:a16="http://schemas.microsoft.com/office/drawing/2014/main" val="3383912796"/>
                    </a:ext>
                  </a:extLst>
                </a:gridCol>
              </a:tblGrid>
              <a:tr h="532560">
                <a:tc>
                  <a:txBody>
                    <a:bodyPr/>
                    <a:lstStyle/>
                    <a:p>
                      <a:pPr algn="ctr"/>
                      <a:r>
                        <a:rPr lang="en-US" sz="2000" u="sng" dirty="0"/>
                        <a:t>Task</a:t>
                      </a:r>
                    </a:p>
                  </a:txBody>
                  <a:tcPr/>
                </a:tc>
                <a:tc>
                  <a:txBody>
                    <a:bodyPr/>
                    <a:lstStyle/>
                    <a:p>
                      <a:pPr algn="ctr"/>
                      <a:r>
                        <a:rPr lang="en-US" sz="2000" u="sng" dirty="0"/>
                        <a:t>Date</a:t>
                      </a:r>
                    </a:p>
                  </a:txBody>
                  <a:tcPr/>
                </a:tc>
                <a:extLst>
                  <a:ext uri="{0D108BD9-81ED-4DB2-BD59-A6C34878D82A}">
                    <a16:rowId xmlns:a16="http://schemas.microsoft.com/office/drawing/2014/main" val="3879720567"/>
                  </a:ext>
                </a:extLst>
              </a:tr>
              <a:tr h="532560">
                <a:tc>
                  <a:txBody>
                    <a:bodyPr/>
                    <a:lstStyle/>
                    <a:p>
                      <a:r>
                        <a:rPr lang="en-US" sz="2000" dirty="0"/>
                        <a:t>RFP Posting in Euna</a:t>
                      </a:r>
                    </a:p>
                  </a:txBody>
                  <a:tcPr/>
                </a:tc>
                <a:tc>
                  <a:txBody>
                    <a:bodyPr/>
                    <a:lstStyle/>
                    <a:p>
                      <a:r>
                        <a:rPr lang="en-US" sz="2000" dirty="0"/>
                        <a:t>Week of 9/7/2026</a:t>
                      </a:r>
                    </a:p>
                  </a:txBody>
                  <a:tcPr/>
                </a:tc>
                <a:extLst>
                  <a:ext uri="{0D108BD9-81ED-4DB2-BD59-A6C34878D82A}">
                    <a16:rowId xmlns:a16="http://schemas.microsoft.com/office/drawing/2014/main" val="2121638374"/>
                  </a:ext>
                </a:extLst>
              </a:tr>
              <a:tr h="532560">
                <a:tc>
                  <a:txBody>
                    <a:bodyPr/>
                    <a:lstStyle/>
                    <a:p>
                      <a:r>
                        <a:rPr lang="en-US" sz="2000" dirty="0"/>
                        <a:t>Proposal Due Date</a:t>
                      </a:r>
                    </a:p>
                  </a:txBody>
                  <a:tcPr/>
                </a:tc>
                <a:tc>
                  <a:txBody>
                    <a:bodyPr/>
                    <a:lstStyle/>
                    <a:p>
                      <a:r>
                        <a:rPr lang="en-US" sz="2000" dirty="0"/>
                        <a:t>Week of 9/27/2026</a:t>
                      </a:r>
                    </a:p>
                  </a:txBody>
                  <a:tcPr/>
                </a:tc>
                <a:extLst>
                  <a:ext uri="{0D108BD9-81ED-4DB2-BD59-A6C34878D82A}">
                    <a16:rowId xmlns:a16="http://schemas.microsoft.com/office/drawing/2014/main" val="771195350"/>
                  </a:ext>
                </a:extLst>
              </a:tr>
              <a:tr h="532560">
                <a:tc>
                  <a:txBody>
                    <a:bodyPr/>
                    <a:lstStyle/>
                    <a:p>
                      <a:r>
                        <a:rPr lang="en-US" sz="2000" dirty="0"/>
                        <a:t>Shortlist Determination / ICG</a:t>
                      </a:r>
                    </a:p>
                  </a:txBody>
                  <a:tcPr/>
                </a:tc>
                <a:tc>
                  <a:txBody>
                    <a:bodyPr/>
                    <a:lstStyle/>
                    <a:p>
                      <a:r>
                        <a:rPr lang="en-US" sz="2000" dirty="0"/>
                        <a:t>Week of 10/26/2026</a:t>
                      </a:r>
                    </a:p>
                  </a:txBody>
                  <a:tcPr/>
                </a:tc>
                <a:extLst>
                  <a:ext uri="{0D108BD9-81ED-4DB2-BD59-A6C34878D82A}">
                    <a16:rowId xmlns:a16="http://schemas.microsoft.com/office/drawing/2014/main" val="3201866638"/>
                  </a:ext>
                </a:extLst>
              </a:tr>
              <a:tr h="532560">
                <a:tc>
                  <a:txBody>
                    <a:bodyPr/>
                    <a:lstStyle/>
                    <a:p>
                      <a:r>
                        <a:rPr lang="en-US" sz="2000" dirty="0"/>
                        <a:t>Interviews</a:t>
                      </a:r>
                    </a:p>
                  </a:txBody>
                  <a:tcPr/>
                </a:tc>
                <a:tc>
                  <a:txBody>
                    <a:bodyPr/>
                    <a:lstStyle/>
                    <a:p>
                      <a:r>
                        <a:rPr lang="en-US" sz="2000" dirty="0"/>
                        <a:t>Weeks of 11/9 or 11/16</a:t>
                      </a:r>
                    </a:p>
                  </a:txBody>
                  <a:tcPr/>
                </a:tc>
                <a:extLst>
                  <a:ext uri="{0D108BD9-81ED-4DB2-BD59-A6C34878D82A}">
                    <a16:rowId xmlns:a16="http://schemas.microsoft.com/office/drawing/2014/main" val="2291989312"/>
                  </a:ext>
                </a:extLst>
              </a:tr>
              <a:tr h="532560">
                <a:tc>
                  <a:txBody>
                    <a:bodyPr/>
                    <a:lstStyle/>
                    <a:p>
                      <a:r>
                        <a:rPr lang="en-US" sz="2000" dirty="0"/>
                        <a:t>Provider Selection</a:t>
                      </a:r>
                    </a:p>
                  </a:txBody>
                  <a:tcPr/>
                </a:tc>
                <a:tc>
                  <a:txBody>
                    <a:bodyPr/>
                    <a:lstStyle/>
                    <a:p>
                      <a:r>
                        <a:rPr lang="en-US" sz="2000" dirty="0"/>
                        <a:t>Week of 11/23/26</a:t>
                      </a:r>
                    </a:p>
                  </a:txBody>
                  <a:tcPr/>
                </a:tc>
                <a:extLst>
                  <a:ext uri="{0D108BD9-81ED-4DB2-BD59-A6C34878D82A}">
                    <a16:rowId xmlns:a16="http://schemas.microsoft.com/office/drawing/2014/main" val="989205007"/>
                  </a:ext>
                </a:extLst>
              </a:tr>
              <a:tr h="532560">
                <a:tc>
                  <a:txBody>
                    <a:bodyPr/>
                    <a:lstStyle/>
                    <a:p>
                      <a:r>
                        <a:rPr lang="en-US" sz="2000" dirty="0"/>
                        <a:t>Contract Execution</a:t>
                      </a:r>
                    </a:p>
                  </a:txBody>
                  <a:tcPr/>
                </a:tc>
                <a:tc>
                  <a:txBody>
                    <a:bodyPr/>
                    <a:lstStyle/>
                    <a:p>
                      <a:r>
                        <a:rPr lang="en-US" sz="2000" dirty="0"/>
                        <a:t>4/2027</a:t>
                      </a:r>
                    </a:p>
                  </a:txBody>
                  <a:tcPr/>
                </a:tc>
                <a:extLst>
                  <a:ext uri="{0D108BD9-81ED-4DB2-BD59-A6C34878D82A}">
                    <a16:rowId xmlns:a16="http://schemas.microsoft.com/office/drawing/2014/main" val="1940633182"/>
                  </a:ext>
                </a:extLst>
              </a:tr>
            </a:tbl>
          </a:graphicData>
        </a:graphic>
      </p:graphicFrame>
    </p:spTree>
    <p:extLst>
      <p:ext uri="{BB962C8B-B14F-4D97-AF65-F5344CB8AC3E}">
        <p14:creationId xmlns:p14="http://schemas.microsoft.com/office/powerpoint/2010/main" val="1226750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CE5555-6FC7-901C-EE2B-D80C2772E55B}"/>
              </a:ext>
            </a:extLst>
          </p:cNvPr>
          <p:cNvSpPr txBox="1">
            <a:spLocks noGrp="1"/>
          </p:cNvSpPr>
          <p:nvPr>
            <p:ph type="title" idx="4294967295"/>
          </p:nvPr>
        </p:nvSpPr>
        <p:spPr>
          <a:xfrm>
            <a:off x="388366" y="530964"/>
            <a:ext cx="8229600" cy="294885"/>
          </a:xfrm>
          <a:prstGeom prst="rect">
            <a:avLst/>
          </a:prstGeom>
          <a:noFill/>
          <a:ln>
            <a:noFill/>
            <a:prstDash/>
          </a:ln>
          <a:effectLst/>
        </p:spPr>
        <p:txBody>
          <a:bodyPr rot="0" spcFirstLastPara="0" vertOverflow="overflow" horzOverflow="overflow" vert="horz" wrap="none" lIns="0" tIns="0" rIns="0" bIns="0" numCol="1" spcCol="0" rtlCol="0" fromWordArt="0" anchor="b" anchorCtr="0" forceAA="0" compatLnSpc="1">
            <a:prstTxWarp prst="textNoShape">
              <a:avLst/>
            </a:prstTxWarp>
            <a:normAutofit fontScale="97500"/>
          </a:bodyPr>
          <a:lstStyle>
            <a:lvl1pPr algn="l" defTabSz="685800" rtl="0" eaLnBrk="1" latinLnBrk="0" hangingPunct="1">
              <a:lnSpc>
                <a:spcPct val="100000"/>
              </a:lnSpc>
              <a:spcBef>
                <a:spcPct val="0"/>
              </a:spcBef>
              <a:buNone/>
              <a:defRPr sz="2200" kern="1200">
                <a:solidFill>
                  <a:schemeClr val="accent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chemeClr val="accent1"/>
                </a:solidFill>
                <a:effectLst/>
                <a:uLnTx/>
                <a:uFillTx/>
                <a:latin typeface="+mj-lt"/>
                <a:ea typeface="+mj-ea"/>
                <a:cs typeface="+mj-cs"/>
              </a:rPr>
              <a:t>RFP Information – Work Categories (DRAFT)</a:t>
            </a:r>
          </a:p>
        </p:txBody>
      </p:sp>
      <p:pic>
        <p:nvPicPr>
          <p:cNvPr id="7" name="Picture 6" descr="Chart of Draft Work Categories and there anticpated percentage of work">
            <a:extLst>
              <a:ext uri="{FF2B5EF4-FFF2-40B4-BE49-F238E27FC236}">
                <a16:creationId xmlns:a16="http://schemas.microsoft.com/office/drawing/2014/main" id="{6EF62A0E-2107-AE7B-1C69-35EAC4EF9E70}"/>
              </a:ext>
            </a:extLst>
          </p:cNvPr>
          <p:cNvPicPr>
            <a:picLocks noChangeAspect="1"/>
          </p:cNvPicPr>
          <p:nvPr/>
        </p:nvPicPr>
        <p:blipFill>
          <a:blip r:embed="rId3"/>
          <a:stretch>
            <a:fillRect/>
          </a:stretch>
        </p:blipFill>
        <p:spPr>
          <a:xfrm>
            <a:off x="545375" y="884730"/>
            <a:ext cx="5254347" cy="4089870"/>
          </a:xfrm>
          <a:prstGeom prst="rect">
            <a:avLst/>
          </a:prstGeom>
        </p:spPr>
      </p:pic>
      <p:sp>
        <p:nvSpPr>
          <p:cNvPr id="6" name="Rectangle 5">
            <a:extLst>
              <a:ext uri="{FF2B5EF4-FFF2-40B4-BE49-F238E27FC236}">
                <a16:creationId xmlns:a16="http://schemas.microsoft.com/office/drawing/2014/main" id="{EA3CA684-9947-467A-BB21-6440D4C08B14}"/>
              </a:ext>
            </a:extLst>
          </p:cNvPr>
          <p:cNvSpPr/>
          <p:nvPr/>
        </p:nvSpPr>
        <p:spPr>
          <a:xfrm>
            <a:off x="6066970" y="2574131"/>
            <a:ext cx="2903157" cy="415755"/>
          </a:xfrm>
          <a:prstGeom prst="rect">
            <a:avLst/>
          </a:prstGeom>
          <a:ln>
            <a:solidFill>
              <a:schemeClr val="accent1"/>
            </a:solidFill>
          </a:ln>
        </p:spPr>
        <p:txBody>
          <a:bodyPr wrap="square">
            <a:spAutoFit/>
          </a:bodyPr>
          <a:lstStyle/>
          <a:p>
            <a:r>
              <a:rPr lang="en-US" sz="1051" b="1" dirty="0">
                <a:solidFill>
                  <a:srgbClr val="FF0000"/>
                </a:solidFill>
              </a:rPr>
              <a:t>Work Categories and percentages are subject to change.</a:t>
            </a:r>
          </a:p>
        </p:txBody>
      </p:sp>
      <p:sp>
        <p:nvSpPr>
          <p:cNvPr id="16" name="Slide Number Placeholder 15"/>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22</a:t>
            </a:fld>
            <a:endParaRPr lang="en-US" dirty="0"/>
          </a:p>
        </p:txBody>
      </p:sp>
    </p:spTree>
    <p:extLst>
      <p:ext uri="{BB962C8B-B14F-4D97-AF65-F5344CB8AC3E}">
        <p14:creationId xmlns:p14="http://schemas.microsoft.com/office/powerpoint/2010/main" val="11410093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280" y="697536"/>
            <a:ext cx="8229600" cy="294885"/>
          </a:xfrm>
        </p:spPr>
        <p:txBody>
          <a:bodyPr>
            <a:normAutofit/>
          </a:bodyPr>
          <a:lstStyle/>
          <a:p>
            <a:r>
              <a:rPr lang="en-US" dirty="0">
                <a:solidFill>
                  <a:srgbClr val="FF0000"/>
                </a:solidFill>
              </a:rPr>
              <a:t>“DRAFT”</a:t>
            </a:r>
            <a:r>
              <a:rPr lang="en-US" dirty="0"/>
              <a:t> - Preclusions</a:t>
            </a:r>
          </a:p>
        </p:txBody>
      </p:sp>
      <p:sp>
        <p:nvSpPr>
          <p:cNvPr id="11" name="Content Placeholder 10">
            <a:extLst>
              <a:ext uri="{FF2B5EF4-FFF2-40B4-BE49-F238E27FC236}">
                <a16:creationId xmlns:a16="http://schemas.microsoft.com/office/drawing/2014/main" id="{AE2F6A57-7E8F-47F4-8D2F-8EA362B1D95E}"/>
              </a:ext>
            </a:extLst>
          </p:cNvPr>
          <p:cNvSpPr>
            <a:spLocks noGrp="1"/>
          </p:cNvSpPr>
          <p:nvPr>
            <p:ph idx="1"/>
          </p:nvPr>
        </p:nvSpPr>
        <p:spPr>
          <a:xfrm>
            <a:off x="370120" y="1163866"/>
            <a:ext cx="4201880" cy="3795429"/>
          </a:xfrm>
        </p:spPr>
        <p:txBody>
          <a:bodyPr>
            <a:normAutofit/>
          </a:bodyPr>
          <a:lstStyle/>
          <a:p>
            <a:pPr marL="342900" indent="-342900">
              <a:lnSpc>
                <a:spcPct val="150000"/>
              </a:lnSpc>
              <a:spcBef>
                <a:spcPts val="0"/>
              </a:spcBef>
              <a:spcAft>
                <a:spcPts val="0"/>
              </a:spcAft>
              <a:buFont typeface="Wingdings" panose="05000000000000000000" pitchFamily="2" charset="2"/>
              <a:buChar char="v"/>
            </a:pPr>
            <a:r>
              <a:rPr lang="en-US" sz="1600" dirty="0"/>
              <a:t>CONSOR North America, Inc.</a:t>
            </a:r>
          </a:p>
          <a:p>
            <a:pPr marL="342900" indent="-342900">
              <a:lnSpc>
                <a:spcPct val="150000"/>
              </a:lnSpc>
              <a:spcBef>
                <a:spcPts val="0"/>
              </a:spcBef>
              <a:spcAft>
                <a:spcPts val="0"/>
              </a:spcAft>
              <a:buFont typeface="Wingdings" panose="05000000000000000000" pitchFamily="2" charset="2"/>
              <a:buChar char="v"/>
            </a:pPr>
            <a:r>
              <a:rPr lang="en-US" sz="1600" dirty="0"/>
              <a:t>HVJ South Central Texas M&amp;J, Inc.</a:t>
            </a:r>
          </a:p>
          <a:p>
            <a:pPr marL="342900" indent="-342900">
              <a:lnSpc>
                <a:spcPct val="150000"/>
              </a:lnSpc>
              <a:spcBef>
                <a:spcPts val="0"/>
              </a:spcBef>
              <a:spcAft>
                <a:spcPts val="0"/>
              </a:spcAft>
              <a:buFont typeface="Wingdings" panose="05000000000000000000" pitchFamily="2" charset="2"/>
              <a:buChar char="v"/>
            </a:pPr>
            <a:r>
              <a:rPr lang="en-US" sz="1600" dirty="0"/>
              <a:t>LJA Engineering, Inc.</a:t>
            </a:r>
          </a:p>
          <a:p>
            <a:pPr marL="342900" indent="-342900">
              <a:lnSpc>
                <a:spcPct val="150000"/>
              </a:lnSpc>
              <a:spcBef>
                <a:spcPts val="0"/>
              </a:spcBef>
              <a:spcAft>
                <a:spcPts val="0"/>
              </a:spcAft>
              <a:buFont typeface="Wingdings" panose="05000000000000000000" pitchFamily="2" charset="2"/>
              <a:buChar char="v"/>
            </a:pPr>
            <a:r>
              <a:rPr lang="en-US" sz="1600" dirty="0"/>
              <a:t>CivilCorp, LLC</a:t>
            </a:r>
          </a:p>
          <a:p>
            <a:pPr marL="342900" indent="-342900">
              <a:lnSpc>
                <a:spcPct val="150000"/>
              </a:lnSpc>
              <a:spcBef>
                <a:spcPts val="0"/>
              </a:spcBef>
              <a:spcAft>
                <a:spcPts val="0"/>
              </a:spcAft>
              <a:buFont typeface="Wingdings" panose="05000000000000000000" pitchFamily="2" charset="2"/>
              <a:buChar char="v"/>
            </a:pPr>
            <a:r>
              <a:rPr lang="en-US" sz="1600" dirty="0"/>
              <a:t>Rodriguez Transportation Group, Inc.</a:t>
            </a:r>
          </a:p>
          <a:p>
            <a:pPr marL="0" indent="0">
              <a:lnSpc>
                <a:spcPct val="150000"/>
              </a:lnSpc>
              <a:spcBef>
                <a:spcPts val="0"/>
              </a:spcBef>
              <a:spcAft>
                <a:spcPts val="0"/>
              </a:spcAft>
              <a:buNone/>
            </a:pPr>
            <a:endParaRPr lang="en-US" sz="1600" dirty="0"/>
          </a:p>
          <a:p>
            <a:pPr marL="342900" indent="-342900">
              <a:lnSpc>
                <a:spcPct val="150000"/>
              </a:lnSpc>
              <a:spcBef>
                <a:spcPts val="0"/>
              </a:spcBef>
              <a:spcAft>
                <a:spcPts val="0"/>
              </a:spcAft>
              <a:buFont typeface="Wingdings" panose="05000000000000000000" pitchFamily="2" charset="2"/>
              <a:buChar char="Ø"/>
            </a:pPr>
            <a:r>
              <a:rPr lang="en-US" sz="1400" b="1" dirty="0"/>
              <a:t>Core Team Restrictions</a:t>
            </a:r>
          </a:p>
          <a:p>
            <a:pPr lvl="1">
              <a:lnSpc>
                <a:spcPct val="150000"/>
              </a:lnSpc>
              <a:spcBef>
                <a:spcPts val="0"/>
              </a:spcBef>
              <a:spcAft>
                <a:spcPts val="0"/>
              </a:spcAft>
              <a:buFont typeface="Arial" panose="020B0604020202020204" pitchFamily="34" charset="0"/>
              <a:buChar char="•"/>
            </a:pPr>
            <a:r>
              <a:rPr lang="en-US" sz="1400" dirty="0"/>
              <a:t>None anticipated</a:t>
            </a:r>
          </a:p>
          <a:p>
            <a:pPr>
              <a:buFont typeface="Courier New" panose="02070309020205020404" pitchFamily="49" charset="0"/>
              <a:buChar char="o"/>
            </a:pPr>
            <a:endParaRPr lang="en-US" sz="1600" dirty="0"/>
          </a:p>
        </p:txBody>
      </p:sp>
      <p:sp>
        <p:nvSpPr>
          <p:cNvPr id="7" name="Rectangle 6">
            <a:extLst>
              <a:ext uri="{FF2B5EF4-FFF2-40B4-BE49-F238E27FC236}">
                <a16:creationId xmlns:a16="http://schemas.microsoft.com/office/drawing/2014/main" id="{6C39DFD8-F3E0-411A-9E32-4AD4E1CF5219}"/>
              </a:ext>
            </a:extLst>
          </p:cNvPr>
          <p:cNvSpPr/>
          <p:nvPr/>
        </p:nvSpPr>
        <p:spPr>
          <a:xfrm>
            <a:off x="267060" y="3061580"/>
            <a:ext cx="3882748" cy="300210"/>
          </a:xfrm>
          <a:prstGeom prst="rect">
            <a:avLst/>
          </a:prstGeom>
          <a:ln w="19050">
            <a:noFill/>
          </a:ln>
        </p:spPr>
        <p:txBody>
          <a:bodyPr wrap="square">
            <a:spAutoFit/>
          </a:bodyPr>
          <a:lstStyle/>
          <a:p>
            <a:r>
              <a:rPr lang="en-US" sz="1351" b="1" dirty="0">
                <a:solidFill>
                  <a:srgbClr val="FF0000"/>
                </a:solidFill>
              </a:rPr>
              <a:t>Preclusion list is subject to change.</a:t>
            </a:r>
          </a:p>
        </p:txBody>
      </p:sp>
      <p:sp>
        <p:nvSpPr>
          <p:cNvPr id="5" name="Slide Number Placeholder 4">
            <a:extLst>
              <a:ext uri="{FF2B5EF4-FFF2-40B4-BE49-F238E27FC236}">
                <a16:creationId xmlns:a16="http://schemas.microsoft.com/office/drawing/2014/main" id="{9EAAF2F3-5A1B-4539-ADDB-2791A95D651E}"/>
              </a:ext>
            </a:extLst>
          </p:cNvPr>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23</a:t>
            </a:fld>
            <a:endParaRPr lang="en-US" dirty="0"/>
          </a:p>
        </p:txBody>
      </p:sp>
    </p:spTree>
    <p:extLst>
      <p:ext uri="{BB962C8B-B14F-4D97-AF65-F5344CB8AC3E}">
        <p14:creationId xmlns:p14="http://schemas.microsoft.com/office/powerpoint/2010/main" val="416329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 y="572030"/>
            <a:ext cx="8229600" cy="294885"/>
          </a:xfrm>
        </p:spPr>
        <p:txBody>
          <a:bodyPr>
            <a:normAutofit/>
          </a:bodyPr>
          <a:lstStyle/>
          <a:p>
            <a:r>
              <a:rPr lang="en-US" dirty="0"/>
              <a:t>Appeals Process / Restrictions</a:t>
            </a:r>
          </a:p>
        </p:txBody>
      </p:sp>
      <p:sp>
        <p:nvSpPr>
          <p:cNvPr id="3" name="Content Placeholder 2"/>
          <p:cNvSpPr>
            <a:spLocks noGrp="1"/>
          </p:cNvSpPr>
          <p:nvPr>
            <p:ph idx="1"/>
          </p:nvPr>
        </p:nvSpPr>
        <p:spPr>
          <a:xfrm>
            <a:off x="221381" y="972790"/>
            <a:ext cx="8749364" cy="4167098"/>
          </a:xfrm>
        </p:spPr>
        <p:txBody>
          <a:bodyPr>
            <a:normAutofit/>
          </a:bodyPr>
          <a:lstStyle/>
          <a:p>
            <a:pPr>
              <a:buFont typeface="Wingdings" panose="05000000000000000000" pitchFamily="2" charset="2"/>
              <a:buChar char="Ø"/>
            </a:pPr>
            <a:r>
              <a:rPr lang="en-US" sz="1400" b="1" dirty="0"/>
              <a:t>Preclusion Appeals Process</a:t>
            </a:r>
          </a:p>
          <a:p>
            <a:pPr lvl="1">
              <a:buFont typeface="Wingdings" panose="05000000000000000000" pitchFamily="2" charset="2"/>
              <a:buChar char="v"/>
            </a:pPr>
            <a:r>
              <a:rPr lang="en-US" sz="1400" b="1" u="sng" dirty="0"/>
              <a:t>Prior to RFP Posting:</a:t>
            </a:r>
            <a:endParaRPr lang="en-US" sz="1400" b="1" dirty="0"/>
          </a:p>
          <a:p>
            <a:pPr lvl="2"/>
            <a:r>
              <a:rPr lang="en-US" sz="1400" dirty="0"/>
              <a:t>Email PEPS Division Director: </a:t>
            </a:r>
            <a:r>
              <a:rPr lang="en-US" sz="1400" dirty="0">
                <a:hlinkClick r:id="rId3"/>
              </a:rPr>
              <a:t>Martin L. Rodin, P.E. </a:t>
            </a:r>
            <a:endParaRPr lang="en-US" sz="1400" dirty="0"/>
          </a:p>
          <a:p>
            <a:pPr lvl="2"/>
            <a:r>
              <a:rPr lang="en-US" sz="1400" dirty="0"/>
              <a:t>Include this Solicitation No. 601CT0000006556</a:t>
            </a:r>
          </a:p>
          <a:p>
            <a:pPr lvl="2"/>
            <a:r>
              <a:rPr lang="en-US" sz="1400" dirty="0"/>
              <a:t>Explain rationale for removal from preclusion list</a:t>
            </a:r>
          </a:p>
          <a:p>
            <a:pPr lvl="1">
              <a:buFont typeface="Wingdings" panose="05000000000000000000" pitchFamily="2" charset="2"/>
              <a:buChar char="v"/>
            </a:pPr>
            <a:r>
              <a:rPr lang="en-US" sz="1400" b="1" u="sng" dirty="0"/>
              <a:t>After RFP Posted:</a:t>
            </a:r>
          </a:p>
          <a:p>
            <a:pPr lvl="2"/>
            <a:r>
              <a:rPr lang="en-US" sz="1400" dirty="0"/>
              <a:t>Follow formal appeal outlined in </a:t>
            </a:r>
            <a:r>
              <a:rPr lang="en-US" sz="1400" dirty="0">
                <a:hlinkClick r:id="rId4"/>
              </a:rPr>
              <a:t>Title 43 TAC § 9.7</a:t>
            </a:r>
            <a:endParaRPr lang="en-US" sz="1400" dirty="0"/>
          </a:p>
          <a:p>
            <a:pPr lvl="2"/>
            <a:r>
              <a:rPr lang="en-US" sz="1400" dirty="0"/>
              <a:t>Deliver letter to TxDOT Executive Director: Marc Williams, P.E. and include above information</a:t>
            </a:r>
          </a:p>
          <a:p>
            <a:pPr lvl="2"/>
            <a:r>
              <a:rPr lang="en-US" sz="1400" dirty="0"/>
              <a:t>Procurement process is not paused</a:t>
            </a:r>
          </a:p>
          <a:p>
            <a:pPr lvl="1"/>
            <a:endParaRPr lang="en-US" sz="900" dirty="0"/>
          </a:p>
        </p:txBody>
      </p:sp>
      <p:sp>
        <p:nvSpPr>
          <p:cNvPr id="4" name="Slide Number Placeholder 3">
            <a:extLst>
              <a:ext uri="{FF2B5EF4-FFF2-40B4-BE49-F238E27FC236}">
                <a16:creationId xmlns:a16="http://schemas.microsoft.com/office/drawing/2014/main" id="{F78C61CE-243D-48DB-9DE7-621E4E78F548}"/>
              </a:ext>
            </a:extLst>
          </p:cNvPr>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24</a:t>
            </a:fld>
            <a:endParaRPr lang="en-US" dirty="0"/>
          </a:p>
        </p:txBody>
      </p:sp>
    </p:spTree>
    <p:extLst>
      <p:ext uri="{BB962C8B-B14F-4D97-AF65-F5344CB8AC3E}">
        <p14:creationId xmlns:p14="http://schemas.microsoft.com/office/powerpoint/2010/main" val="3214539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363" y="589788"/>
            <a:ext cx="8229600" cy="294885"/>
          </a:xfrm>
        </p:spPr>
        <p:txBody>
          <a:bodyPr>
            <a:normAutofit/>
          </a:bodyPr>
          <a:lstStyle/>
          <a:p>
            <a:r>
              <a:rPr lang="en-US" dirty="0"/>
              <a:t>RFP Information – Project Team Composition (PTC)</a:t>
            </a:r>
          </a:p>
        </p:txBody>
      </p:sp>
      <p:sp>
        <p:nvSpPr>
          <p:cNvPr id="10" name="TextBox 9">
            <a:extLst>
              <a:ext uri="{FF2B5EF4-FFF2-40B4-BE49-F238E27FC236}">
                <a16:creationId xmlns:a16="http://schemas.microsoft.com/office/drawing/2014/main" id="{F5858129-745F-3707-91E8-514BFE21977C}"/>
              </a:ext>
            </a:extLst>
          </p:cNvPr>
          <p:cNvSpPr txBox="1"/>
          <p:nvPr/>
        </p:nvSpPr>
        <p:spPr>
          <a:xfrm>
            <a:off x="266124" y="938013"/>
            <a:ext cx="8497513" cy="4401205"/>
          </a:xfrm>
          <a:prstGeom prst="rect">
            <a:avLst/>
          </a:prstGeom>
          <a:noFill/>
        </p:spPr>
        <p:txBody>
          <a:bodyPr wrap="square">
            <a:spAutoFit/>
          </a:bodyPr>
          <a:lstStyle/>
          <a:p>
            <a:pPr marL="285750" indent="-285750">
              <a:lnSpc>
                <a:spcPct val="150000"/>
              </a:lnSpc>
              <a:buFont typeface="Wingdings" panose="05000000000000000000" pitchFamily="2" charset="2"/>
              <a:buChar char="v"/>
            </a:pPr>
            <a:r>
              <a:rPr lang="en-US" sz="1600" dirty="0"/>
              <a:t>PTC Form - Online form in </a:t>
            </a:r>
            <a:r>
              <a:rPr lang="fr-FR" sz="1600" dirty="0"/>
              <a:t>Consultant Certification Information System (CCIS)</a:t>
            </a:r>
            <a:r>
              <a:rPr lang="en-US" sz="1600" dirty="0"/>
              <a:t>.</a:t>
            </a:r>
          </a:p>
          <a:p>
            <a:pPr marL="742950" lvl="1" indent="-285750">
              <a:lnSpc>
                <a:spcPct val="150000"/>
              </a:lnSpc>
              <a:buFont typeface="Wingdings" panose="05000000000000000000" pitchFamily="2" charset="2"/>
              <a:buChar char="v"/>
            </a:pPr>
            <a:r>
              <a:rPr lang="en-US" sz="1600" dirty="0"/>
              <a:t>CCIS is a web–based system accessed through Salesforce.</a:t>
            </a:r>
          </a:p>
          <a:p>
            <a:pPr marL="285750" indent="-285750">
              <a:lnSpc>
                <a:spcPct val="150000"/>
              </a:lnSpc>
              <a:buFont typeface="Wingdings" panose="05000000000000000000" pitchFamily="2" charset="2"/>
              <a:buChar char="v"/>
            </a:pPr>
            <a:r>
              <a:rPr lang="en-US" sz="1600" dirty="0"/>
              <a:t>Work Categories automatically pulled from Professional Services Contract Administration Management System (PS-CAMS).</a:t>
            </a:r>
          </a:p>
          <a:p>
            <a:pPr marL="285750" indent="-285750">
              <a:lnSpc>
                <a:spcPct val="150000"/>
              </a:lnSpc>
              <a:buFont typeface="Wingdings" panose="05000000000000000000" pitchFamily="2" charset="2"/>
              <a:buChar char="v"/>
            </a:pPr>
            <a:r>
              <a:rPr lang="en-US" sz="1600" dirty="0"/>
              <a:t>Data is live up to closing. PTC forms will be available in CCIS between the solicitation posting and closing dates.</a:t>
            </a:r>
          </a:p>
          <a:p>
            <a:pPr marL="285750" indent="-285750">
              <a:lnSpc>
                <a:spcPct val="150000"/>
              </a:lnSpc>
              <a:buFont typeface="Wingdings" panose="05000000000000000000" pitchFamily="2" charset="2"/>
              <a:buChar char="v"/>
            </a:pPr>
            <a:r>
              <a:rPr lang="en-US" sz="1600" dirty="0"/>
              <a:t>Portable Document Format (PDF) of the PTC form must be uploaded into Euna with the rest of the proposal package. </a:t>
            </a:r>
          </a:p>
          <a:p>
            <a:pPr marL="285750" indent="-285750">
              <a:lnSpc>
                <a:spcPct val="150000"/>
              </a:lnSpc>
              <a:buFont typeface="Wingdings" panose="05000000000000000000" pitchFamily="2" charset="2"/>
              <a:buChar char="v"/>
            </a:pPr>
            <a:r>
              <a:rPr lang="en-US" sz="1600" dirty="0"/>
              <a:t>CCIS Precertification in Salesforce External Dashboard User Guidance </a:t>
            </a:r>
            <a:r>
              <a:rPr lang="en-US" sz="1600" b="0" i="0" u="sng" strike="noStrike" dirty="0">
                <a:solidFill>
                  <a:srgbClr val="0056A9"/>
                </a:solidFill>
                <a:effectLst/>
                <a:hlinkClick r:id="rId3">
                  <a:extLst>
                    <a:ext uri="{A12FA001-AC4F-418D-AE19-62706E023703}">
                      <ahyp:hlinkClr xmlns:ahyp="http://schemas.microsoft.com/office/drawing/2018/hyperlinkcolor" val="tx"/>
                    </a:ext>
                  </a:extLst>
                </a:hlinkClick>
              </a:rPr>
              <a:t>CCIS</a:t>
            </a:r>
            <a:r>
              <a:rPr lang="en-US" sz="1600" dirty="0">
                <a:solidFill>
                  <a:srgbClr val="0056A9"/>
                </a:solidFill>
                <a:hlinkClick r:id="rId3">
                  <a:extLst>
                    <a:ext uri="{A12FA001-AC4F-418D-AE19-62706E023703}">
                      <ahyp:hlinkClr xmlns:ahyp="http://schemas.microsoft.com/office/drawing/2018/hyperlinkcolor" val="tx"/>
                    </a:ext>
                  </a:extLst>
                </a:hlinkClick>
              </a:rPr>
              <a:t> </a:t>
            </a:r>
            <a:r>
              <a:rPr lang="en-US" sz="1600" b="0" i="0" u="sng" dirty="0">
                <a:solidFill>
                  <a:schemeClr val="accent1"/>
                </a:solidFill>
                <a:effectLst/>
                <a:hlinkClick r:id="rId3">
                  <a:extLst>
                    <a:ext uri="{A12FA001-AC4F-418D-AE19-62706E023703}">
                      <ahyp:hlinkClr xmlns:ahyp="http://schemas.microsoft.com/office/drawing/2018/hyperlinkcolor" val="tx"/>
                    </a:ext>
                  </a:extLst>
                </a:hlinkClick>
              </a:rPr>
              <a:t>job aid for vendors</a:t>
            </a:r>
            <a:r>
              <a:rPr lang="en-US" sz="1600" b="0" i="0" u="sng" dirty="0">
                <a:solidFill>
                  <a:schemeClr val="accent1"/>
                </a:solidFill>
                <a:effectLst/>
              </a:rPr>
              <a:t>.</a:t>
            </a:r>
            <a:endParaRPr lang="en-US" sz="1600" dirty="0">
              <a:solidFill>
                <a:schemeClr val="accent1"/>
              </a:solidFill>
            </a:endParaRPr>
          </a:p>
          <a:p>
            <a:endParaRPr lang="en-US" sz="1600" dirty="0"/>
          </a:p>
        </p:txBody>
      </p:sp>
      <p:sp>
        <p:nvSpPr>
          <p:cNvPr id="16" name="Slide Number Placeholder 15"/>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25</a:t>
            </a:fld>
            <a:endParaRPr lang="en-US" dirty="0"/>
          </a:p>
        </p:txBody>
      </p:sp>
    </p:spTree>
    <p:extLst>
      <p:ext uri="{BB962C8B-B14F-4D97-AF65-F5344CB8AC3E}">
        <p14:creationId xmlns:p14="http://schemas.microsoft.com/office/powerpoint/2010/main" val="3552072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114" y="610743"/>
            <a:ext cx="8229600" cy="294885"/>
          </a:xfrm>
        </p:spPr>
        <p:txBody>
          <a:bodyPr>
            <a:normAutofit/>
          </a:bodyPr>
          <a:lstStyle/>
          <a:p>
            <a:r>
              <a:rPr lang="en-US" sz="1800" dirty="0"/>
              <a:t>Avoiding Disqualification</a:t>
            </a:r>
          </a:p>
        </p:txBody>
      </p:sp>
      <p:sp>
        <p:nvSpPr>
          <p:cNvPr id="3" name="Content Placeholder 2"/>
          <p:cNvSpPr>
            <a:spLocks noGrp="1"/>
          </p:cNvSpPr>
          <p:nvPr>
            <p:ph idx="1"/>
          </p:nvPr>
        </p:nvSpPr>
        <p:spPr>
          <a:xfrm>
            <a:off x="438490" y="1046302"/>
            <a:ext cx="8452486" cy="4101961"/>
          </a:xfrm>
          <a:noFill/>
        </p:spPr>
        <p:style>
          <a:lnRef idx="0">
            <a:scrgbClr r="0" g="0" b="0"/>
          </a:lnRef>
          <a:fillRef idx="1001">
            <a:schemeClr val="lt2"/>
          </a:fillRef>
          <a:effectRef idx="0">
            <a:scrgbClr r="0" g="0" b="0"/>
          </a:effectRef>
          <a:fontRef idx="major"/>
        </p:style>
        <p:txBody>
          <a:bodyPr>
            <a:noAutofit/>
          </a:bodyPr>
          <a:lstStyle/>
          <a:p>
            <a:pPr marL="285750" indent="-285750" defTabSz="457200">
              <a:lnSpc>
                <a:spcPct val="100000"/>
              </a:lnSpc>
              <a:spcBef>
                <a:spcPts val="0"/>
              </a:spcBef>
              <a:spcAft>
                <a:spcPts val="1200"/>
              </a:spcAft>
              <a:buFont typeface="Wingdings" panose="05000000000000000000" pitchFamily="2" charset="2"/>
              <a:buChar char="v"/>
            </a:pPr>
            <a:r>
              <a:rPr lang="en-US" sz="1800" dirty="0">
                <a:latin typeface="+mn-lt"/>
                <a:ea typeface="+mn-ea"/>
                <a:cs typeface="+mn-cs"/>
              </a:rPr>
              <a:t>Don’t wait for the last minute. </a:t>
            </a:r>
          </a:p>
          <a:p>
            <a:pPr marL="285750" indent="-285750" defTabSz="457200">
              <a:lnSpc>
                <a:spcPct val="100000"/>
              </a:lnSpc>
              <a:spcBef>
                <a:spcPts val="0"/>
              </a:spcBef>
              <a:spcAft>
                <a:spcPts val="1200"/>
              </a:spcAft>
              <a:buFont typeface="Wingdings" panose="05000000000000000000" pitchFamily="2" charset="2"/>
              <a:buChar char="v"/>
            </a:pPr>
            <a:r>
              <a:rPr lang="en-US" sz="1800" b="1" dirty="0">
                <a:solidFill>
                  <a:srgbClr val="D90D0D"/>
                </a:solidFill>
                <a:latin typeface="+mn-lt"/>
                <a:ea typeface="+mn-ea"/>
                <a:cs typeface="+mn-cs"/>
              </a:rPr>
              <a:t>Follow RFP instructions</a:t>
            </a:r>
            <a:r>
              <a:rPr lang="en-US" sz="1800" dirty="0">
                <a:latin typeface="+mn-lt"/>
                <a:ea typeface="+mn-ea"/>
                <a:cs typeface="+mn-cs"/>
              </a:rPr>
              <a:t> and submit all applicable documents required. (things change)</a:t>
            </a:r>
          </a:p>
          <a:p>
            <a:pPr marL="285750" indent="-285750" defTabSz="457200">
              <a:lnSpc>
                <a:spcPct val="100000"/>
              </a:lnSpc>
              <a:spcBef>
                <a:spcPts val="0"/>
              </a:spcBef>
              <a:spcAft>
                <a:spcPts val="1200"/>
              </a:spcAft>
              <a:buFont typeface="Wingdings" panose="05000000000000000000" pitchFamily="2" charset="2"/>
              <a:buChar char="v"/>
            </a:pPr>
            <a:r>
              <a:rPr lang="en-US" sz="1800" dirty="0">
                <a:latin typeface="+mn-lt"/>
                <a:ea typeface="+mn-ea"/>
                <a:cs typeface="+mn-cs"/>
              </a:rPr>
              <a:t>Check your team’s DBE status and NAICS certification</a:t>
            </a:r>
          </a:p>
          <a:p>
            <a:pPr marL="285750" indent="-285750" defTabSz="457200">
              <a:lnSpc>
                <a:spcPct val="100000"/>
              </a:lnSpc>
              <a:spcBef>
                <a:spcPts val="0"/>
              </a:spcBef>
              <a:spcAft>
                <a:spcPts val="1200"/>
              </a:spcAft>
              <a:buFont typeface="Wingdings" panose="05000000000000000000" pitchFamily="2" charset="2"/>
              <a:buChar char="v"/>
            </a:pPr>
            <a:r>
              <a:rPr lang="en-US" sz="1800" dirty="0">
                <a:latin typeface="+mn-lt"/>
                <a:ea typeface="+mn-ea"/>
                <a:cs typeface="+mn-cs"/>
              </a:rPr>
              <a:t>Check your team’s Administrative Qualification (AQ) status.</a:t>
            </a:r>
          </a:p>
          <a:p>
            <a:pPr marL="285750" indent="-285750" defTabSz="457200">
              <a:lnSpc>
                <a:spcPct val="100000"/>
              </a:lnSpc>
              <a:spcBef>
                <a:spcPts val="0"/>
              </a:spcBef>
              <a:spcAft>
                <a:spcPts val="1200"/>
              </a:spcAft>
              <a:buFont typeface="Wingdings" panose="05000000000000000000" pitchFamily="2" charset="2"/>
              <a:buChar char="v"/>
            </a:pPr>
            <a:r>
              <a:rPr lang="en-US" sz="1800" dirty="0">
                <a:latin typeface="+mn-lt"/>
                <a:ea typeface="+mn-ea"/>
                <a:cs typeface="+mn-cs"/>
              </a:rPr>
              <a:t>Meet assigned DBE goal. </a:t>
            </a:r>
          </a:p>
          <a:p>
            <a:pPr marL="285750" indent="-285750" defTabSz="457200">
              <a:lnSpc>
                <a:spcPct val="100000"/>
              </a:lnSpc>
              <a:spcBef>
                <a:spcPts val="0"/>
              </a:spcBef>
              <a:spcAft>
                <a:spcPts val="1200"/>
              </a:spcAft>
              <a:buFont typeface="Wingdings" panose="05000000000000000000" pitchFamily="2" charset="2"/>
              <a:buChar char="v"/>
            </a:pPr>
            <a:r>
              <a:rPr lang="en-US" sz="1800" dirty="0">
                <a:latin typeface="+mn-lt"/>
                <a:ea typeface="+mn-ea"/>
                <a:cs typeface="+mn-cs"/>
              </a:rPr>
              <a:t>Task Leads identified in your PTC must match those in your proposal. </a:t>
            </a:r>
          </a:p>
          <a:p>
            <a:pPr marL="285750" indent="-285750" defTabSz="457200">
              <a:lnSpc>
                <a:spcPct val="100000"/>
              </a:lnSpc>
              <a:spcBef>
                <a:spcPts val="0"/>
              </a:spcBef>
              <a:spcAft>
                <a:spcPts val="1200"/>
              </a:spcAft>
              <a:buFont typeface="Wingdings" panose="05000000000000000000" pitchFamily="2" charset="2"/>
              <a:buChar char="v"/>
            </a:pPr>
            <a:r>
              <a:rPr lang="en-US" sz="1800" dirty="0">
                <a:latin typeface="+mn-lt"/>
                <a:ea typeface="+mn-ea"/>
                <a:cs typeface="+mn-cs"/>
              </a:rPr>
              <a:t>Do not use precluded firms.</a:t>
            </a:r>
          </a:p>
          <a:p>
            <a:pPr marL="285750" indent="-285750" defTabSz="457200">
              <a:lnSpc>
                <a:spcPct val="100000"/>
              </a:lnSpc>
              <a:spcBef>
                <a:spcPts val="0"/>
              </a:spcBef>
              <a:spcAft>
                <a:spcPts val="1200"/>
              </a:spcAft>
              <a:buFont typeface="Wingdings" panose="05000000000000000000" pitchFamily="2" charset="2"/>
              <a:buChar char="v"/>
            </a:pPr>
            <a:r>
              <a:rPr lang="en-US" sz="1800" dirty="0">
                <a:latin typeface="+mn-lt"/>
                <a:ea typeface="+mn-ea"/>
                <a:cs typeface="+mn-cs"/>
              </a:rPr>
              <a:t>Make sure you sign everything that needs to be signed.</a:t>
            </a:r>
          </a:p>
          <a:p>
            <a:pPr marL="285750" indent="-285750" defTabSz="457200">
              <a:lnSpc>
                <a:spcPct val="100000"/>
              </a:lnSpc>
              <a:spcBef>
                <a:spcPts val="0"/>
              </a:spcBef>
              <a:spcAft>
                <a:spcPts val="1200"/>
              </a:spcAft>
              <a:buFont typeface="Wingdings" panose="05000000000000000000" pitchFamily="2" charset="2"/>
              <a:buChar char="v"/>
            </a:pPr>
            <a:r>
              <a:rPr lang="en-US" sz="1800" dirty="0">
                <a:latin typeface="+mn-lt"/>
                <a:ea typeface="+mn-ea"/>
                <a:cs typeface="+mn-cs"/>
              </a:rPr>
              <a:t>Utilize the </a:t>
            </a:r>
            <a:r>
              <a:rPr lang="en-US" sz="1800" dirty="0">
                <a:latin typeface="+mn-lt"/>
                <a:ea typeface="+mn-ea"/>
                <a:cs typeface="+mn-cs"/>
                <a:hlinkClick r:id="rId3">
                  <a:extLst>
                    <a:ext uri="{A12FA001-AC4F-418D-AE19-62706E023703}">
                      <ahyp:hlinkClr xmlns:ahyp="http://schemas.microsoft.com/office/drawing/2018/hyperlinkcolor" val="tx"/>
                    </a:ext>
                  </a:extLst>
                </a:hlinkClick>
              </a:rPr>
              <a:t>Screening Checklist: Federal Process</a:t>
            </a:r>
            <a:r>
              <a:rPr lang="en-US" sz="1800" dirty="0">
                <a:latin typeface="+mn-lt"/>
                <a:ea typeface="+mn-ea"/>
                <a:cs typeface="+mn-cs"/>
              </a:rPr>
              <a:t>.</a:t>
            </a:r>
            <a:endParaRPr lang="en-US" sz="2000" dirty="0">
              <a:latin typeface="+mn-lt"/>
            </a:endParaRPr>
          </a:p>
          <a:p>
            <a:pPr algn="just">
              <a:buFont typeface="Wingdings" panose="05000000000000000000" pitchFamily="2" charset="2"/>
              <a:buChar char="Ø"/>
            </a:pPr>
            <a:endParaRPr lang="en-US" sz="1800" dirty="0"/>
          </a:p>
          <a:p>
            <a:pPr algn="just">
              <a:buFont typeface="Wingdings" panose="05000000000000000000" pitchFamily="2" charset="2"/>
              <a:buChar char="Ø"/>
            </a:pPr>
            <a:endParaRPr lang="en-US" sz="1800" dirty="0"/>
          </a:p>
          <a:p>
            <a:pPr marL="0" indent="0" algn="just">
              <a:buNone/>
            </a:pPr>
            <a:endParaRPr lang="en-US" sz="1800" dirty="0"/>
          </a:p>
          <a:p>
            <a:pPr algn="just">
              <a:buFont typeface="Wingdings" panose="05000000000000000000" pitchFamily="2" charset="2"/>
              <a:buChar char="Ø"/>
            </a:pPr>
            <a:endParaRPr lang="en-US" sz="1800" dirty="0"/>
          </a:p>
          <a:p>
            <a:pPr marL="0" indent="0" algn="just">
              <a:buNone/>
            </a:pPr>
            <a:endParaRPr lang="en-US" sz="1800" dirty="0"/>
          </a:p>
          <a:p>
            <a:pPr algn="just">
              <a:buFont typeface="Wingdings" panose="05000000000000000000" pitchFamily="2" charset="2"/>
              <a:buChar char="Ø"/>
            </a:pPr>
            <a:endParaRPr lang="en-US" sz="1800" dirty="0"/>
          </a:p>
          <a:p>
            <a:pPr marL="0" indent="0" algn="just">
              <a:buNone/>
            </a:pPr>
            <a:endParaRPr lang="en-US" sz="1800" dirty="0"/>
          </a:p>
          <a:p>
            <a:endParaRPr lang="la-Latn" sz="1800" dirty="0"/>
          </a:p>
        </p:txBody>
      </p:sp>
      <p:sp>
        <p:nvSpPr>
          <p:cNvPr id="16" name="Slide Number Placeholder 15"/>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26</a:t>
            </a:fld>
            <a:endParaRPr lang="en-US" dirty="0"/>
          </a:p>
        </p:txBody>
      </p:sp>
    </p:spTree>
    <p:extLst>
      <p:ext uri="{BB962C8B-B14F-4D97-AF65-F5344CB8AC3E}">
        <p14:creationId xmlns:p14="http://schemas.microsoft.com/office/powerpoint/2010/main" val="4084442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26456"/>
            <a:ext cx="8229600" cy="294885"/>
          </a:xfrm>
        </p:spPr>
        <p:txBody>
          <a:bodyPr>
            <a:normAutofit/>
          </a:bodyPr>
          <a:lstStyle/>
          <a:p>
            <a:r>
              <a:rPr lang="en-US" dirty="0"/>
              <a:t>Questions &amp; Answers</a:t>
            </a:r>
          </a:p>
        </p:txBody>
      </p:sp>
      <p:pic>
        <p:nvPicPr>
          <p:cNvPr id="6" name="Picture 5" descr="A hand holding a marker has circled the words 'Any Questions?' in red.">
            <a:extLst>
              <a:ext uri="{FF2B5EF4-FFF2-40B4-BE49-F238E27FC236}">
                <a16:creationId xmlns:a16="http://schemas.microsoft.com/office/drawing/2014/main" id="{47D446EE-B61F-E9F6-EF6B-F7D6C6644E2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57200" y="1358176"/>
            <a:ext cx="5986527" cy="35681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Slide Number Placeholder 15"/>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27</a:t>
            </a:fld>
            <a:endParaRPr lang="en-US" dirty="0"/>
          </a:p>
        </p:txBody>
      </p:sp>
    </p:spTree>
    <p:extLst>
      <p:ext uri="{BB962C8B-B14F-4D97-AF65-F5344CB8AC3E}">
        <p14:creationId xmlns:p14="http://schemas.microsoft.com/office/powerpoint/2010/main" val="337392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0088" y="668473"/>
            <a:ext cx="6054647" cy="420740"/>
          </a:xfrm>
        </p:spPr>
        <p:txBody>
          <a:bodyPr>
            <a:normAutofit/>
          </a:bodyPr>
          <a:lstStyle/>
          <a:p>
            <a:pPr algn="ctr"/>
            <a:r>
              <a:rPr lang="en-US" sz="2400" dirty="0"/>
              <a:t>Thank You for your attendance!</a:t>
            </a:r>
          </a:p>
        </p:txBody>
      </p:sp>
      <p:sp>
        <p:nvSpPr>
          <p:cNvPr id="3" name="Content Placeholder 2"/>
          <p:cNvSpPr>
            <a:spLocks noGrp="1"/>
          </p:cNvSpPr>
          <p:nvPr>
            <p:ph idx="1"/>
          </p:nvPr>
        </p:nvSpPr>
        <p:spPr>
          <a:xfrm>
            <a:off x="376517" y="1499346"/>
            <a:ext cx="8135471" cy="3534611"/>
          </a:xfrm>
        </p:spPr>
        <p:txBody>
          <a:bodyPr>
            <a:noAutofit/>
          </a:bodyPr>
          <a:lstStyle/>
          <a:p>
            <a:r>
              <a:rPr lang="en-US" sz="1800" dirty="0"/>
              <a:t>May e-mail questions by 8/27/26 to: </a:t>
            </a:r>
            <a:r>
              <a:rPr lang="en-US" sz="1800" dirty="0">
                <a:hlinkClick r:id="rId3"/>
              </a:rPr>
              <a:t>Philip.Howlett@TxDOT.gov</a:t>
            </a:r>
            <a:endParaRPr lang="en-US" sz="1800" dirty="0"/>
          </a:p>
          <a:p>
            <a:r>
              <a:rPr lang="en-US" sz="1800" dirty="0"/>
              <a:t>Pre-RFP info to be posted on-line under </a:t>
            </a:r>
            <a:r>
              <a:rPr lang="en-US" sz="1800" u="sng" dirty="0">
                <a:solidFill>
                  <a:srgbClr val="0056A9"/>
                </a:solidFill>
                <a:hlinkClick r:id="rId4">
                  <a:extLst>
                    <a:ext uri="{A12FA001-AC4F-418D-AE19-62706E023703}">
                      <ahyp:hlinkClr xmlns:ahyp="http://schemas.microsoft.com/office/drawing/2018/hyperlinkcolor" val="tx"/>
                    </a:ext>
                  </a:extLst>
                </a:hlinkClick>
              </a:rPr>
              <a:t>Consultant Information Meetings </a:t>
            </a:r>
            <a:r>
              <a:rPr lang="en-US" sz="1800" dirty="0"/>
              <a:t>by COB </a:t>
            </a:r>
            <a:r>
              <a:rPr lang="en-US" sz="1800"/>
              <a:t>on 9/1/26</a:t>
            </a:r>
            <a:r>
              <a:rPr lang="en-US" sz="1800" dirty="0"/>
              <a:t>.</a:t>
            </a:r>
            <a:endParaRPr lang="la-Latn" sz="1800" dirty="0"/>
          </a:p>
          <a:p>
            <a:pPr lvl="1"/>
            <a:r>
              <a:rPr lang="en-US" sz="1800" dirty="0"/>
              <a:t>Presentation slides</a:t>
            </a:r>
          </a:p>
          <a:p>
            <a:pPr lvl="1"/>
            <a:r>
              <a:rPr lang="en-US" sz="1800" dirty="0"/>
              <a:t>Sign-in sheets</a:t>
            </a:r>
          </a:p>
          <a:p>
            <a:pPr lvl="1"/>
            <a:r>
              <a:rPr lang="en-US" sz="1800" dirty="0"/>
              <a:t>All relevant questions received and responses</a:t>
            </a:r>
          </a:p>
          <a:p>
            <a:pPr marL="0" indent="0">
              <a:buNone/>
            </a:pPr>
            <a:endParaRPr lang="en-US" sz="1800" dirty="0"/>
          </a:p>
        </p:txBody>
      </p:sp>
      <p:sp>
        <p:nvSpPr>
          <p:cNvPr id="16" name="Slide Number Placeholder 15"/>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28</a:t>
            </a:fld>
            <a:endParaRPr lang="en-US" dirty="0"/>
          </a:p>
        </p:txBody>
      </p:sp>
    </p:spTree>
    <p:extLst>
      <p:ext uri="{BB962C8B-B14F-4D97-AF65-F5344CB8AC3E}">
        <p14:creationId xmlns:p14="http://schemas.microsoft.com/office/powerpoint/2010/main" val="1171597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a:xfrm>
            <a:off x="527247" y="642215"/>
            <a:ext cx="8229600" cy="294885"/>
          </a:xfrm>
        </p:spPr>
        <p:txBody>
          <a:bodyPr>
            <a:normAutofit fontScale="90000"/>
          </a:bodyPr>
          <a:lstStyle/>
          <a:p>
            <a:pPr algn="ctr"/>
            <a:r>
              <a:rPr lang="en-US" sz="2000" b="1" dirty="0"/>
              <a:t>Thank you for your attendance!</a:t>
            </a:r>
          </a:p>
        </p:txBody>
      </p:sp>
      <p:sp>
        <p:nvSpPr>
          <p:cNvPr id="9" name="TextBox 8">
            <a:extLst>
              <a:ext uri="{FF2B5EF4-FFF2-40B4-BE49-F238E27FC236}">
                <a16:creationId xmlns:a16="http://schemas.microsoft.com/office/drawing/2014/main" id="{E536F831-D7AA-09FE-22C9-568BC2E628B3}"/>
              </a:ext>
            </a:extLst>
          </p:cNvPr>
          <p:cNvSpPr txBox="1"/>
          <p:nvPr/>
        </p:nvSpPr>
        <p:spPr>
          <a:xfrm>
            <a:off x="382646" y="1025255"/>
            <a:ext cx="8596446" cy="923330"/>
          </a:xfrm>
          <a:prstGeom prst="rect">
            <a:avLst/>
          </a:prstGeom>
          <a:noFill/>
        </p:spPr>
        <p:txBody>
          <a:bodyPr wrap="square">
            <a:spAutoFit/>
          </a:bodyPr>
          <a:lstStyle/>
          <a:p>
            <a:pPr marL="60325" marR="0">
              <a:spcBef>
                <a:spcPts val="0"/>
              </a:spcBef>
              <a:spcAft>
                <a:spcPts val="0"/>
              </a:spcAft>
            </a:pPr>
            <a:r>
              <a:rPr lang="en-US" sz="1800" dirty="0">
                <a:effectLst/>
                <a:ea typeface="Aptos" panose="020B0004020202020204" pitchFamily="34" charset="0"/>
                <a:cs typeface="Aptos" panose="020B0004020202020204" pitchFamily="34" charset="0"/>
              </a:rPr>
              <a:t>This meeting will not be recorded, and attendees may not use any form of audio or video recording, photography, automated transcription services, or </a:t>
            </a:r>
            <a:r>
              <a:rPr lang="en-US" dirty="0">
                <a:ea typeface="Aptos" panose="020B0004020202020204" pitchFamily="34" charset="0"/>
                <a:cs typeface="Aptos" panose="020B0004020202020204" pitchFamily="34" charset="0"/>
              </a:rPr>
              <a:t>a</a:t>
            </a:r>
            <a:r>
              <a:rPr lang="en-US" sz="1800" dirty="0">
                <a:effectLst/>
                <a:ea typeface="Aptos" panose="020B0004020202020204" pitchFamily="34" charset="0"/>
                <a:cs typeface="Aptos" panose="020B0004020202020204" pitchFamily="34" charset="0"/>
              </a:rPr>
              <a:t>rtificial intelligence (AI)-based analysis tools. </a:t>
            </a:r>
          </a:p>
        </p:txBody>
      </p:sp>
      <p:sp>
        <p:nvSpPr>
          <p:cNvPr id="5" name="TextBox 4">
            <a:extLst>
              <a:ext uri="{FF2B5EF4-FFF2-40B4-BE49-F238E27FC236}">
                <a16:creationId xmlns:a16="http://schemas.microsoft.com/office/drawing/2014/main" id="{E0F9946A-D34D-FA0E-7F24-60FC905567C3}"/>
              </a:ext>
            </a:extLst>
          </p:cNvPr>
          <p:cNvSpPr txBox="1"/>
          <p:nvPr/>
        </p:nvSpPr>
        <p:spPr>
          <a:xfrm>
            <a:off x="594451" y="2032004"/>
            <a:ext cx="3161626" cy="2031325"/>
          </a:xfrm>
          <a:prstGeom prst="rect">
            <a:avLst/>
          </a:prstGeom>
          <a:noFill/>
        </p:spPr>
        <p:txBody>
          <a:bodyPr wrap="square" rtlCol="0">
            <a:spAutoFit/>
          </a:bodyPr>
          <a:lstStyle/>
          <a:p>
            <a:pPr marL="0" lvl="1"/>
            <a:r>
              <a:rPr lang="en-US" sz="1400" b="1" dirty="0">
                <a:solidFill>
                  <a:srgbClr val="FF0000"/>
                </a:solidFill>
              </a:rPr>
              <a:t>In-Person Attendees:</a:t>
            </a:r>
          </a:p>
          <a:p>
            <a:pPr marL="342900" lvl="1" indent="-342900">
              <a:buFont typeface="Wingdings" panose="05000000000000000000" pitchFamily="2" charset="2"/>
              <a:buChar char="Ø"/>
            </a:pPr>
            <a:r>
              <a:rPr lang="en-US" sz="1400" dirty="0">
                <a:solidFill>
                  <a:schemeClr val="accent5"/>
                </a:solidFill>
              </a:rPr>
              <a:t>Be sure you signed in using the sign-in sheet.</a:t>
            </a:r>
          </a:p>
          <a:p>
            <a:pPr marL="0" lvl="1"/>
            <a:endParaRPr lang="en-US" sz="1400" dirty="0">
              <a:solidFill>
                <a:schemeClr val="accent5"/>
              </a:solidFill>
            </a:endParaRPr>
          </a:p>
          <a:p>
            <a:pPr marL="342900" lvl="1" indent="-342900">
              <a:buFont typeface="Wingdings" panose="05000000000000000000" pitchFamily="2" charset="2"/>
              <a:buChar char="Ø"/>
            </a:pPr>
            <a:r>
              <a:rPr lang="en-US" sz="1400" dirty="0">
                <a:solidFill>
                  <a:schemeClr val="accent5"/>
                </a:solidFill>
              </a:rPr>
              <a:t>Please ensure your cellphones are muted.    </a:t>
            </a:r>
          </a:p>
          <a:p>
            <a:pPr marL="342900" lvl="1" indent="-342900">
              <a:buFont typeface="Wingdings" panose="05000000000000000000" pitchFamily="2" charset="2"/>
              <a:buChar char="Ø"/>
            </a:pPr>
            <a:endParaRPr lang="en-US" sz="1400" dirty="0">
              <a:solidFill>
                <a:schemeClr val="accent5"/>
              </a:solidFill>
            </a:endParaRPr>
          </a:p>
          <a:p>
            <a:pPr marL="342900" lvl="1" indent="-342900">
              <a:buFont typeface="Wingdings" panose="05000000000000000000" pitchFamily="2" charset="2"/>
              <a:buChar char="Ø"/>
            </a:pPr>
            <a:r>
              <a:rPr lang="en-US" sz="1400" dirty="0">
                <a:solidFill>
                  <a:schemeClr val="accent5"/>
                </a:solidFill>
              </a:rPr>
              <a:t>You may ask questions after this presentation.</a:t>
            </a:r>
            <a:endParaRPr lang="en-US" sz="1200" dirty="0"/>
          </a:p>
        </p:txBody>
      </p:sp>
      <p:pic>
        <p:nvPicPr>
          <p:cNvPr id="4" name="Picture 11">
            <a:extLst>
              <a:ext uri="{FF2B5EF4-FFF2-40B4-BE49-F238E27FC236}">
                <a16:creationId xmlns:a16="http://schemas.microsoft.com/office/drawing/2014/main" id="{5E6AADC5-0BAC-CDDB-37F6-BAE32E82DA2D}"/>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5505" y="2535738"/>
            <a:ext cx="1041887" cy="104188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1A5C0E2-BA70-4B4E-702C-F8740505AE13}"/>
              </a:ext>
            </a:extLst>
          </p:cNvPr>
          <p:cNvSpPr txBox="1"/>
          <p:nvPr/>
        </p:nvSpPr>
        <p:spPr>
          <a:xfrm>
            <a:off x="5130895" y="2032004"/>
            <a:ext cx="3703596" cy="2031325"/>
          </a:xfrm>
          <a:prstGeom prst="rect">
            <a:avLst/>
          </a:prstGeom>
          <a:noFill/>
        </p:spPr>
        <p:txBody>
          <a:bodyPr wrap="square" rtlCol="0">
            <a:spAutoFit/>
          </a:bodyPr>
          <a:lstStyle/>
          <a:p>
            <a:pPr marL="342900" lvl="1" indent="-342900"/>
            <a:r>
              <a:rPr lang="en-US" sz="1400" b="1" dirty="0">
                <a:solidFill>
                  <a:schemeClr val="accent2"/>
                </a:solidFill>
              </a:rPr>
              <a:t>Virtual Attendees:</a:t>
            </a:r>
          </a:p>
          <a:p>
            <a:pPr marL="342900" lvl="1" indent="-342900">
              <a:buFont typeface="Wingdings" panose="05000000000000000000" pitchFamily="2" charset="2"/>
              <a:buChar char="v"/>
            </a:pPr>
            <a:r>
              <a:rPr lang="en-US" sz="1400" dirty="0">
                <a:solidFill>
                  <a:schemeClr val="accent5"/>
                </a:solidFill>
              </a:rPr>
              <a:t>Be sure your full name is showing up correctly.</a:t>
            </a:r>
          </a:p>
          <a:p>
            <a:pPr marL="342900" lvl="1" indent="-342900">
              <a:buFont typeface="Wingdings" panose="05000000000000000000" pitchFamily="2" charset="2"/>
              <a:buChar char="v"/>
            </a:pPr>
            <a:endParaRPr lang="en-US" sz="1400" dirty="0">
              <a:solidFill>
                <a:schemeClr val="accent5"/>
              </a:solidFill>
            </a:endParaRPr>
          </a:p>
          <a:p>
            <a:pPr marL="342900" lvl="1" indent="-342900">
              <a:buFont typeface="Wingdings" panose="05000000000000000000" pitchFamily="2" charset="2"/>
              <a:buChar char="v"/>
            </a:pPr>
            <a:r>
              <a:rPr lang="en-US" sz="1400" dirty="0">
                <a:solidFill>
                  <a:schemeClr val="accent5"/>
                </a:solidFill>
              </a:rPr>
              <a:t>Please stay muted. </a:t>
            </a:r>
          </a:p>
          <a:p>
            <a:pPr marL="342900" lvl="1" indent="-342900"/>
            <a:endParaRPr lang="en-US" sz="1400" dirty="0">
              <a:solidFill>
                <a:schemeClr val="accent5"/>
              </a:solidFill>
            </a:endParaRPr>
          </a:p>
          <a:p>
            <a:pPr marL="342900" lvl="1" indent="-342900">
              <a:buFont typeface="Wingdings" panose="05000000000000000000" pitchFamily="2" charset="2"/>
              <a:buChar char="v"/>
            </a:pPr>
            <a:r>
              <a:rPr lang="en-US" sz="1400" dirty="0">
                <a:solidFill>
                  <a:schemeClr val="accent5"/>
                </a:solidFill>
              </a:rPr>
              <a:t>You may submit your questions to all or just presenters using Microsoft-Teams.</a:t>
            </a:r>
            <a:endParaRPr lang="en-US" sz="1200" dirty="0"/>
          </a:p>
        </p:txBody>
      </p:sp>
      <p:sp>
        <p:nvSpPr>
          <p:cNvPr id="8" name="Rectangle 7">
            <a:extLst>
              <a:ext uri="{FF2B5EF4-FFF2-40B4-BE49-F238E27FC236}">
                <a16:creationId xmlns:a16="http://schemas.microsoft.com/office/drawing/2014/main" id="{1B9B6CA0-3E7C-F464-A5EC-0043CCA2842D}"/>
              </a:ext>
            </a:extLst>
          </p:cNvPr>
          <p:cNvSpPr/>
          <p:nvPr/>
        </p:nvSpPr>
        <p:spPr>
          <a:xfrm>
            <a:off x="527247" y="4352159"/>
            <a:ext cx="8307244" cy="307777"/>
          </a:xfrm>
          <a:prstGeom prst="rect">
            <a:avLst/>
          </a:prstGeom>
        </p:spPr>
        <p:txBody>
          <a:bodyPr wrap="square">
            <a:spAutoFit/>
          </a:bodyPr>
          <a:lstStyle/>
          <a:p>
            <a:pPr>
              <a:buClr>
                <a:srgbClr val="E2E7EB"/>
              </a:buClr>
            </a:pPr>
            <a:r>
              <a:rPr lang="en-US" sz="1400" dirty="0">
                <a:solidFill>
                  <a:prstClr val="black"/>
                </a:solidFill>
              </a:rPr>
              <a:t>Pre-RFP information will be posted by close of business day (COB) Friday, May 30, 2025.</a:t>
            </a:r>
          </a:p>
        </p:txBody>
      </p:sp>
      <p:sp>
        <p:nvSpPr>
          <p:cNvPr id="7" name="Rectangle 6">
            <a:extLst>
              <a:ext uri="{FF2B5EF4-FFF2-40B4-BE49-F238E27FC236}">
                <a16:creationId xmlns:a16="http://schemas.microsoft.com/office/drawing/2014/main" id="{EAABB995-969C-CA20-B142-8C7AD26E3085}"/>
              </a:ext>
            </a:extLst>
          </p:cNvPr>
          <p:cNvSpPr/>
          <p:nvPr/>
        </p:nvSpPr>
        <p:spPr>
          <a:xfrm>
            <a:off x="1366534" y="4633341"/>
            <a:ext cx="6410933" cy="307777"/>
          </a:xfrm>
          <a:prstGeom prst="rect">
            <a:avLst/>
          </a:prstGeom>
        </p:spPr>
        <p:txBody>
          <a:bodyPr wrap="square">
            <a:spAutoFit/>
          </a:bodyPr>
          <a:lstStyle/>
          <a:p>
            <a:pPr algn="ctr"/>
            <a:r>
              <a:rPr lang="en-US" sz="1400" dirty="0"/>
              <a:t>This presentation is for </a:t>
            </a:r>
            <a:r>
              <a:rPr lang="en-US" sz="1400" b="1" u="sng" dirty="0"/>
              <a:t>INFORMATIONAL PURPOSES ONLY</a:t>
            </a:r>
            <a:r>
              <a:rPr lang="en-US" sz="1400" dirty="0"/>
              <a:t>.</a:t>
            </a:r>
          </a:p>
        </p:txBody>
      </p:sp>
    </p:spTree>
    <p:extLst>
      <p:ext uri="{BB962C8B-B14F-4D97-AF65-F5344CB8AC3E}">
        <p14:creationId xmlns:p14="http://schemas.microsoft.com/office/powerpoint/2010/main" val="763679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a:bodyPr>
          <a:lstStyle/>
          <a:p>
            <a:r>
              <a:rPr lang="en-US" dirty="0"/>
              <a:t>Agenda</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200" y="1372265"/>
            <a:ext cx="8229600" cy="3033480"/>
          </a:xfrm>
        </p:spPr>
        <p:txBody>
          <a:bodyPr numCol="2" spcCol="457200">
            <a:normAutofit/>
          </a:bodyPr>
          <a:lstStyle/>
          <a:p>
            <a:pPr marL="0" indent="0">
              <a:buNone/>
            </a:pPr>
            <a:r>
              <a:rPr lang="en-US" sz="2000" b="1" dirty="0"/>
              <a:t>1 </a:t>
            </a:r>
            <a:r>
              <a:rPr lang="en-US" sz="2000" dirty="0"/>
              <a:t>| Introductions</a:t>
            </a:r>
          </a:p>
          <a:p>
            <a:pPr marL="0" indent="0">
              <a:buNone/>
            </a:pPr>
            <a:r>
              <a:rPr lang="en-US" sz="2000" b="1" dirty="0"/>
              <a:t>2 </a:t>
            </a:r>
            <a:r>
              <a:rPr lang="en-US" sz="2000" dirty="0"/>
              <a:t>| Project Information</a:t>
            </a:r>
          </a:p>
          <a:p>
            <a:pPr marL="0" indent="0">
              <a:buNone/>
            </a:pPr>
            <a:r>
              <a:rPr lang="en-US" sz="2000" b="1" dirty="0"/>
              <a:t>3 </a:t>
            </a:r>
            <a:r>
              <a:rPr lang="en-US" sz="2000" dirty="0"/>
              <a:t>| Procurement Information</a:t>
            </a:r>
          </a:p>
          <a:p>
            <a:pPr marL="0" lvl="0" indent="0">
              <a:buClr>
                <a:srgbClr val="0056A9"/>
              </a:buClr>
              <a:buNone/>
            </a:pPr>
            <a:r>
              <a:rPr lang="en-US" sz="2000" b="1" dirty="0"/>
              <a:t>4 </a:t>
            </a:r>
            <a:r>
              <a:rPr lang="en-US" sz="2000" dirty="0"/>
              <a:t>| Questions &amp; Answers (QA)</a:t>
            </a:r>
            <a:endParaRPr lang="en-US" sz="2000" b="1" dirty="0"/>
          </a:p>
        </p:txBody>
      </p:sp>
    </p:spTree>
    <p:extLst>
      <p:ext uri="{BB962C8B-B14F-4D97-AF65-F5344CB8AC3E}">
        <p14:creationId xmlns:p14="http://schemas.microsoft.com/office/powerpoint/2010/main" val="862066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7648"/>
            <a:ext cx="8229600" cy="294885"/>
          </a:xfrm>
        </p:spPr>
        <p:txBody>
          <a:bodyPr>
            <a:normAutofit/>
          </a:bodyPr>
          <a:lstStyle/>
          <a:p>
            <a:r>
              <a:rPr lang="en-US" sz="1800" dirty="0"/>
              <a:t>Introduction</a:t>
            </a:r>
          </a:p>
        </p:txBody>
      </p:sp>
      <p:sp>
        <p:nvSpPr>
          <p:cNvPr id="3" name="Content Placeholder 2"/>
          <p:cNvSpPr>
            <a:spLocks noGrp="1"/>
          </p:cNvSpPr>
          <p:nvPr>
            <p:ph idx="1"/>
          </p:nvPr>
        </p:nvSpPr>
        <p:spPr>
          <a:xfrm>
            <a:off x="457200" y="1195407"/>
            <a:ext cx="8336280" cy="2079946"/>
          </a:xfrm>
        </p:spPr>
        <p:txBody>
          <a:bodyPr vert="horz" lIns="0" tIns="0" rIns="0" bIns="0" rtlCol="0" anchor="t">
            <a:noAutofit/>
          </a:bodyPr>
          <a:lstStyle/>
          <a:p>
            <a:pPr>
              <a:buFont typeface="Wingdings" panose="05000000000000000000" pitchFamily="2" charset="2"/>
              <a:buChar char="Ø"/>
            </a:pPr>
            <a:r>
              <a:rPr lang="en-US" sz="1600" b="1" dirty="0"/>
              <a:t>PEPS San Antonio Service Center:</a:t>
            </a:r>
          </a:p>
          <a:p>
            <a:pPr lvl="1">
              <a:buFont typeface="Wingdings" panose="05000000000000000000" pitchFamily="2" charset="2"/>
              <a:buChar char="v"/>
            </a:pPr>
            <a:r>
              <a:rPr lang="en-US" sz="1600" dirty="0"/>
              <a:t>Philip Howlett, P.E., Lead PEPS Engineer</a:t>
            </a:r>
          </a:p>
          <a:p>
            <a:pPr lvl="1">
              <a:buFont typeface="Wingdings" panose="05000000000000000000" pitchFamily="2" charset="2"/>
              <a:buChar char="v"/>
            </a:pPr>
            <a:r>
              <a:rPr lang="en-US" sz="1600" dirty="0"/>
              <a:t>Clara Carbajal-Sanchez, P.E., PEPS Metro Procure Section Director</a:t>
            </a:r>
            <a:endParaRPr lang="en-US" dirty="0"/>
          </a:p>
          <a:p>
            <a:pPr lvl="1">
              <a:buFont typeface="Wingdings" panose="05000000000000000000" pitchFamily="2" charset="2"/>
              <a:buChar char="v"/>
            </a:pPr>
            <a:r>
              <a:rPr lang="en-US" sz="1600" dirty="0"/>
              <a:t>Wanda Williams, Contract Specialist</a:t>
            </a:r>
          </a:p>
        </p:txBody>
      </p:sp>
      <p:sp>
        <p:nvSpPr>
          <p:cNvPr id="4" name="Slide Number Placeholder 3">
            <a:extLst>
              <a:ext uri="{FF2B5EF4-FFF2-40B4-BE49-F238E27FC236}">
                <a16:creationId xmlns:a16="http://schemas.microsoft.com/office/drawing/2014/main" id="{3CF30650-908E-463F-985F-8635FB9007D2}"/>
              </a:ext>
            </a:extLst>
          </p:cNvPr>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5</a:t>
            </a:fld>
            <a:endParaRPr lang="en-US" dirty="0"/>
          </a:p>
        </p:txBody>
      </p:sp>
    </p:spTree>
    <p:extLst>
      <p:ext uri="{BB962C8B-B14F-4D97-AF65-F5344CB8AC3E}">
        <p14:creationId xmlns:p14="http://schemas.microsoft.com/office/powerpoint/2010/main" val="654197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482" y="568776"/>
            <a:ext cx="8229600" cy="294885"/>
          </a:xfrm>
        </p:spPr>
        <p:txBody>
          <a:bodyPr>
            <a:normAutofit/>
          </a:bodyPr>
          <a:lstStyle/>
          <a:p>
            <a:r>
              <a:rPr lang="en-US" sz="1800" dirty="0"/>
              <a:t>Questions prior to RFP Posting?</a:t>
            </a:r>
          </a:p>
        </p:txBody>
      </p:sp>
      <p:sp>
        <p:nvSpPr>
          <p:cNvPr id="3" name="Content Placeholder 2"/>
          <p:cNvSpPr>
            <a:spLocks noGrp="1"/>
          </p:cNvSpPr>
          <p:nvPr>
            <p:ph idx="1"/>
          </p:nvPr>
        </p:nvSpPr>
        <p:spPr>
          <a:xfrm>
            <a:off x="161365" y="1171413"/>
            <a:ext cx="8859690" cy="3086692"/>
          </a:xfrm>
        </p:spPr>
        <p:txBody>
          <a:bodyPr vert="horz" lIns="0" tIns="0" rIns="0" bIns="0" rtlCol="0" anchor="t">
            <a:noAutofit/>
          </a:bodyPr>
          <a:lstStyle/>
          <a:p>
            <a:pPr>
              <a:lnSpc>
                <a:spcPct val="100000"/>
              </a:lnSpc>
              <a:buFont typeface="Wingdings" panose="05000000000000000000" pitchFamily="2" charset="2"/>
              <a:buChar char="v"/>
            </a:pPr>
            <a:r>
              <a:rPr lang="en-US" sz="1400" b="1" dirty="0"/>
              <a:t>Project Information</a:t>
            </a:r>
            <a:r>
              <a:rPr lang="en-US" sz="1400" dirty="0"/>
              <a:t>:</a:t>
            </a:r>
          </a:p>
          <a:p>
            <a:pPr lvl="1">
              <a:lnSpc>
                <a:spcPct val="100000"/>
              </a:lnSpc>
              <a:buFont typeface="Wingdings" panose="05000000000000000000" pitchFamily="2" charset="2"/>
              <a:buChar char="v"/>
            </a:pPr>
            <a:r>
              <a:rPr lang="en-US" sz="1400" dirty="0"/>
              <a:t>Jeb Smith, P.E.</a:t>
            </a:r>
          </a:p>
          <a:p>
            <a:pPr lvl="1">
              <a:lnSpc>
                <a:spcPct val="100000"/>
              </a:lnSpc>
              <a:buFont typeface="Wingdings" panose="05000000000000000000" pitchFamily="2" charset="2"/>
              <a:buChar char="v"/>
            </a:pPr>
            <a:r>
              <a:rPr lang="en-US" sz="1400" dirty="0"/>
              <a:t>Area Engineer, New Braunfels – San Antonio District</a:t>
            </a:r>
          </a:p>
          <a:p>
            <a:pPr lvl="1">
              <a:lnSpc>
                <a:spcPct val="100000"/>
              </a:lnSpc>
              <a:buFont typeface="Wingdings" panose="05000000000000000000" pitchFamily="2" charset="2"/>
              <a:buChar char="v"/>
            </a:pPr>
            <a:r>
              <a:rPr lang="en-US" sz="1400" dirty="0">
                <a:solidFill>
                  <a:srgbClr val="FF0000"/>
                </a:solidFill>
                <a:hlinkClick r:id="rId3"/>
              </a:rPr>
              <a:t>Jeb.Smith@txdot.gov</a:t>
            </a:r>
            <a:endParaRPr lang="en-US" sz="1400" dirty="0">
              <a:solidFill>
                <a:srgbClr val="FF0000"/>
              </a:solidFill>
            </a:endParaRPr>
          </a:p>
          <a:p>
            <a:pPr lvl="1">
              <a:lnSpc>
                <a:spcPct val="100000"/>
              </a:lnSpc>
              <a:buFont typeface="Wingdings" panose="05000000000000000000" pitchFamily="2" charset="2"/>
              <a:buChar char="v"/>
            </a:pPr>
            <a:endParaRPr lang="en-US" sz="1400" dirty="0">
              <a:solidFill>
                <a:srgbClr val="FF0000"/>
              </a:solidFill>
            </a:endParaRPr>
          </a:p>
          <a:p>
            <a:pPr>
              <a:lnSpc>
                <a:spcPct val="100000"/>
              </a:lnSpc>
              <a:buFont typeface="Wingdings" panose="05000000000000000000" pitchFamily="2" charset="2"/>
              <a:buChar char="v"/>
            </a:pPr>
            <a:r>
              <a:rPr lang="en-US" sz="1400" b="1" dirty="0"/>
              <a:t>Procurement Information</a:t>
            </a:r>
            <a:r>
              <a:rPr lang="en-US" sz="1400" dirty="0"/>
              <a:t>:</a:t>
            </a:r>
          </a:p>
          <a:p>
            <a:pPr lvl="1">
              <a:lnSpc>
                <a:spcPct val="100000"/>
              </a:lnSpc>
              <a:buFont typeface="Wingdings" panose="05000000000000000000" pitchFamily="2" charset="2"/>
              <a:buChar char="v"/>
            </a:pPr>
            <a:r>
              <a:rPr lang="en-US" sz="1400" dirty="0"/>
              <a:t>Clara Carbajal-Sanchez, P.E.</a:t>
            </a:r>
          </a:p>
          <a:p>
            <a:pPr lvl="1">
              <a:lnSpc>
                <a:spcPct val="100000"/>
              </a:lnSpc>
              <a:buFont typeface="Wingdings" panose="05000000000000000000" pitchFamily="2" charset="2"/>
              <a:buChar char="v"/>
            </a:pPr>
            <a:r>
              <a:rPr lang="en-US" sz="1400" dirty="0"/>
              <a:t>PEPS Metro Procurement Section Director</a:t>
            </a:r>
          </a:p>
          <a:p>
            <a:pPr lvl="1">
              <a:lnSpc>
                <a:spcPct val="100000"/>
              </a:lnSpc>
              <a:buFont typeface="Wingdings" panose="05000000000000000000" pitchFamily="2" charset="2"/>
              <a:buChar char="v"/>
            </a:pPr>
            <a:r>
              <a:rPr lang="en-US" sz="1400" dirty="0">
                <a:hlinkClick r:id="rId4"/>
              </a:rPr>
              <a:t>Clara.CarbajalSanchez@txdot.gov</a:t>
            </a:r>
            <a:endParaRPr lang="en-US" sz="1400" dirty="0"/>
          </a:p>
          <a:p>
            <a:pPr lvl="1">
              <a:lnSpc>
                <a:spcPct val="100000"/>
              </a:lnSpc>
              <a:buFont typeface="Wingdings" panose="05000000000000000000" pitchFamily="2" charset="2"/>
              <a:buChar char="v"/>
            </a:pPr>
            <a:endParaRPr lang="en-US" sz="1400" dirty="0"/>
          </a:p>
          <a:p>
            <a:pPr lvl="1">
              <a:lnSpc>
                <a:spcPct val="100000"/>
              </a:lnSpc>
              <a:buFont typeface="Wingdings" panose="05000000000000000000" pitchFamily="2" charset="2"/>
              <a:buChar char="v"/>
            </a:pPr>
            <a:endParaRPr lang="en-US" sz="1400" dirty="0"/>
          </a:p>
        </p:txBody>
      </p:sp>
      <p:sp>
        <p:nvSpPr>
          <p:cNvPr id="4" name="Slide Number Placeholder 3">
            <a:extLst>
              <a:ext uri="{FF2B5EF4-FFF2-40B4-BE49-F238E27FC236}">
                <a16:creationId xmlns:a16="http://schemas.microsoft.com/office/drawing/2014/main" id="{3CF30650-908E-463F-985F-8635FB9007D2}"/>
              </a:ext>
            </a:extLst>
          </p:cNvPr>
          <p:cNvSpPr>
            <a:spLocks noGrp="1"/>
          </p:cNvSpPr>
          <p:nvPr>
            <p:ph type="sldNum" sz="quarter" idx="4"/>
          </p:nvPr>
        </p:nvSpPr>
        <p:spPr>
          <a:xfrm>
            <a:off x="8864600" y="6604726"/>
            <a:ext cx="211057" cy="187508"/>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6</a:t>
            </a:fld>
            <a:endParaRPr lang="en-US" dirty="0"/>
          </a:p>
        </p:txBody>
      </p:sp>
    </p:spTree>
    <p:extLst>
      <p:ext uri="{BB962C8B-B14F-4D97-AF65-F5344CB8AC3E}">
        <p14:creationId xmlns:p14="http://schemas.microsoft.com/office/powerpoint/2010/main" val="17799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4AE2E3C-E9A1-41AD-4668-045C26323CE5}"/>
              </a:ext>
            </a:extLst>
          </p:cNvPr>
          <p:cNvSpPr>
            <a:spLocks noGrp="1"/>
          </p:cNvSpPr>
          <p:nvPr>
            <p:ph type="title" idx="4294967295"/>
          </p:nvPr>
        </p:nvSpPr>
        <p:spPr>
          <a:xfrm>
            <a:off x="2480930" y="1567582"/>
            <a:ext cx="4182140" cy="2013098"/>
          </a:xfrm>
          <a:prstGeom prst="roundRect">
            <a:avLst/>
          </a:prstGeom>
          <a:solidFill>
            <a:schemeClr val="accent1"/>
          </a:solidFill>
          <a:ln w="1905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lt1"/>
                </a:solidFill>
                <a:effectLst/>
                <a:uLnTx/>
                <a:uFillTx/>
                <a:latin typeface="+mn-lt"/>
                <a:ea typeface="+mn-ea"/>
                <a:cs typeface="+mn-cs"/>
              </a:rPr>
              <a:t>Project Information</a:t>
            </a:r>
          </a:p>
        </p:txBody>
      </p:sp>
    </p:spTree>
    <p:extLst>
      <p:ext uri="{BB962C8B-B14F-4D97-AF65-F5344CB8AC3E}">
        <p14:creationId xmlns:p14="http://schemas.microsoft.com/office/powerpoint/2010/main" val="2400526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4AE2E3C-E9A1-41AD-4668-045C26323CE5}"/>
              </a:ext>
            </a:extLst>
          </p:cNvPr>
          <p:cNvSpPr>
            <a:spLocks noGrp="1"/>
          </p:cNvSpPr>
          <p:nvPr>
            <p:ph type="title" idx="4294967295"/>
          </p:nvPr>
        </p:nvSpPr>
        <p:spPr>
          <a:xfrm>
            <a:off x="1213767" y="606584"/>
            <a:ext cx="4182140" cy="313470"/>
          </a:xfrm>
          <a:prstGeom prst="roundRect">
            <a:avLst/>
          </a:prstGeom>
          <a:solidFill>
            <a:schemeClr val="accent1"/>
          </a:solidFill>
          <a:ln w="1905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lt1"/>
                </a:solidFill>
                <a:effectLst/>
                <a:uLnTx/>
                <a:uFillTx/>
                <a:latin typeface="+mn-lt"/>
                <a:ea typeface="+mn-ea"/>
                <a:cs typeface="+mn-cs"/>
              </a:rPr>
              <a:t>Project Location</a:t>
            </a:r>
          </a:p>
        </p:txBody>
      </p:sp>
      <p:pic>
        <p:nvPicPr>
          <p:cNvPr id="11" name="Picture 10" descr="picture showing a plan view of ih-10 from pioneer road to fm 464.">
            <a:extLst>
              <a:ext uri="{FF2B5EF4-FFF2-40B4-BE49-F238E27FC236}">
                <a16:creationId xmlns:a16="http://schemas.microsoft.com/office/drawing/2014/main" id="{0C9210F7-220E-DCDF-C0DE-3C32AC3FF49A}"/>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42501" y="999686"/>
            <a:ext cx="5351224" cy="4186331"/>
          </a:xfrm>
          <a:prstGeom prst="rect">
            <a:avLst/>
          </a:prstGeom>
        </p:spPr>
      </p:pic>
      <p:sp>
        <p:nvSpPr>
          <p:cNvPr id="7" name="TextBox 6">
            <a:extLst>
              <a:ext uri="{FF2B5EF4-FFF2-40B4-BE49-F238E27FC236}">
                <a16:creationId xmlns:a16="http://schemas.microsoft.com/office/drawing/2014/main" id="{D0F5B229-2846-90E5-DFDD-B59C3C870B27}"/>
              </a:ext>
            </a:extLst>
          </p:cNvPr>
          <p:cNvSpPr txBox="1"/>
          <p:nvPr/>
        </p:nvSpPr>
        <p:spPr>
          <a:xfrm>
            <a:off x="4502791" y="999686"/>
            <a:ext cx="1035861" cy="369332"/>
          </a:xfrm>
          <a:prstGeom prst="rect">
            <a:avLst/>
          </a:prstGeom>
          <a:solidFill>
            <a:srgbClr val="92D050"/>
          </a:solidFill>
          <a:ln>
            <a:solidFill>
              <a:schemeClr val="tx1"/>
            </a:solidFill>
          </a:ln>
        </p:spPr>
        <p:txBody>
          <a:bodyPr wrap="none" rtlCol="0">
            <a:spAutoFit/>
          </a:bodyPr>
          <a:lstStyle/>
          <a:p>
            <a:r>
              <a:rPr lang="en-US" dirty="0"/>
              <a:t>FM 464</a:t>
            </a:r>
          </a:p>
        </p:txBody>
      </p:sp>
      <p:cxnSp>
        <p:nvCxnSpPr>
          <p:cNvPr id="17" name="Straight Arrow Connector 16">
            <a:extLst>
              <a:ext uri="{FF2B5EF4-FFF2-40B4-BE49-F238E27FC236}">
                <a16:creationId xmlns:a16="http://schemas.microsoft.com/office/drawing/2014/main" id="{5A595C10-DC6B-A188-A402-97625CDFA052}"/>
              </a:ext>
              <a:ext uri="{C183D7F6-B498-43B3-948B-1728B52AA6E4}">
                <adec:decorative xmlns:adec="http://schemas.microsoft.com/office/drawing/2017/decorative" val="1"/>
              </a:ext>
            </a:extLst>
          </p:cNvPr>
          <p:cNvCxnSpPr>
            <a:cxnSpLocks/>
            <a:stCxn id="7" idx="2"/>
          </p:cNvCxnSpPr>
          <p:nvPr/>
        </p:nvCxnSpPr>
        <p:spPr>
          <a:xfrm flipH="1">
            <a:off x="4933666" y="1369018"/>
            <a:ext cx="87056" cy="423782"/>
          </a:xfrm>
          <a:prstGeom prst="straightConnector1">
            <a:avLst/>
          </a:prstGeom>
          <a:ln w="28575">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1B0FDF9-A1E0-6FFA-79DF-FD6C257F3A45}"/>
              </a:ext>
            </a:extLst>
          </p:cNvPr>
          <p:cNvSpPr txBox="1"/>
          <p:nvPr/>
        </p:nvSpPr>
        <p:spPr>
          <a:xfrm>
            <a:off x="176336" y="3554055"/>
            <a:ext cx="1705082" cy="369332"/>
          </a:xfrm>
          <a:prstGeom prst="rect">
            <a:avLst/>
          </a:prstGeom>
          <a:solidFill>
            <a:srgbClr val="92D050"/>
          </a:solidFill>
          <a:ln>
            <a:solidFill>
              <a:schemeClr val="tx1"/>
            </a:solidFill>
          </a:ln>
        </p:spPr>
        <p:txBody>
          <a:bodyPr wrap="none" rtlCol="0">
            <a:spAutoFit/>
          </a:bodyPr>
          <a:lstStyle/>
          <a:p>
            <a:r>
              <a:rPr lang="en-US" dirty="0"/>
              <a:t>Pioneer Road</a:t>
            </a:r>
          </a:p>
        </p:txBody>
      </p:sp>
      <p:cxnSp>
        <p:nvCxnSpPr>
          <p:cNvPr id="9" name="Straight Arrow Connector 8">
            <a:extLst>
              <a:ext uri="{FF2B5EF4-FFF2-40B4-BE49-F238E27FC236}">
                <a16:creationId xmlns:a16="http://schemas.microsoft.com/office/drawing/2014/main" id="{7D0B23CE-DC4C-AF46-41C0-388E5489AC98}"/>
              </a:ext>
              <a:ext uri="{C183D7F6-B498-43B3-948B-1728B52AA6E4}">
                <adec:decorative xmlns:adec="http://schemas.microsoft.com/office/drawing/2017/decorative" val="1"/>
              </a:ext>
            </a:extLst>
          </p:cNvPr>
          <p:cNvCxnSpPr>
            <a:cxnSpLocks/>
            <a:stCxn id="8" idx="2"/>
          </p:cNvCxnSpPr>
          <p:nvPr/>
        </p:nvCxnSpPr>
        <p:spPr>
          <a:xfrm flipH="1">
            <a:off x="944665" y="3923387"/>
            <a:ext cx="84212" cy="648613"/>
          </a:xfrm>
          <a:prstGeom prst="straightConnector1">
            <a:avLst/>
          </a:prstGeom>
          <a:ln w="28575">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6558F725-AB37-787A-66B9-69711E7BE7F9}"/>
              </a:ext>
            </a:extLst>
          </p:cNvPr>
          <p:cNvSpPr txBox="1"/>
          <p:nvPr/>
        </p:nvSpPr>
        <p:spPr>
          <a:xfrm>
            <a:off x="6093725" y="1505497"/>
            <a:ext cx="3050275" cy="2585323"/>
          </a:xfrm>
          <a:prstGeom prst="rect">
            <a:avLst/>
          </a:prstGeom>
          <a:noFill/>
        </p:spPr>
        <p:txBody>
          <a:bodyPr wrap="square" rtlCol="0">
            <a:spAutoFit/>
          </a:bodyPr>
          <a:lstStyle/>
          <a:p>
            <a:r>
              <a:rPr lang="en-US" dirty="0"/>
              <a:t>Highway: IH-10</a:t>
            </a:r>
          </a:p>
          <a:p>
            <a:endParaRPr lang="en-US" dirty="0"/>
          </a:p>
          <a:p>
            <a:r>
              <a:rPr lang="en-US" dirty="0"/>
              <a:t>Limits: </a:t>
            </a:r>
          </a:p>
          <a:p>
            <a:r>
              <a:rPr lang="en-US" dirty="0"/>
              <a:t>Pioneer Road to Farmer Market (FM) 464</a:t>
            </a:r>
          </a:p>
          <a:p>
            <a:endParaRPr lang="en-US" dirty="0"/>
          </a:p>
          <a:p>
            <a:r>
              <a:rPr lang="en-US" dirty="0"/>
              <a:t>Length: ~3.5 miles</a:t>
            </a:r>
          </a:p>
          <a:p>
            <a:endParaRPr lang="en-US" dirty="0"/>
          </a:p>
          <a:p>
            <a:r>
              <a:rPr lang="en-US" dirty="0"/>
              <a:t>County: Guadalupe</a:t>
            </a:r>
          </a:p>
        </p:txBody>
      </p:sp>
    </p:spTree>
    <p:extLst>
      <p:ext uri="{BB962C8B-B14F-4D97-AF65-F5344CB8AC3E}">
        <p14:creationId xmlns:p14="http://schemas.microsoft.com/office/powerpoint/2010/main" val="682465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8D73C0BC-C450-A5A4-FFB3-7BAE932EE9CE}"/>
              </a:ext>
            </a:extLst>
          </p:cNvPr>
          <p:cNvSpPr txBox="1">
            <a:spLocks noGrp="1"/>
          </p:cNvSpPr>
          <p:nvPr>
            <p:ph type="title" idx="4294967295"/>
          </p:nvPr>
        </p:nvSpPr>
        <p:spPr>
          <a:xfrm>
            <a:off x="457200" y="665088"/>
            <a:ext cx="8229600" cy="294885"/>
          </a:xfrm>
          <a:prstGeom prst="rect">
            <a:avLst/>
          </a:prstGeom>
          <a:noFill/>
          <a:ln>
            <a:noFill/>
            <a:prstDash/>
          </a:ln>
          <a:effectLst/>
        </p:spPr>
        <p:txBody>
          <a:bodyPr rot="0" spcFirstLastPara="0" vertOverflow="overflow" horzOverflow="overflow" vert="horz" wrap="none" lIns="0" tIns="0" rIns="0" bIns="0" numCol="1" spcCol="0" rtlCol="0" fromWordArt="0" anchor="b" anchorCtr="0" forceAA="0" compatLnSpc="1">
            <a:prstTxWarp prst="textNoShape">
              <a:avLst/>
            </a:prstTxWarp>
            <a:normAutofit/>
          </a:bodyPr>
          <a:lstStyle>
            <a:lvl1pPr algn="l" defTabSz="685800" rtl="0" eaLnBrk="1" latinLnBrk="0" hangingPunct="1">
              <a:lnSpc>
                <a:spcPct val="100000"/>
              </a:lnSpc>
              <a:spcBef>
                <a:spcPct val="0"/>
              </a:spcBef>
              <a:buNone/>
              <a:defRPr sz="1800" kern="1200">
                <a:solidFill>
                  <a:schemeClr val="accent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chemeClr val="accent1"/>
                </a:solidFill>
                <a:effectLst/>
                <a:uLnTx/>
                <a:uFillTx/>
                <a:latin typeface="+mj-lt"/>
                <a:ea typeface="+mj-ea"/>
                <a:cs typeface="+mj-cs"/>
              </a:rPr>
              <a:t>Project Information</a:t>
            </a:r>
          </a:p>
        </p:txBody>
      </p:sp>
      <p:sp>
        <p:nvSpPr>
          <p:cNvPr id="12" name="Content Placeholder 2"/>
          <p:cNvSpPr txBox="1">
            <a:spLocks/>
          </p:cNvSpPr>
          <p:nvPr/>
        </p:nvSpPr>
        <p:spPr>
          <a:xfrm>
            <a:off x="463924" y="1067557"/>
            <a:ext cx="8509000" cy="3242233"/>
          </a:xfrm>
          <a:prstGeom prst="rect">
            <a:avLst/>
          </a:prstGeom>
        </p:spPr>
        <p:txBody>
          <a:bodyPr vert="horz" lIns="0" tIns="0" rIns="0" bIns="0" rtlCol="0">
            <a:noAutofit/>
          </a:bodyPr>
          <a:lstStyle>
            <a:lvl1pPr marL="230188" indent="-230188" algn="l" defTabSz="914400" rtl="0" eaLnBrk="1" latinLnBrk="0" hangingPunct="1">
              <a:spcBef>
                <a:spcPts val="0"/>
              </a:spcBef>
              <a:spcAft>
                <a:spcPts val="600"/>
              </a:spcAft>
              <a:buClr>
                <a:srgbClr val="205588"/>
              </a:buClr>
              <a:buFont typeface="Wingdings" pitchFamily="2" charset="2"/>
              <a:buChar char="§"/>
              <a:defRPr sz="2000" kern="1200">
                <a:solidFill>
                  <a:schemeClr val="tx1"/>
                </a:solidFill>
                <a:latin typeface="Franklin Gothic Book" pitchFamily="34" charset="0"/>
                <a:ea typeface="+mn-ea"/>
                <a:cs typeface="+mn-cs"/>
              </a:defRPr>
            </a:lvl1pPr>
            <a:lvl2pPr marL="514350" indent="-230188"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3pPr>
            <a:lvl4pPr marL="971550" indent="-228600" algn="l" defTabSz="914400" rtl="0" eaLnBrk="1" latinLnBrk="0" hangingPunct="1">
              <a:spcBef>
                <a:spcPts val="0"/>
              </a:spcBef>
              <a:spcAft>
                <a:spcPts val="600"/>
              </a:spcAft>
              <a:buClr>
                <a:srgbClr val="205588"/>
              </a:buClr>
              <a:buFont typeface="Franklin Gothic Book" panose="020B0503020102020204" pitchFamily="34" charset="0"/>
              <a:buChar char="–"/>
              <a:defRPr sz="2000" kern="1200">
                <a:solidFill>
                  <a:schemeClr val="tx1"/>
                </a:solidFill>
                <a:latin typeface="Franklin Gothic Book" pitchFamily="34" charset="0"/>
                <a:ea typeface="+mn-ea"/>
                <a:cs typeface="+mn-cs"/>
              </a:defRPr>
            </a:lvl4pPr>
            <a:lvl5pPr marL="1143000" indent="-171450" algn="l" defTabSz="914400" rtl="0" eaLnBrk="1" latinLnBrk="0" hangingPunct="1">
              <a:spcBef>
                <a:spcPts val="0"/>
              </a:spcBef>
              <a:spcAft>
                <a:spcPts val="600"/>
              </a:spcAft>
              <a:buClr>
                <a:srgbClr val="205588"/>
              </a:buClr>
              <a:buFont typeface="Arial" pitchFamily="34" charset="0"/>
              <a:buChar char="»"/>
              <a:defRPr sz="20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03225" indent="-403225">
              <a:lnSpc>
                <a:spcPct val="150000"/>
              </a:lnSpc>
              <a:buClr>
                <a:srgbClr val="3869A2"/>
              </a:buClr>
              <a:buFont typeface="Wingdings" panose="05000000000000000000" pitchFamily="2" charset="2"/>
              <a:buChar char="v"/>
            </a:pPr>
            <a:r>
              <a:rPr lang="en-US" dirty="0">
                <a:solidFill>
                  <a:srgbClr val="000000"/>
                </a:solidFill>
                <a:latin typeface="+mn-lt"/>
              </a:rPr>
              <a:t>Current Let Date: 9/2029</a:t>
            </a:r>
          </a:p>
          <a:p>
            <a:pPr marL="403225" indent="-403225">
              <a:lnSpc>
                <a:spcPct val="150000"/>
              </a:lnSpc>
              <a:buClr>
                <a:srgbClr val="3869A2"/>
              </a:buClr>
              <a:buFont typeface="Wingdings" panose="05000000000000000000" pitchFamily="2" charset="2"/>
              <a:buChar char="v"/>
            </a:pPr>
            <a:r>
              <a:rPr lang="en-US" dirty="0">
                <a:solidFill>
                  <a:srgbClr val="000000"/>
                </a:solidFill>
                <a:latin typeface="+mn-lt"/>
              </a:rPr>
              <a:t>Anticipated Let Date: ~ 5/2027</a:t>
            </a:r>
          </a:p>
          <a:p>
            <a:pPr marL="403225" indent="-403225">
              <a:lnSpc>
                <a:spcPct val="150000"/>
              </a:lnSpc>
              <a:buClr>
                <a:srgbClr val="3869A2"/>
              </a:buClr>
              <a:buFont typeface="Wingdings" panose="05000000000000000000" pitchFamily="2" charset="2"/>
              <a:buChar char="v"/>
            </a:pPr>
            <a:r>
              <a:rPr lang="en-US" dirty="0">
                <a:solidFill>
                  <a:srgbClr val="000000"/>
                </a:solidFill>
                <a:latin typeface="+mn-lt"/>
              </a:rPr>
              <a:t>Begin Work: 9/2027</a:t>
            </a:r>
          </a:p>
          <a:p>
            <a:pPr marL="403225" indent="-403225">
              <a:lnSpc>
                <a:spcPct val="150000"/>
              </a:lnSpc>
              <a:buClr>
                <a:srgbClr val="3869A2"/>
              </a:buClr>
              <a:buFont typeface="Wingdings" panose="05000000000000000000" pitchFamily="2" charset="2"/>
              <a:buChar char="v"/>
            </a:pPr>
            <a:r>
              <a:rPr lang="en-US" dirty="0">
                <a:solidFill>
                  <a:srgbClr val="000000"/>
                </a:solidFill>
                <a:latin typeface="+mn-lt"/>
              </a:rPr>
              <a:t>Duration: 65 months</a:t>
            </a:r>
          </a:p>
          <a:p>
            <a:pPr marL="403225" indent="-403225">
              <a:lnSpc>
                <a:spcPct val="150000"/>
              </a:lnSpc>
              <a:buClr>
                <a:srgbClr val="3869A2"/>
              </a:buClr>
              <a:buFont typeface="Wingdings" panose="05000000000000000000" pitchFamily="2" charset="2"/>
              <a:buChar char="v"/>
            </a:pPr>
            <a:r>
              <a:rPr lang="en-US" sz="2400" dirty="0">
                <a:solidFill>
                  <a:srgbClr val="000000"/>
                </a:solidFill>
              </a:rPr>
              <a:t>Estimated project completion based on barricades: 1/2033</a:t>
            </a:r>
          </a:p>
          <a:p>
            <a:pPr marL="403225" indent="-403225">
              <a:lnSpc>
                <a:spcPct val="150000"/>
              </a:lnSpc>
              <a:buClr>
                <a:srgbClr val="3869A2"/>
              </a:buClr>
              <a:buFont typeface="Wingdings" panose="05000000000000000000" pitchFamily="2" charset="2"/>
              <a:buChar char="v"/>
            </a:pPr>
            <a:r>
              <a:rPr lang="en-US" dirty="0">
                <a:solidFill>
                  <a:srgbClr val="000000"/>
                </a:solidFill>
                <a:latin typeface="+mn-lt"/>
              </a:rPr>
              <a:t>Anticipated end work date: 5/2033</a:t>
            </a:r>
          </a:p>
          <a:p>
            <a:pPr marL="0" indent="0">
              <a:lnSpc>
                <a:spcPct val="150000"/>
              </a:lnSpc>
              <a:buClr>
                <a:srgbClr val="3869A2"/>
              </a:buClr>
              <a:buNone/>
            </a:pPr>
            <a:r>
              <a:rPr lang="en-US" dirty="0">
                <a:solidFill>
                  <a:srgbClr val="000000"/>
                </a:solidFill>
                <a:latin typeface="+mn-lt"/>
              </a:rPr>
              <a:t> </a:t>
            </a:r>
          </a:p>
          <a:p>
            <a:pPr>
              <a:lnSpc>
                <a:spcPct val="95000"/>
              </a:lnSpc>
              <a:buClr>
                <a:srgbClr val="3869A2"/>
              </a:buClr>
            </a:pPr>
            <a:endParaRPr lang="en-US" sz="1600" dirty="0">
              <a:solidFill>
                <a:srgbClr val="000000"/>
              </a:solidFill>
            </a:endParaRPr>
          </a:p>
        </p:txBody>
      </p:sp>
      <p:sp>
        <p:nvSpPr>
          <p:cNvPr id="4" name="Slide Number Placeholder 3">
            <a:extLst>
              <a:ext uri="{FF2B5EF4-FFF2-40B4-BE49-F238E27FC236}">
                <a16:creationId xmlns:a16="http://schemas.microsoft.com/office/drawing/2014/main" id="{435BE06E-EBD8-4C0C-8D6F-05C997579165}"/>
              </a:ext>
            </a:extLst>
          </p:cNvPr>
          <p:cNvSpPr>
            <a:spLocks noGrp="1"/>
          </p:cNvSpPr>
          <p:nvPr>
            <p:ph type="sldNum" sz="quarter" idx="4"/>
          </p:nvPr>
        </p:nvSpPr>
        <p:spPr>
          <a:xfrm>
            <a:off x="8870951" y="6486144"/>
            <a:ext cx="211057" cy="187507"/>
          </a:xfrm>
          <a:prstGeom prst="rect">
            <a:avLst/>
          </a:prstGeom>
        </p:spPr>
        <p:txBody>
          <a:bodyPr vert="horz" wrap="none" lIns="0" tIns="0" rIns="0" bIns="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0" indent="0" algn="r" defTabSz="914400" rtl="0" eaLnBrk="1" latinLnBrk="0" hangingPunct="1">
              <a:buNone/>
              <a:defRPr kumimoji="0" lang="en-US" sz="1100" b="0" i="0" u="none" strike="noStrike" kern="1200" cap="none" spc="0" normalizeH="0" baseline="0" noProof="0" smtClean="0">
                <a:ln>
                  <a:noFill/>
                </a:ln>
                <a:solidFill>
                  <a:schemeClr val="bg1"/>
                </a:solidFill>
                <a:effectLst/>
                <a:uLnTx/>
                <a:uFillTx/>
                <a:latin typeface="Franklin Gothic Demi" panose="020B0703020102020204" pitchFamily="34" charset="0"/>
                <a:ea typeface="+mn-ea"/>
                <a:cs typeface="Arial" pitchFamily="34" charset="0"/>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spcBef>
                <a:spcPts val="900"/>
              </a:spcBef>
            </a:pPr>
            <a:fld id="{126B356D-DBE9-445A-9C43-3D3F41468F04}" type="slidenum">
              <a:rPr lang="en-US" smtClean="0"/>
              <a:pPr lvl="1">
                <a:spcBef>
                  <a:spcPts val="900"/>
                </a:spcBef>
              </a:pPr>
              <a:t>9</a:t>
            </a:fld>
            <a:endParaRPr lang="en-US" dirty="0">
              <a:solidFill>
                <a:prstClr val="white"/>
              </a:solidFill>
            </a:endParaRPr>
          </a:p>
        </p:txBody>
      </p:sp>
    </p:spTree>
    <p:extLst>
      <p:ext uri="{BB962C8B-B14F-4D97-AF65-F5344CB8AC3E}">
        <p14:creationId xmlns:p14="http://schemas.microsoft.com/office/powerpoint/2010/main" val="1062716973"/>
      </p:ext>
    </p:extLst>
  </p:cSld>
  <p:clrMapOvr>
    <a:masterClrMapping/>
  </p:clrMapOvr>
</p:sld>
</file>

<file path=ppt/theme/theme1.xml><?xml version="1.0" encoding="utf-8"?>
<a:theme xmlns:a="http://schemas.openxmlformats.org/drawingml/2006/main" name="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2.pptx" id="{D2D5C860-A1B3-4A6C-8149-02A62B73144F}" vid="{EFF924DB-A2C4-48D0-BDFE-99CFC2D22208}"/>
    </a:ext>
  </a:extLst>
</a:theme>
</file>

<file path=ppt/theme/theme2.xml><?xml version="1.0" encoding="utf-8"?>
<a:theme xmlns:a="http://schemas.openxmlformats.org/drawingml/2006/main" name="1_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pptx" id="{938848B8-646C-43B4-87FB-E5CE4F5AA713}" vid="{81AFAFDC-571E-4497-A772-99D776B4730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txdot-presentation-template</Template>
  <TotalTime>12726</TotalTime>
  <Words>2559</Words>
  <Application>Microsoft Office PowerPoint</Application>
  <PresentationFormat>Custom</PresentationFormat>
  <Paragraphs>387</Paragraphs>
  <Slides>28</Slides>
  <Notes>27</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28</vt:i4>
      </vt:variant>
    </vt:vector>
  </HeadingPairs>
  <TitlesOfParts>
    <vt:vector size="41" baseType="lpstr">
      <vt:lpstr>Aptos</vt:lpstr>
      <vt:lpstr>Aptos Narrow</vt:lpstr>
      <vt:lpstr>Arial</vt:lpstr>
      <vt:lpstr>Barlow Condensed Medium</vt:lpstr>
      <vt:lpstr>Calibri</vt:lpstr>
      <vt:lpstr>Courier New</vt:lpstr>
      <vt:lpstr>Franklin Gothic Book</vt:lpstr>
      <vt:lpstr>mr-eaves-xl-modern</vt:lpstr>
      <vt:lpstr>Verdana</vt:lpstr>
      <vt:lpstr>Verdana Bold</vt:lpstr>
      <vt:lpstr>Wingdings</vt:lpstr>
      <vt:lpstr>Office Theme</vt:lpstr>
      <vt:lpstr>1_Office Theme</vt:lpstr>
      <vt:lpstr>IH-10 project San Antonio District</vt:lpstr>
      <vt:lpstr>Drive like a Texan English</vt:lpstr>
      <vt:lpstr>Thank you for your attendance!</vt:lpstr>
      <vt:lpstr>Agenda</vt:lpstr>
      <vt:lpstr>Introduction</vt:lpstr>
      <vt:lpstr>Questions prior to RFP Posting?</vt:lpstr>
      <vt:lpstr>Project Information</vt:lpstr>
      <vt:lpstr>Project Location</vt:lpstr>
      <vt:lpstr>Project Information</vt:lpstr>
      <vt:lpstr>Project Information</vt:lpstr>
      <vt:lpstr>Project Information</vt:lpstr>
      <vt:lpstr>Notable Project Challenges</vt:lpstr>
      <vt:lpstr>Estimated Projected Staffing Information</vt:lpstr>
      <vt:lpstr>Procurement Information</vt:lpstr>
      <vt:lpstr>Solicitation Process</vt:lpstr>
      <vt:lpstr>Solicitation Process - Euna Procurement electronic submittal platform</vt:lpstr>
      <vt:lpstr>2-Step Solicitation Process </vt:lpstr>
      <vt:lpstr>Evaluation Process</vt:lpstr>
      <vt:lpstr>Solicitation Process - Proposal</vt:lpstr>
      <vt:lpstr>Solicitation Process - Interview </vt:lpstr>
      <vt:lpstr>Solicitation Timeline (Anticipated)</vt:lpstr>
      <vt:lpstr>RFP Information – Work Categories (DRAFT)</vt:lpstr>
      <vt:lpstr>“DRAFT” - Preclusions</vt:lpstr>
      <vt:lpstr>Appeals Process / Restrictions</vt:lpstr>
      <vt:lpstr>RFP Information – Project Team Composition (PTC)</vt:lpstr>
      <vt:lpstr>Avoiding Disqualification</vt:lpstr>
      <vt:lpstr>Questions &amp; Answers</vt:lpstr>
      <vt:lpstr>Thank You for your attendance!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Pre-RFP meeting – Construction engineering and inspection services, IH-10 from Pioneer Road to FM464 – San Antonio district</dc:title>
  <dc:subject>Pre-RFP Meeting Presentation</dc:subject>
  <dc:creator>TxDOT</dc:creator>
  <cp:keywords>pre-rfp;meeting;presentation</cp:keywords>
  <cp:lastModifiedBy>Idelice Haack</cp:lastModifiedBy>
  <cp:revision>144</cp:revision>
  <cp:lastPrinted>2024-09-16T16:17:25Z</cp:lastPrinted>
  <dcterms:created xsi:type="dcterms:W3CDTF">2024-05-23T22:25:25Z</dcterms:created>
  <dcterms:modified xsi:type="dcterms:W3CDTF">2026-09-04T19:36:33Z</dcterms:modified>
</cp:coreProperties>
</file>