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4" r:id="rId1"/>
    <p:sldMasterId id="2147483699" r:id="rId2"/>
    <p:sldMasterId id="2147483732" r:id="rId3"/>
    <p:sldMasterId id="2147483745" r:id="rId4"/>
    <p:sldMasterId id="2147483762" r:id="rId5"/>
    <p:sldMasterId id="2147483775" r:id="rId6"/>
    <p:sldMasterId id="2147483802" r:id="rId7"/>
  </p:sldMasterIdLst>
  <p:notesMasterIdLst>
    <p:notesMasterId r:id="rId90"/>
  </p:notesMasterIdLst>
  <p:sldIdLst>
    <p:sldId id="288" r:id="rId8"/>
    <p:sldId id="274" r:id="rId9"/>
    <p:sldId id="290" r:id="rId10"/>
    <p:sldId id="291" r:id="rId11"/>
    <p:sldId id="306" r:id="rId12"/>
    <p:sldId id="257" r:id="rId13"/>
    <p:sldId id="258" r:id="rId14"/>
    <p:sldId id="285" r:id="rId15"/>
    <p:sldId id="286" r:id="rId16"/>
    <p:sldId id="2146848972" r:id="rId17"/>
    <p:sldId id="2146848973" r:id="rId18"/>
    <p:sldId id="261" r:id="rId19"/>
    <p:sldId id="292" r:id="rId20"/>
    <p:sldId id="2146848969" r:id="rId21"/>
    <p:sldId id="283" r:id="rId22"/>
    <p:sldId id="284" r:id="rId23"/>
    <p:sldId id="2146848971" r:id="rId24"/>
    <p:sldId id="311" r:id="rId25"/>
    <p:sldId id="385" r:id="rId26"/>
    <p:sldId id="916" r:id="rId27"/>
    <p:sldId id="928" r:id="rId28"/>
    <p:sldId id="919" r:id="rId29"/>
    <p:sldId id="270" r:id="rId30"/>
    <p:sldId id="293" r:id="rId31"/>
    <p:sldId id="2146849044" r:id="rId32"/>
    <p:sldId id="2146849045" r:id="rId33"/>
    <p:sldId id="299" r:id="rId34"/>
    <p:sldId id="294" r:id="rId35"/>
    <p:sldId id="2146849046" r:id="rId36"/>
    <p:sldId id="297" r:id="rId37"/>
    <p:sldId id="2146849041" r:id="rId38"/>
    <p:sldId id="2146849042" r:id="rId39"/>
    <p:sldId id="918" r:id="rId40"/>
    <p:sldId id="2146849043" r:id="rId41"/>
    <p:sldId id="917" r:id="rId42"/>
    <p:sldId id="920" r:id="rId43"/>
    <p:sldId id="921" r:id="rId44"/>
    <p:sldId id="922" r:id="rId45"/>
    <p:sldId id="923" r:id="rId46"/>
    <p:sldId id="924" r:id="rId47"/>
    <p:sldId id="2146848993" r:id="rId48"/>
    <p:sldId id="2146848994" r:id="rId49"/>
    <p:sldId id="2146848995" r:id="rId50"/>
    <p:sldId id="2146848996" r:id="rId51"/>
    <p:sldId id="312" r:id="rId52"/>
    <p:sldId id="2146848997" r:id="rId53"/>
    <p:sldId id="2146848998" r:id="rId54"/>
    <p:sldId id="2146848999" r:id="rId55"/>
    <p:sldId id="2146849000" r:id="rId56"/>
    <p:sldId id="310" r:id="rId57"/>
    <p:sldId id="2146849002" r:id="rId58"/>
    <p:sldId id="2146849003" r:id="rId59"/>
    <p:sldId id="2146849004" r:id="rId60"/>
    <p:sldId id="273" r:id="rId61"/>
    <p:sldId id="2146849005" r:id="rId62"/>
    <p:sldId id="2146849006" r:id="rId63"/>
    <p:sldId id="2146848984" r:id="rId64"/>
    <p:sldId id="265" r:id="rId65"/>
    <p:sldId id="2146848985" r:id="rId66"/>
    <p:sldId id="269" r:id="rId67"/>
    <p:sldId id="2146848986" r:id="rId68"/>
    <p:sldId id="271" r:id="rId69"/>
    <p:sldId id="272" r:id="rId70"/>
    <p:sldId id="2146848987" r:id="rId71"/>
    <p:sldId id="298" r:id="rId72"/>
    <p:sldId id="305" r:id="rId73"/>
    <p:sldId id="319" r:id="rId74"/>
    <p:sldId id="2535" r:id="rId75"/>
    <p:sldId id="5478" r:id="rId76"/>
    <p:sldId id="585" r:id="rId77"/>
    <p:sldId id="2395" r:id="rId78"/>
    <p:sldId id="5444" r:id="rId79"/>
    <p:sldId id="2396" r:id="rId80"/>
    <p:sldId id="5448" r:id="rId81"/>
    <p:sldId id="5447" r:id="rId82"/>
    <p:sldId id="5480" r:id="rId83"/>
    <p:sldId id="5481" r:id="rId84"/>
    <p:sldId id="2146849007" r:id="rId85"/>
    <p:sldId id="2398" r:id="rId86"/>
    <p:sldId id="2389" r:id="rId87"/>
    <p:sldId id="5475" r:id="rId88"/>
    <p:sldId id="303" r:id="rId89"/>
  </p:sldIdLst>
  <p:sldSz cx="9144000" cy="5148263"/>
  <p:notesSz cx="9309100" cy="7023100"/>
  <p:embeddedFontLst>
    <p:embeddedFont>
      <p:font typeface="Barlow Condensed Medium" panose="00000606000000000000" pitchFamily="2" charset="0"/>
      <p:regular r:id="rId91"/>
      <p:italic r:id="rId92"/>
    </p:embeddedFont>
    <p:embeddedFont>
      <p:font typeface="Franklin Gothic Book" panose="020B0503020102020204" pitchFamily="34" charset="0"/>
      <p:regular r:id="rId93"/>
      <p:italic r:id="rId94"/>
    </p:embeddedFont>
    <p:embeddedFont>
      <p:font typeface="Franklin Gothic Demi" panose="020B0703020102020204" pitchFamily="34" charset="0"/>
      <p:regular r:id="rId95"/>
      <p:italic r:id="rId96"/>
    </p:embeddedFont>
    <p:embeddedFont>
      <p:font typeface="Franklin Gothic Medium" panose="020B0603020102020204" pitchFamily="34" charset="0"/>
      <p:regular r:id="rId97"/>
      <p:italic r:id="rId98"/>
    </p:embeddedFont>
    <p:embeddedFont>
      <p:font typeface="Franklin Gothic Medium Cond" panose="020B0606030402020204" pitchFamily="34" charset="0"/>
      <p:regular r:id="rId99"/>
    </p:embeddedFont>
    <p:embeddedFont>
      <p:font typeface="IBM Plex Sans" panose="020B0503050203000203" pitchFamily="34" charset="0"/>
      <p:regular r:id="rId100"/>
      <p:bold r:id="rId101"/>
      <p:italic r:id="rId102"/>
      <p:boldItalic r:id="rId103"/>
    </p:embeddedFont>
    <p:embeddedFont>
      <p:font typeface="IBM Plex Sans Cond" panose="020B0604020202020204" charset="0"/>
      <p:regular r:id="rId104"/>
      <p:bold r:id="rId105"/>
      <p:italic r:id="rId106"/>
      <p:boldItalic r:id="rId107"/>
    </p:embeddedFont>
    <p:embeddedFont>
      <p:font typeface="IBM Plex Sans Cond Medm" panose="020B0604020202020204" charset="0"/>
      <p:regular r:id="rId108"/>
      <p:italic r:id="rId109"/>
    </p:embeddedFont>
    <p:embeddedFont>
      <p:font typeface="IBM Plex Sans Cond SmBld" panose="020B0604020202020204" charset="0"/>
      <p:bold r:id="rId110"/>
      <p:boldItalic r:id="rId111"/>
    </p:embeddedFont>
    <p:embeddedFont>
      <p:font typeface="IBM Plex Sans Cond Text" panose="020B0604020202020204" charset="0"/>
      <p:regular r:id="rId112"/>
      <p:italic r:id="rId113"/>
    </p:embeddedFont>
    <p:embeddedFont>
      <p:font typeface="IBM Plex Sans Condensed Light" panose="020B0406050203000203" pitchFamily="34" charset="0"/>
      <p:regular r:id="rId114"/>
      <p:italic r:id="rId115"/>
    </p:embeddedFont>
    <p:embeddedFont>
      <p:font typeface="IBM Plex Sans Condensed Medium" panose="020B0606050203000203" pitchFamily="34" charset="0"/>
      <p:regular r:id="rId116"/>
      <p:italic r:id="rId117"/>
    </p:embeddedFont>
    <p:embeddedFont>
      <p:font typeface="IBM Plex Sans Medium" panose="020B0603050203000203" pitchFamily="34" charset="0"/>
      <p:regular r:id="rId118"/>
      <p:italic r:id="rId119"/>
    </p:embeddedFont>
    <p:embeddedFont>
      <p:font typeface="IBM Plex Sans Text" panose="020B0604020202020204" charset="0"/>
      <p:regular r:id="rId120"/>
      <p:italic r:id="rId121"/>
    </p:embeddedFont>
    <p:embeddedFont>
      <p:font typeface="Verdana" panose="020B0604030504040204" pitchFamily="34" charset="0"/>
      <p:regular r:id="rId122"/>
      <p:bold r:id="rId123"/>
      <p:italic r:id="rId124"/>
      <p:boldItalic r:id="rId125"/>
    </p:embeddedFont>
    <p:embeddedFont>
      <p:font typeface="Verdana Bold" panose="020B0804030504040204" pitchFamily="34" charset="0"/>
      <p:bold r:id="rId12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A9"/>
    <a:srgbClr val="F5F5F5"/>
    <a:srgbClr val="F2F2F2"/>
    <a:srgbClr val="F0F0F0"/>
    <a:srgbClr val="DADEE5"/>
    <a:srgbClr val="333F48"/>
    <a:srgbClr val="5F0F40"/>
    <a:srgbClr val="D90D0D"/>
    <a:srgbClr val="EBEBEB"/>
    <a:srgbClr val="002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FCB90B-CD34-4279-8825-6606BA6E97DF}" v="98" dt="2026-10-16T17:33:44.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598" autoAdjust="0"/>
  </p:normalViewPr>
  <p:slideViewPr>
    <p:cSldViewPr snapToGrid="0">
      <p:cViewPr varScale="1">
        <p:scale>
          <a:sx n="128" d="100"/>
          <a:sy n="128" d="100"/>
        </p:scale>
        <p:origin x="450" y="12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font" Target="fonts/font27.fntdata"/><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font" Target="fonts/font22.fntdata"/><Relationship Id="rId16" Type="http://schemas.openxmlformats.org/officeDocument/2006/relationships/slide" Target="slides/slide9.xml"/><Relationship Id="rId107" Type="http://schemas.openxmlformats.org/officeDocument/2006/relationships/font" Target="fonts/font17.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12.fntdata"/><Relationship Id="rId123" Type="http://schemas.openxmlformats.org/officeDocument/2006/relationships/font" Target="fonts/font33.fntdata"/><Relationship Id="rId128"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openxmlformats.org/officeDocument/2006/relationships/font" Target="fonts/font5.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font" Target="fonts/font10.fntdata"/><Relationship Id="rId105" Type="http://schemas.openxmlformats.org/officeDocument/2006/relationships/font" Target="fonts/font15.fntdata"/><Relationship Id="rId113" Type="http://schemas.openxmlformats.org/officeDocument/2006/relationships/font" Target="fonts/font23.fntdata"/><Relationship Id="rId118" Type="http://schemas.openxmlformats.org/officeDocument/2006/relationships/font" Target="fonts/font28.fntdata"/><Relationship Id="rId126" Type="http://schemas.openxmlformats.org/officeDocument/2006/relationships/font" Target="fonts/font36.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font" Target="fonts/font3.fntdata"/><Relationship Id="rId98" Type="http://schemas.openxmlformats.org/officeDocument/2006/relationships/font" Target="fonts/font8.fntdata"/><Relationship Id="rId121" Type="http://schemas.openxmlformats.org/officeDocument/2006/relationships/font" Target="fonts/font31.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font" Target="fonts/font13.fntdata"/><Relationship Id="rId108" Type="http://schemas.openxmlformats.org/officeDocument/2006/relationships/font" Target="fonts/font18.fntdata"/><Relationship Id="rId116" Type="http://schemas.openxmlformats.org/officeDocument/2006/relationships/font" Target="fonts/font26.fntdata"/><Relationship Id="rId124" Type="http://schemas.openxmlformats.org/officeDocument/2006/relationships/font" Target="fonts/font34.fntdata"/><Relationship Id="rId129"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font" Target="fonts/font1.fntdata"/><Relationship Id="rId96" Type="http://schemas.openxmlformats.org/officeDocument/2006/relationships/font" Target="fonts/font6.fntdata"/><Relationship Id="rId111"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font" Target="fonts/font16.fntdata"/><Relationship Id="rId114" Type="http://schemas.openxmlformats.org/officeDocument/2006/relationships/font" Target="fonts/font24.fntdata"/><Relationship Id="rId119" Type="http://schemas.openxmlformats.org/officeDocument/2006/relationships/font" Target="fonts/font29.fntdata"/><Relationship Id="rId127"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122" Type="http://schemas.openxmlformats.org/officeDocument/2006/relationships/font" Target="fonts/font32.fntdata"/><Relationship Id="rId13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font" Target="fonts/font19.fntdata"/><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font" Target="fonts/font7.fntdata"/><Relationship Id="rId104" Type="http://schemas.openxmlformats.org/officeDocument/2006/relationships/font" Target="fonts/font14.fntdata"/><Relationship Id="rId120" Type="http://schemas.openxmlformats.org/officeDocument/2006/relationships/font" Target="fonts/font30.fntdata"/><Relationship Id="rId125" Type="http://schemas.openxmlformats.org/officeDocument/2006/relationships/font" Target="fonts/font35.fntdata"/><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font" Target="fonts/font20.fntdata"/><Relationship Id="rId115" Type="http://schemas.openxmlformats.org/officeDocument/2006/relationships/font" Target="fonts/font25.fntdata"/><Relationship Id="rId131"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F532CD3-B7FB-4736-A089-F79B14DE099F}" type="doc">
      <dgm:prSet loTypeId="urn:microsoft.com/office/officeart/2005/8/layout/hierarchy4" loCatId="list" qsTypeId="urn:microsoft.com/office/officeart/2005/8/quickstyle/simple1#1" qsCatId="simple" csTypeId="urn:microsoft.com/office/officeart/2005/8/colors/accent1_2#1" csCatId="accent1" phldr="1"/>
      <dgm:spPr/>
      <dgm:t>
        <a:bodyPr/>
        <a:lstStyle/>
        <a:p>
          <a:endParaRPr lang="en-US"/>
        </a:p>
      </dgm:t>
    </dgm:pt>
    <dgm:pt modelId="{CCB46169-0326-4BAF-8173-23F5592CE13A}">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Ridership</a:t>
          </a:r>
        </a:p>
      </dgm:t>
    </dgm:pt>
    <dgm:pt modelId="{297BEFBD-08B8-449D-BDEA-739DE5D77D78}" type="parTrans" cxnId="{E4E11C0B-F124-4A0B-8421-B5453E683556}">
      <dgm:prSet/>
      <dgm:spPr/>
      <dgm:t>
        <a:bodyPr/>
        <a:lstStyle/>
        <a:p>
          <a:endParaRPr lang="en-US" sz="1000" b="0">
            <a:solidFill>
              <a:srgbClr val="004A8E"/>
            </a:solidFill>
            <a:latin typeface="IBM Plex Sans" panose="020B0503050203000203" pitchFamily="34" charset="0"/>
          </a:endParaRPr>
        </a:p>
      </dgm:t>
    </dgm:pt>
    <dgm:pt modelId="{E6228AB9-B4F4-4076-BD3F-45DC91E73BA2}" type="sibTrans" cxnId="{E4E11C0B-F124-4A0B-8421-B5453E683556}">
      <dgm:prSet/>
      <dgm:spPr/>
      <dgm:t>
        <a:bodyPr/>
        <a:lstStyle/>
        <a:p>
          <a:endParaRPr lang="en-US" sz="1000" b="0">
            <a:solidFill>
              <a:srgbClr val="004A8E"/>
            </a:solidFill>
            <a:latin typeface="IBM Plex Sans" panose="020B0503050203000203" pitchFamily="34" charset="0"/>
          </a:endParaRPr>
        </a:p>
      </dgm:t>
    </dgm:pt>
    <dgm:pt modelId="{DFFFC8D6-1EB8-4698-A3F5-D4AB76564A11}">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Best Practice Research</a:t>
          </a:r>
        </a:p>
      </dgm:t>
    </dgm:pt>
    <dgm:pt modelId="{2BE2D05D-96A2-4700-AD68-34410AA1F705}" type="parTrans" cxnId="{AF4667B4-8A70-4CCD-841C-7A5EE495FB08}">
      <dgm:prSet/>
      <dgm:spPr/>
      <dgm:t>
        <a:bodyPr/>
        <a:lstStyle/>
        <a:p>
          <a:endParaRPr lang="en-US" sz="1000" b="0">
            <a:solidFill>
              <a:srgbClr val="004A8E"/>
            </a:solidFill>
            <a:latin typeface="IBM Plex Sans" panose="020B0503050203000203" pitchFamily="34" charset="0"/>
          </a:endParaRPr>
        </a:p>
      </dgm:t>
    </dgm:pt>
    <dgm:pt modelId="{953D97C8-7F76-4976-BC05-8A45A52202E8}" type="sibTrans" cxnId="{AF4667B4-8A70-4CCD-841C-7A5EE495FB08}">
      <dgm:prSet/>
      <dgm:spPr/>
      <dgm:t>
        <a:bodyPr/>
        <a:lstStyle/>
        <a:p>
          <a:endParaRPr lang="en-US" sz="1000" b="0">
            <a:solidFill>
              <a:srgbClr val="004A8E"/>
            </a:solidFill>
            <a:latin typeface="IBM Plex Sans" panose="020B0503050203000203" pitchFamily="34" charset="0"/>
          </a:endParaRPr>
        </a:p>
      </dgm:t>
    </dgm:pt>
    <dgm:pt modelId="{0BD1A857-D2EF-4294-B734-F14592991F69}">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Bicycle &amp; Sidewalk network</a:t>
          </a:r>
        </a:p>
      </dgm:t>
    </dgm:pt>
    <dgm:pt modelId="{C0E4D91F-7389-4F03-B3F3-1D4A660417E4}" type="parTrans" cxnId="{BC76A18A-7620-4B92-BA75-661CABE70710}">
      <dgm:prSet/>
      <dgm:spPr/>
      <dgm:t>
        <a:bodyPr/>
        <a:lstStyle/>
        <a:p>
          <a:endParaRPr lang="en-US" sz="1000" b="0">
            <a:solidFill>
              <a:srgbClr val="004A8E"/>
            </a:solidFill>
            <a:latin typeface="IBM Plex Sans" panose="020B0503050203000203" pitchFamily="34" charset="0"/>
          </a:endParaRPr>
        </a:p>
      </dgm:t>
    </dgm:pt>
    <dgm:pt modelId="{A5CC1B47-3CDE-4969-B4D3-F12CE56FAE28}" type="sibTrans" cxnId="{BC76A18A-7620-4B92-BA75-661CABE70710}">
      <dgm:prSet/>
      <dgm:spPr/>
      <dgm:t>
        <a:bodyPr/>
        <a:lstStyle/>
        <a:p>
          <a:endParaRPr lang="en-US" sz="1000" b="0">
            <a:solidFill>
              <a:srgbClr val="004A8E"/>
            </a:solidFill>
            <a:latin typeface="IBM Plex Sans" panose="020B0503050203000203" pitchFamily="34" charset="0"/>
          </a:endParaRPr>
        </a:p>
      </dgm:t>
    </dgm:pt>
    <dgm:pt modelId="{430A2DD0-77C9-4AD0-84F2-4A00B7400E0F}">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Tech-</a:t>
          </a:r>
          <a:r>
            <a:rPr lang="en-US" sz="1000" b="0" err="1">
              <a:solidFill>
                <a:srgbClr val="004A8E"/>
              </a:solidFill>
              <a:latin typeface="IBM Plex Sans" panose="020B0503050203000203" pitchFamily="34" charset="0"/>
            </a:rPr>
            <a:t>nology</a:t>
          </a:r>
          <a:endParaRPr lang="en-US" sz="1000" b="0">
            <a:solidFill>
              <a:srgbClr val="004A8E"/>
            </a:solidFill>
            <a:latin typeface="IBM Plex Sans" panose="020B0503050203000203" pitchFamily="34" charset="0"/>
          </a:endParaRPr>
        </a:p>
      </dgm:t>
    </dgm:pt>
    <dgm:pt modelId="{E2DB0CB6-753E-4AED-A3B9-CC6A47C4AB7A}" type="parTrans" cxnId="{FC929188-D0AB-4BA5-BC6A-4EB8B66CF20C}">
      <dgm:prSet/>
      <dgm:spPr/>
      <dgm:t>
        <a:bodyPr/>
        <a:lstStyle/>
        <a:p>
          <a:endParaRPr lang="en-US" sz="1000" b="0">
            <a:solidFill>
              <a:srgbClr val="004A8E"/>
            </a:solidFill>
            <a:latin typeface="IBM Plex Sans" panose="020B0503050203000203" pitchFamily="34" charset="0"/>
          </a:endParaRPr>
        </a:p>
      </dgm:t>
    </dgm:pt>
    <dgm:pt modelId="{DFE1B4B1-5473-48D8-9C43-FDDE98D3A8C8}" type="sibTrans" cxnId="{FC929188-D0AB-4BA5-BC6A-4EB8B66CF20C}">
      <dgm:prSet/>
      <dgm:spPr/>
      <dgm:t>
        <a:bodyPr/>
        <a:lstStyle/>
        <a:p>
          <a:endParaRPr lang="en-US" sz="1000" b="0">
            <a:solidFill>
              <a:srgbClr val="004A8E"/>
            </a:solidFill>
            <a:latin typeface="IBM Plex Sans" panose="020B0503050203000203" pitchFamily="34" charset="0"/>
          </a:endParaRPr>
        </a:p>
      </dgm:t>
    </dgm:pt>
    <dgm:pt modelId="{125A230C-DE71-41F2-ACC0-1DDD0910CE58}">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Previous planning efforts</a:t>
          </a:r>
        </a:p>
      </dgm:t>
    </dgm:pt>
    <dgm:pt modelId="{15882E4E-35C3-4CF8-9267-40C6A7E5F78E}" type="parTrans" cxnId="{E6DCDDA7-518C-487B-B0E3-D451DD4F085F}">
      <dgm:prSet/>
      <dgm:spPr/>
      <dgm:t>
        <a:bodyPr/>
        <a:lstStyle/>
        <a:p>
          <a:endParaRPr lang="en-US" sz="1000" b="0">
            <a:solidFill>
              <a:srgbClr val="004A8E"/>
            </a:solidFill>
            <a:latin typeface="IBM Plex Sans" panose="020B0503050203000203" pitchFamily="34" charset="0"/>
          </a:endParaRPr>
        </a:p>
      </dgm:t>
    </dgm:pt>
    <dgm:pt modelId="{98A8E0B8-B015-43EE-A4DC-00763B9E41B4}" type="sibTrans" cxnId="{E6DCDDA7-518C-487B-B0E3-D451DD4F085F}">
      <dgm:prSet/>
      <dgm:spPr/>
      <dgm:t>
        <a:bodyPr/>
        <a:lstStyle/>
        <a:p>
          <a:endParaRPr lang="en-US" sz="1000" b="0">
            <a:solidFill>
              <a:srgbClr val="004A8E"/>
            </a:solidFill>
            <a:latin typeface="IBM Plex Sans" panose="020B0503050203000203" pitchFamily="34" charset="0"/>
          </a:endParaRPr>
        </a:p>
      </dgm:t>
    </dgm:pt>
    <dgm:pt modelId="{C68C3993-AF21-4A3E-8AF2-A4ADD6DDF5D5}">
      <dgm:prSet phldrT="[Text]" phldr="0" custT="1"/>
      <dgm:spPr>
        <a:solidFill>
          <a:schemeClr val="bg1"/>
        </a:solidFill>
        <a:ln>
          <a:solidFill>
            <a:srgbClr val="002E69"/>
          </a:solidFill>
        </a:ln>
      </dgm:spPr>
      <dgm:t>
        <a:bodyPr/>
        <a:lstStyle/>
        <a:p>
          <a:r>
            <a:rPr lang="en-US" sz="1000" b="0" kern="1200">
              <a:solidFill>
                <a:srgbClr val="004A8E"/>
              </a:solidFill>
              <a:latin typeface="IBM Plex Sans" panose="020B0503050203000203" pitchFamily="34" charset="0"/>
              <a:ea typeface="+mn-ea"/>
              <a:cs typeface="+mn-cs"/>
            </a:rPr>
            <a:t>Ride sharing data</a:t>
          </a:r>
        </a:p>
      </dgm:t>
    </dgm:pt>
    <dgm:pt modelId="{A9A15941-ACCB-4CE5-A3D4-FB1E36E82311}" type="parTrans" cxnId="{B53770B2-B3B3-42C8-AAE5-F550B70A6D79}">
      <dgm:prSet/>
      <dgm:spPr/>
      <dgm:t>
        <a:bodyPr/>
        <a:lstStyle/>
        <a:p>
          <a:endParaRPr lang="en-US" sz="1000" b="0">
            <a:solidFill>
              <a:srgbClr val="004A8E"/>
            </a:solidFill>
            <a:latin typeface="IBM Plex Sans" panose="020B0503050203000203" pitchFamily="34" charset="0"/>
          </a:endParaRPr>
        </a:p>
      </dgm:t>
    </dgm:pt>
    <dgm:pt modelId="{94AFE8CB-CD7D-4510-9639-4F53D09820F6}" type="sibTrans" cxnId="{B53770B2-B3B3-42C8-AAE5-F550B70A6D79}">
      <dgm:prSet/>
      <dgm:spPr/>
      <dgm:t>
        <a:bodyPr/>
        <a:lstStyle/>
        <a:p>
          <a:endParaRPr lang="en-US" sz="1000" b="0">
            <a:solidFill>
              <a:srgbClr val="004A8E"/>
            </a:solidFill>
            <a:latin typeface="IBM Plex Sans" panose="020B0503050203000203" pitchFamily="34" charset="0"/>
          </a:endParaRPr>
        </a:p>
      </dgm:t>
    </dgm:pt>
    <dgm:pt modelId="{EEA0645E-8008-4137-B2FB-130611245834}">
      <dgm:prSet phldrT="[Text]" phldr="0" custT="1"/>
      <dgm:spPr>
        <a:solidFill>
          <a:schemeClr val="bg1"/>
        </a:solidFill>
        <a:ln>
          <a:solidFill>
            <a:srgbClr val="002E69"/>
          </a:solidFill>
        </a:ln>
      </dgm:spPr>
      <dgm:t>
        <a:bodyPr/>
        <a:lstStyle/>
        <a:p>
          <a:r>
            <a:rPr lang="en-US" sz="1000" b="0">
              <a:solidFill>
                <a:srgbClr val="004A8E"/>
              </a:solidFill>
              <a:latin typeface="IBM Plex Sans" panose="020B0503050203000203" pitchFamily="34" charset="0"/>
            </a:rPr>
            <a:t>Demo-graphic Data</a:t>
          </a:r>
        </a:p>
      </dgm:t>
    </dgm:pt>
    <dgm:pt modelId="{0E4B558A-7B20-4543-9A4A-0008CE849799}" type="parTrans" cxnId="{5B702D08-595D-415A-A666-19A3A3C1F4A5}">
      <dgm:prSet/>
      <dgm:spPr/>
      <dgm:t>
        <a:bodyPr/>
        <a:lstStyle/>
        <a:p>
          <a:endParaRPr lang="en-US" sz="1000" b="0">
            <a:solidFill>
              <a:srgbClr val="004A8E"/>
            </a:solidFill>
            <a:latin typeface="IBM Plex Sans" panose="020B0503050203000203" pitchFamily="34" charset="0"/>
          </a:endParaRPr>
        </a:p>
      </dgm:t>
    </dgm:pt>
    <dgm:pt modelId="{C3222DE4-8904-44D1-B477-2C51EFF1EB35}" type="sibTrans" cxnId="{5B702D08-595D-415A-A666-19A3A3C1F4A5}">
      <dgm:prSet/>
      <dgm:spPr/>
      <dgm:t>
        <a:bodyPr/>
        <a:lstStyle/>
        <a:p>
          <a:endParaRPr lang="en-US" sz="1000" b="0">
            <a:solidFill>
              <a:srgbClr val="004A8E"/>
            </a:solidFill>
            <a:latin typeface="IBM Plex Sans" panose="020B0503050203000203" pitchFamily="34" charset="0"/>
          </a:endParaRPr>
        </a:p>
      </dgm:t>
    </dgm:pt>
    <dgm:pt modelId="{5A554A5F-2AAE-477A-93F6-F3A0D01A0DAC}">
      <dgm:prSet phldrT="[Text]" phldr="0" custT="1"/>
      <dgm:spPr>
        <a:solidFill>
          <a:schemeClr val="bg1"/>
        </a:solidFill>
        <a:ln>
          <a:solidFill>
            <a:srgbClr val="002E69"/>
          </a:solidFill>
        </a:ln>
      </dgm:spPr>
      <dgm:t>
        <a:bodyPr/>
        <a:lstStyle/>
        <a:p>
          <a:r>
            <a:rPr lang="en-US" sz="1000" b="0" kern="1200">
              <a:solidFill>
                <a:srgbClr val="004A8E"/>
              </a:solidFill>
              <a:latin typeface="IBM Plex Sans" panose="020B0503050203000203" pitchFamily="34" charset="0"/>
              <a:ea typeface="+mn-ea"/>
              <a:cs typeface="+mn-cs"/>
            </a:rPr>
            <a:t>Active, Freight, and other plans </a:t>
          </a:r>
        </a:p>
      </dgm:t>
    </dgm:pt>
    <dgm:pt modelId="{A89753D5-84F0-4FB2-8BF3-67E3599004B0}" type="parTrans" cxnId="{54EE971C-E056-44F1-8055-C35A9A6B6C28}">
      <dgm:prSet/>
      <dgm:spPr/>
      <dgm:t>
        <a:bodyPr/>
        <a:lstStyle/>
        <a:p>
          <a:endParaRPr lang="en-US" sz="1000" b="0">
            <a:solidFill>
              <a:srgbClr val="004A8E"/>
            </a:solidFill>
            <a:latin typeface="IBM Plex Sans" panose="020B0503050203000203" pitchFamily="34" charset="0"/>
          </a:endParaRPr>
        </a:p>
      </dgm:t>
    </dgm:pt>
    <dgm:pt modelId="{74BBCFFA-8D7D-4B17-944D-7C5248DFDE82}" type="sibTrans" cxnId="{54EE971C-E056-44F1-8055-C35A9A6B6C28}">
      <dgm:prSet/>
      <dgm:spPr/>
      <dgm:t>
        <a:bodyPr/>
        <a:lstStyle/>
        <a:p>
          <a:endParaRPr lang="en-US" sz="1000" b="0">
            <a:solidFill>
              <a:srgbClr val="004A8E"/>
            </a:solidFill>
            <a:latin typeface="IBM Plex Sans" panose="020B0503050203000203" pitchFamily="34" charset="0"/>
          </a:endParaRPr>
        </a:p>
      </dgm:t>
    </dgm:pt>
    <dgm:pt modelId="{E9222D8C-E07B-452D-890D-9AE89CA34AA9}" type="pres">
      <dgm:prSet presAssocID="{CF532CD3-B7FB-4736-A089-F79B14DE099F}" presName="Name0" presStyleCnt="0">
        <dgm:presLayoutVars>
          <dgm:chPref val="1"/>
          <dgm:dir/>
          <dgm:animOne val="branch"/>
          <dgm:animLvl val="lvl"/>
          <dgm:resizeHandles/>
        </dgm:presLayoutVars>
      </dgm:prSet>
      <dgm:spPr/>
    </dgm:pt>
    <dgm:pt modelId="{0EFAB83F-01ED-4637-A2B3-B02819BA90A7}" type="pres">
      <dgm:prSet presAssocID="{CCB46169-0326-4BAF-8173-23F5592CE13A}" presName="vertOne" presStyleCnt="0"/>
      <dgm:spPr/>
    </dgm:pt>
    <dgm:pt modelId="{B591053D-5132-48CF-A63B-51BEA582D133}" type="pres">
      <dgm:prSet presAssocID="{CCB46169-0326-4BAF-8173-23F5592CE13A}" presName="txOne" presStyleLbl="node0" presStyleIdx="0" presStyleCnt="4" custLinFactY="-141601" custLinFactNeighborX="-9133" custLinFactNeighborY="-200000">
        <dgm:presLayoutVars>
          <dgm:chPref val="3"/>
        </dgm:presLayoutVars>
      </dgm:prSet>
      <dgm:spPr/>
    </dgm:pt>
    <dgm:pt modelId="{B05590FE-451C-4A09-8821-A5FED2346FCD}" type="pres">
      <dgm:prSet presAssocID="{CCB46169-0326-4BAF-8173-23F5592CE13A}" presName="parTransOne" presStyleCnt="0"/>
      <dgm:spPr/>
    </dgm:pt>
    <dgm:pt modelId="{D04A6A76-21B7-4014-A216-124FABA8E5EB}" type="pres">
      <dgm:prSet presAssocID="{CCB46169-0326-4BAF-8173-23F5592CE13A}" presName="horzOne" presStyleCnt="0"/>
      <dgm:spPr/>
    </dgm:pt>
    <dgm:pt modelId="{D30E875B-556D-4072-BD94-7C782CE41793}" type="pres">
      <dgm:prSet presAssocID="{125A230C-DE71-41F2-ACC0-1DDD0910CE58}" presName="vertTwo" presStyleCnt="0"/>
      <dgm:spPr/>
    </dgm:pt>
    <dgm:pt modelId="{09E50769-0D87-4B55-BEC4-80B37055D5FE}" type="pres">
      <dgm:prSet presAssocID="{125A230C-DE71-41F2-ACC0-1DDD0910CE58}" presName="txTwo" presStyleLbl="node2" presStyleIdx="0" presStyleCnt="4">
        <dgm:presLayoutVars>
          <dgm:chPref val="3"/>
        </dgm:presLayoutVars>
      </dgm:prSet>
      <dgm:spPr/>
    </dgm:pt>
    <dgm:pt modelId="{D1D27CBE-1C43-40E9-9B89-82B153659415}" type="pres">
      <dgm:prSet presAssocID="{125A230C-DE71-41F2-ACC0-1DDD0910CE58}" presName="horzTwo" presStyleCnt="0"/>
      <dgm:spPr/>
    </dgm:pt>
    <dgm:pt modelId="{C31D784B-E6C3-4285-A01C-626049A13C96}" type="pres">
      <dgm:prSet presAssocID="{E6228AB9-B4F4-4076-BD3F-45DC91E73BA2}" presName="sibSpaceOne" presStyleCnt="0"/>
      <dgm:spPr/>
    </dgm:pt>
    <dgm:pt modelId="{1DE2AD89-D534-488D-9155-FDF497FBADB3}" type="pres">
      <dgm:prSet presAssocID="{0BD1A857-D2EF-4294-B734-F14592991F69}" presName="vertOne" presStyleCnt="0"/>
      <dgm:spPr/>
    </dgm:pt>
    <dgm:pt modelId="{3D2A6270-B7A8-48AE-8B0A-57B3F0DDB9D1}" type="pres">
      <dgm:prSet presAssocID="{0BD1A857-D2EF-4294-B734-F14592991F69}" presName="txOne" presStyleLbl="node0" presStyleIdx="1" presStyleCnt="4">
        <dgm:presLayoutVars>
          <dgm:chPref val="3"/>
        </dgm:presLayoutVars>
      </dgm:prSet>
      <dgm:spPr/>
    </dgm:pt>
    <dgm:pt modelId="{5D95850C-BB35-4930-8FA1-1D5C47CDAEED}" type="pres">
      <dgm:prSet presAssocID="{0BD1A857-D2EF-4294-B734-F14592991F69}" presName="parTransOne" presStyleCnt="0"/>
      <dgm:spPr/>
    </dgm:pt>
    <dgm:pt modelId="{2FC80447-6473-4214-85A7-F3DC0BA645C4}" type="pres">
      <dgm:prSet presAssocID="{0BD1A857-D2EF-4294-B734-F14592991F69}" presName="horzOne" presStyleCnt="0"/>
      <dgm:spPr/>
    </dgm:pt>
    <dgm:pt modelId="{9B6586D4-BFEA-4AC0-AD6D-77B70B41878B}" type="pres">
      <dgm:prSet presAssocID="{C68C3993-AF21-4A3E-8AF2-A4ADD6DDF5D5}" presName="vertTwo" presStyleCnt="0"/>
      <dgm:spPr/>
    </dgm:pt>
    <dgm:pt modelId="{1B60901C-B85F-4F46-8424-2CA533088035}" type="pres">
      <dgm:prSet presAssocID="{C68C3993-AF21-4A3E-8AF2-A4ADD6DDF5D5}" presName="txTwo" presStyleLbl="node2" presStyleIdx="1" presStyleCnt="4">
        <dgm:presLayoutVars>
          <dgm:chPref val="3"/>
        </dgm:presLayoutVars>
      </dgm:prSet>
      <dgm:spPr/>
    </dgm:pt>
    <dgm:pt modelId="{081A1D5F-CA20-4B9B-B98A-815CBE4EBBAB}" type="pres">
      <dgm:prSet presAssocID="{C68C3993-AF21-4A3E-8AF2-A4ADD6DDF5D5}" presName="horzTwo" presStyleCnt="0"/>
      <dgm:spPr/>
    </dgm:pt>
    <dgm:pt modelId="{4D2DEB96-3955-4A9C-B71F-B3AFC809F954}" type="pres">
      <dgm:prSet presAssocID="{A5CC1B47-3CDE-4969-B4D3-F12CE56FAE28}" presName="sibSpaceOne" presStyleCnt="0"/>
      <dgm:spPr/>
    </dgm:pt>
    <dgm:pt modelId="{0A19502B-43B8-4CCF-8E3A-500BD9B39B59}" type="pres">
      <dgm:prSet presAssocID="{430A2DD0-77C9-4AD0-84F2-4A00B7400E0F}" presName="vertOne" presStyleCnt="0"/>
      <dgm:spPr/>
    </dgm:pt>
    <dgm:pt modelId="{67D8A298-0452-4DB5-BC00-77DBA78CF71C}" type="pres">
      <dgm:prSet presAssocID="{430A2DD0-77C9-4AD0-84F2-4A00B7400E0F}" presName="txOne" presStyleLbl="node0" presStyleIdx="2" presStyleCnt="4">
        <dgm:presLayoutVars>
          <dgm:chPref val="3"/>
        </dgm:presLayoutVars>
      </dgm:prSet>
      <dgm:spPr/>
    </dgm:pt>
    <dgm:pt modelId="{782061DB-81E4-45B3-8C09-51D4AF50D277}" type="pres">
      <dgm:prSet presAssocID="{430A2DD0-77C9-4AD0-84F2-4A00B7400E0F}" presName="parTransOne" presStyleCnt="0"/>
      <dgm:spPr/>
    </dgm:pt>
    <dgm:pt modelId="{C7CE997F-A384-4C46-AE91-84EDE2C58A24}" type="pres">
      <dgm:prSet presAssocID="{430A2DD0-77C9-4AD0-84F2-4A00B7400E0F}" presName="horzOne" presStyleCnt="0"/>
      <dgm:spPr/>
    </dgm:pt>
    <dgm:pt modelId="{25E0CDDA-0BE4-466D-98B1-FF87FF6E76CC}" type="pres">
      <dgm:prSet presAssocID="{EEA0645E-8008-4137-B2FB-130611245834}" presName="vertTwo" presStyleCnt="0"/>
      <dgm:spPr/>
    </dgm:pt>
    <dgm:pt modelId="{9BF17B22-9CD2-4642-972A-64FA1984BEA3}" type="pres">
      <dgm:prSet presAssocID="{EEA0645E-8008-4137-B2FB-130611245834}" presName="txTwo" presStyleLbl="node2" presStyleIdx="2" presStyleCnt="4">
        <dgm:presLayoutVars>
          <dgm:chPref val="3"/>
        </dgm:presLayoutVars>
      </dgm:prSet>
      <dgm:spPr/>
    </dgm:pt>
    <dgm:pt modelId="{A85A4A9E-7923-4801-AF52-9E1156BB0D8C}" type="pres">
      <dgm:prSet presAssocID="{EEA0645E-8008-4137-B2FB-130611245834}" presName="horzTwo" presStyleCnt="0"/>
      <dgm:spPr/>
    </dgm:pt>
    <dgm:pt modelId="{091AD2CD-FF8C-4C72-AC93-674FA1D8AE32}" type="pres">
      <dgm:prSet presAssocID="{DFE1B4B1-5473-48D8-9C43-FDDE98D3A8C8}" presName="sibSpaceOne" presStyleCnt="0"/>
      <dgm:spPr/>
    </dgm:pt>
    <dgm:pt modelId="{FECEA217-24AB-452C-982E-C898B08E3D8E}" type="pres">
      <dgm:prSet presAssocID="{DFFFC8D6-1EB8-4698-A3F5-D4AB76564A11}" presName="vertOne" presStyleCnt="0"/>
      <dgm:spPr/>
    </dgm:pt>
    <dgm:pt modelId="{55B28D3D-F919-432B-9E92-BECAF800D5E2}" type="pres">
      <dgm:prSet presAssocID="{DFFFC8D6-1EB8-4698-A3F5-D4AB76564A11}" presName="txOne" presStyleLbl="node0" presStyleIdx="3" presStyleCnt="4">
        <dgm:presLayoutVars>
          <dgm:chPref val="3"/>
        </dgm:presLayoutVars>
      </dgm:prSet>
      <dgm:spPr/>
    </dgm:pt>
    <dgm:pt modelId="{25E51437-B6C4-4EC5-857B-4013B39B8D02}" type="pres">
      <dgm:prSet presAssocID="{DFFFC8D6-1EB8-4698-A3F5-D4AB76564A11}" presName="parTransOne" presStyleCnt="0"/>
      <dgm:spPr/>
    </dgm:pt>
    <dgm:pt modelId="{3A9582D5-18BE-41CE-BFC9-B83584943285}" type="pres">
      <dgm:prSet presAssocID="{DFFFC8D6-1EB8-4698-A3F5-D4AB76564A11}" presName="horzOne" presStyleCnt="0"/>
      <dgm:spPr/>
    </dgm:pt>
    <dgm:pt modelId="{9FA7AEB9-49EF-4D3A-AED6-06E459AC091C}" type="pres">
      <dgm:prSet presAssocID="{5A554A5F-2AAE-477A-93F6-F3A0D01A0DAC}" presName="vertTwo" presStyleCnt="0"/>
      <dgm:spPr/>
    </dgm:pt>
    <dgm:pt modelId="{EB8EABF2-7D3F-4B28-825D-62278D9A9EFE}" type="pres">
      <dgm:prSet presAssocID="{5A554A5F-2AAE-477A-93F6-F3A0D01A0DAC}" presName="txTwo" presStyleLbl="node2" presStyleIdx="3" presStyleCnt="4">
        <dgm:presLayoutVars>
          <dgm:chPref val="3"/>
        </dgm:presLayoutVars>
      </dgm:prSet>
      <dgm:spPr/>
    </dgm:pt>
    <dgm:pt modelId="{B835566C-8A7C-4C91-BB6F-8597FC800999}" type="pres">
      <dgm:prSet presAssocID="{5A554A5F-2AAE-477A-93F6-F3A0D01A0DAC}" presName="horzTwo" presStyleCnt="0"/>
      <dgm:spPr/>
    </dgm:pt>
  </dgm:ptLst>
  <dgm:cxnLst>
    <dgm:cxn modelId="{5B702D08-595D-415A-A666-19A3A3C1F4A5}" srcId="{430A2DD0-77C9-4AD0-84F2-4A00B7400E0F}" destId="{EEA0645E-8008-4137-B2FB-130611245834}" srcOrd="0" destOrd="0" parTransId="{0E4B558A-7B20-4543-9A4A-0008CE849799}" sibTransId="{C3222DE4-8904-44D1-B477-2C51EFF1EB35}"/>
    <dgm:cxn modelId="{E4E11C0B-F124-4A0B-8421-B5453E683556}" srcId="{CF532CD3-B7FB-4736-A089-F79B14DE099F}" destId="{CCB46169-0326-4BAF-8173-23F5592CE13A}" srcOrd="0" destOrd="0" parTransId="{297BEFBD-08B8-449D-BDEA-739DE5D77D78}" sibTransId="{E6228AB9-B4F4-4076-BD3F-45DC91E73BA2}"/>
    <dgm:cxn modelId="{54EE971C-E056-44F1-8055-C35A9A6B6C28}" srcId="{DFFFC8D6-1EB8-4698-A3F5-D4AB76564A11}" destId="{5A554A5F-2AAE-477A-93F6-F3A0D01A0DAC}" srcOrd="0" destOrd="0" parTransId="{A89753D5-84F0-4FB2-8BF3-67E3599004B0}" sibTransId="{74BBCFFA-8D7D-4B17-944D-7C5248DFDE82}"/>
    <dgm:cxn modelId="{068C0D36-87C1-4EE0-B0EC-FFBA9F1EF470}" type="presOf" srcId="{EEA0645E-8008-4137-B2FB-130611245834}" destId="{9BF17B22-9CD2-4642-972A-64FA1984BEA3}" srcOrd="0" destOrd="0" presId="urn:microsoft.com/office/officeart/2005/8/layout/hierarchy4"/>
    <dgm:cxn modelId="{ED9CCB5B-46A9-4923-92D1-7DCF9F5863FF}" type="presOf" srcId="{5A554A5F-2AAE-477A-93F6-F3A0D01A0DAC}" destId="{EB8EABF2-7D3F-4B28-825D-62278D9A9EFE}" srcOrd="0" destOrd="0" presId="urn:microsoft.com/office/officeart/2005/8/layout/hierarchy4"/>
    <dgm:cxn modelId="{F4A45265-3C67-49C9-B5B2-4F6BD517B945}" type="presOf" srcId="{CCB46169-0326-4BAF-8173-23F5592CE13A}" destId="{B591053D-5132-48CF-A63B-51BEA582D133}" srcOrd="0" destOrd="0" presId="urn:microsoft.com/office/officeart/2005/8/layout/hierarchy4"/>
    <dgm:cxn modelId="{4CD4ED46-E87F-49F5-8FA8-9A1B0B6250E6}" type="presOf" srcId="{430A2DD0-77C9-4AD0-84F2-4A00B7400E0F}" destId="{67D8A298-0452-4DB5-BC00-77DBA78CF71C}" srcOrd="0" destOrd="0" presId="urn:microsoft.com/office/officeart/2005/8/layout/hierarchy4"/>
    <dgm:cxn modelId="{6714794C-DDCF-421C-A854-8BC81F72C01A}" type="presOf" srcId="{DFFFC8D6-1EB8-4698-A3F5-D4AB76564A11}" destId="{55B28D3D-F919-432B-9E92-BECAF800D5E2}" srcOrd="0" destOrd="0" presId="urn:microsoft.com/office/officeart/2005/8/layout/hierarchy4"/>
    <dgm:cxn modelId="{FC929188-D0AB-4BA5-BC6A-4EB8B66CF20C}" srcId="{CF532CD3-B7FB-4736-A089-F79B14DE099F}" destId="{430A2DD0-77C9-4AD0-84F2-4A00B7400E0F}" srcOrd="2" destOrd="0" parTransId="{E2DB0CB6-753E-4AED-A3B9-CC6A47C4AB7A}" sibTransId="{DFE1B4B1-5473-48D8-9C43-FDDE98D3A8C8}"/>
    <dgm:cxn modelId="{BC76A18A-7620-4B92-BA75-661CABE70710}" srcId="{CF532CD3-B7FB-4736-A089-F79B14DE099F}" destId="{0BD1A857-D2EF-4294-B734-F14592991F69}" srcOrd="1" destOrd="0" parTransId="{C0E4D91F-7389-4F03-B3F3-1D4A660417E4}" sibTransId="{A5CC1B47-3CDE-4969-B4D3-F12CE56FAE28}"/>
    <dgm:cxn modelId="{28C565A2-198E-4152-9923-057B43E6E131}" type="presOf" srcId="{125A230C-DE71-41F2-ACC0-1DDD0910CE58}" destId="{09E50769-0D87-4B55-BEC4-80B37055D5FE}" srcOrd="0" destOrd="0" presId="urn:microsoft.com/office/officeart/2005/8/layout/hierarchy4"/>
    <dgm:cxn modelId="{3B8129A7-068C-4944-A277-3ED774D24FB5}" type="presOf" srcId="{C68C3993-AF21-4A3E-8AF2-A4ADD6DDF5D5}" destId="{1B60901C-B85F-4F46-8424-2CA533088035}" srcOrd="0" destOrd="0" presId="urn:microsoft.com/office/officeart/2005/8/layout/hierarchy4"/>
    <dgm:cxn modelId="{E6DCDDA7-518C-487B-B0E3-D451DD4F085F}" srcId="{CCB46169-0326-4BAF-8173-23F5592CE13A}" destId="{125A230C-DE71-41F2-ACC0-1DDD0910CE58}" srcOrd="0" destOrd="0" parTransId="{15882E4E-35C3-4CF8-9267-40C6A7E5F78E}" sibTransId="{98A8E0B8-B015-43EE-A4DC-00763B9E41B4}"/>
    <dgm:cxn modelId="{F792D0A8-631B-4913-94E8-F13A694086EB}" type="presOf" srcId="{0BD1A857-D2EF-4294-B734-F14592991F69}" destId="{3D2A6270-B7A8-48AE-8B0A-57B3F0DDB9D1}" srcOrd="0" destOrd="0" presId="urn:microsoft.com/office/officeart/2005/8/layout/hierarchy4"/>
    <dgm:cxn modelId="{B53770B2-B3B3-42C8-AAE5-F550B70A6D79}" srcId="{0BD1A857-D2EF-4294-B734-F14592991F69}" destId="{C68C3993-AF21-4A3E-8AF2-A4ADD6DDF5D5}" srcOrd="0" destOrd="0" parTransId="{A9A15941-ACCB-4CE5-A3D4-FB1E36E82311}" sibTransId="{94AFE8CB-CD7D-4510-9639-4F53D09820F6}"/>
    <dgm:cxn modelId="{AF4667B4-8A70-4CCD-841C-7A5EE495FB08}" srcId="{CF532CD3-B7FB-4736-A089-F79B14DE099F}" destId="{DFFFC8D6-1EB8-4698-A3F5-D4AB76564A11}" srcOrd="3" destOrd="0" parTransId="{2BE2D05D-96A2-4700-AD68-34410AA1F705}" sibTransId="{953D97C8-7F76-4976-BC05-8A45A52202E8}"/>
    <dgm:cxn modelId="{F16800F0-D5F9-4E67-AEC7-80D38B0F98A1}" type="presOf" srcId="{CF532CD3-B7FB-4736-A089-F79B14DE099F}" destId="{E9222D8C-E07B-452D-890D-9AE89CA34AA9}" srcOrd="0" destOrd="0" presId="urn:microsoft.com/office/officeart/2005/8/layout/hierarchy4"/>
    <dgm:cxn modelId="{702883F5-4169-40B2-A8DB-FA13874DC8E1}" type="presParOf" srcId="{E9222D8C-E07B-452D-890D-9AE89CA34AA9}" destId="{0EFAB83F-01ED-4637-A2B3-B02819BA90A7}" srcOrd="0" destOrd="0" presId="urn:microsoft.com/office/officeart/2005/8/layout/hierarchy4"/>
    <dgm:cxn modelId="{007218D5-5188-4F90-9EC7-B0DE0E8B530C}" type="presParOf" srcId="{0EFAB83F-01ED-4637-A2B3-B02819BA90A7}" destId="{B591053D-5132-48CF-A63B-51BEA582D133}" srcOrd="0" destOrd="0" presId="urn:microsoft.com/office/officeart/2005/8/layout/hierarchy4"/>
    <dgm:cxn modelId="{9FE2AEDF-0291-45FA-8857-931BC3B9D28A}" type="presParOf" srcId="{0EFAB83F-01ED-4637-A2B3-B02819BA90A7}" destId="{B05590FE-451C-4A09-8821-A5FED2346FCD}" srcOrd="1" destOrd="0" presId="urn:microsoft.com/office/officeart/2005/8/layout/hierarchy4"/>
    <dgm:cxn modelId="{722DE8B7-E85F-4B69-A3D8-B597926CCE73}" type="presParOf" srcId="{0EFAB83F-01ED-4637-A2B3-B02819BA90A7}" destId="{D04A6A76-21B7-4014-A216-124FABA8E5EB}" srcOrd="2" destOrd="0" presId="urn:microsoft.com/office/officeart/2005/8/layout/hierarchy4"/>
    <dgm:cxn modelId="{FF4A7B06-A0D1-47F6-91F3-1D79B3AFE896}" type="presParOf" srcId="{D04A6A76-21B7-4014-A216-124FABA8E5EB}" destId="{D30E875B-556D-4072-BD94-7C782CE41793}" srcOrd="0" destOrd="0" presId="urn:microsoft.com/office/officeart/2005/8/layout/hierarchy4"/>
    <dgm:cxn modelId="{F75E2BB3-2C52-4EEF-9382-B8A89FA67663}" type="presParOf" srcId="{D30E875B-556D-4072-BD94-7C782CE41793}" destId="{09E50769-0D87-4B55-BEC4-80B37055D5FE}" srcOrd="0" destOrd="0" presId="urn:microsoft.com/office/officeart/2005/8/layout/hierarchy4"/>
    <dgm:cxn modelId="{6ECC5C21-C328-4C1C-8914-07E30526BE64}" type="presParOf" srcId="{D30E875B-556D-4072-BD94-7C782CE41793}" destId="{D1D27CBE-1C43-40E9-9B89-82B153659415}" srcOrd="1" destOrd="0" presId="urn:microsoft.com/office/officeart/2005/8/layout/hierarchy4"/>
    <dgm:cxn modelId="{97FC4F37-16E6-4EF1-B80F-37C896324B21}" type="presParOf" srcId="{E9222D8C-E07B-452D-890D-9AE89CA34AA9}" destId="{C31D784B-E6C3-4285-A01C-626049A13C96}" srcOrd="1" destOrd="0" presId="urn:microsoft.com/office/officeart/2005/8/layout/hierarchy4"/>
    <dgm:cxn modelId="{896DDBE4-5808-492F-AA36-89DD3D3F1BC7}" type="presParOf" srcId="{E9222D8C-E07B-452D-890D-9AE89CA34AA9}" destId="{1DE2AD89-D534-488D-9155-FDF497FBADB3}" srcOrd="2" destOrd="0" presId="urn:microsoft.com/office/officeart/2005/8/layout/hierarchy4"/>
    <dgm:cxn modelId="{6269E2AB-B6F2-4190-B034-4AA3AC03C739}" type="presParOf" srcId="{1DE2AD89-D534-488D-9155-FDF497FBADB3}" destId="{3D2A6270-B7A8-48AE-8B0A-57B3F0DDB9D1}" srcOrd="0" destOrd="0" presId="urn:microsoft.com/office/officeart/2005/8/layout/hierarchy4"/>
    <dgm:cxn modelId="{4720EE59-F2E5-4620-A835-1423FD26F1CE}" type="presParOf" srcId="{1DE2AD89-D534-488D-9155-FDF497FBADB3}" destId="{5D95850C-BB35-4930-8FA1-1D5C47CDAEED}" srcOrd="1" destOrd="0" presId="urn:microsoft.com/office/officeart/2005/8/layout/hierarchy4"/>
    <dgm:cxn modelId="{49A13D9A-E074-476B-9504-63C86A8B34CA}" type="presParOf" srcId="{1DE2AD89-D534-488D-9155-FDF497FBADB3}" destId="{2FC80447-6473-4214-85A7-F3DC0BA645C4}" srcOrd="2" destOrd="0" presId="urn:microsoft.com/office/officeart/2005/8/layout/hierarchy4"/>
    <dgm:cxn modelId="{E6E9664D-BDFB-4E98-B98A-666810C66B3B}" type="presParOf" srcId="{2FC80447-6473-4214-85A7-F3DC0BA645C4}" destId="{9B6586D4-BFEA-4AC0-AD6D-77B70B41878B}" srcOrd="0" destOrd="0" presId="urn:microsoft.com/office/officeart/2005/8/layout/hierarchy4"/>
    <dgm:cxn modelId="{23344A78-574D-49C9-8C01-209FBD994190}" type="presParOf" srcId="{9B6586D4-BFEA-4AC0-AD6D-77B70B41878B}" destId="{1B60901C-B85F-4F46-8424-2CA533088035}" srcOrd="0" destOrd="0" presId="urn:microsoft.com/office/officeart/2005/8/layout/hierarchy4"/>
    <dgm:cxn modelId="{BB6CF1AB-840E-408F-832F-3012F55C79CF}" type="presParOf" srcId="{9B6586D4-BFEA-4AC0-AD6D-77B70B41878B}" destId="{081A1D5F-CA20-4B9B-B98A-815CBE4EBBAB}" srcOrd="1" destOrd="0" presId="urn:microsoft.com/office/officeart/2005/8/layout/hierarchy4"/>
    <dgm:cxn modelId="{25664C3B-2524-4959-903E-1D79471B7F85}" type="presParOf" srcId="{E9222D8C-E07B-452D-890D-9AE89CA34AA9}" destId="{4D2DEB96-3955-4A9C-B71F-B3AFC809F954}" srcOrd="3" destOrd="0" presId="urn:microsoft.com/office/officeart/2005/8/layout/hierarchy4"/>
    <dgm:cxn modelId="{8DE08CC3-B03D-4B5B-B9A9-D57A21DA7847}" type="presParOf" srcId="{E9222D8C-E07B-452D-890D-9AE89CA34AA9}" destId="{0A19502B-43B8-4CCF-8E3A-500BD9B39B59}" srcOrd="4" destOrd="0" presId="urn:microsoft.com/office/officeart/2005/8/layout/hierarchy4"/>
    <dgm:cxn modelId="{F475682B-AFC5-40A8-9AB0-7DFFD8D128C3}" type="presParOf" srcId="{0A19502B-43B8-4CCF-8E3A-500BD9B39B59}" destId="{67D8A298-0452-4DB5-BC00-77DBA78CF71C}" srcOrd="0" destOrd="0" presId="urn:microsoft.com/office/officeart/2005/8/layout/hierarchy4"/>
    <dgm:cxn modelId="{2B7E63C6-58A2-4E13-A434-E4137F60A4E5}" type="presParOf" srcId="{0A19502B-43B8-4CCF-8E3A-500BD9B39B59}" destId="{782061DB-81E4-45B3-8C09-51D4AF50D277}" srcOrd="1" destOrd="0" presId="urn:microsoft.com/office/officeart/2005/8/layout/hierarchy4"/>
    <dgm:cxn modelId="{01E74673-5D0F-4E54-80AC-5D043FBB3E94}" type="presParOf" srcId="{0A19502B-43B8-4CCF-8E3A-500BD9B39B59}" destId="{C7CE997F-A384-4C46-AE91-84EDE2C58A24}" srcOrd="2" destOrd="0" presId="urn:microsoft.com/office/officeart/2005/8/layout/hierarchy4"/>
    <dgm:cxn modelId="{C0471546-C9C4-4826-9216-F6FAB6481B82}" type="presParOf" srcId="{C7CE997F-A384-4C46-AE91-84EDE2C58A24}" destId="{25E0CDDA-0BE4-466D-98B1-FF87FF6E76CC}" srcOrd="0" destOrd="0" presId="urn:microsoft.com/office/officeart/2005/8/layout/hierarchy4"/>
    <dgm:cxn modelId="{1C60F3E3-7394-418F-ABDB-ED1890CE478F}" type="presParOf" srcId="{25E0CDDA-0BE4-466D-98B1-FF87FF6E76CC}" destId="{9BF17B22-9CD2-4642-972A-64FA1984BEA3}" srcOrd="0" destOrd="0" presId="urn:microsoft.com/office/officeart/2005/8/layout/hierarchy4"/>
    <dgm:cxn modelId="{B7C5293D-65F8-43FF-ABDC-FF291592F1F9}" type="presParOf" srcId="{25E0CDDA-0BE4-466D-98B1-FF87FF6E76CC}" destId="{A85A4A9E-7923-4801-AF52-9E1156BB0D8C}" srcOrd="1" destOrd="0" presId="urn:microsoft.com/office/officeart/2005/8/layout/hierarchy4"/>
    <dgm:cxn modelId="{0D3A2C11-42F2-48FF-BC87-7AB7D334C187}" type="presParOf" srcId="{E9222D8C-E07B-452D-890D-9AE89CA34AA9}" destId="{091AD2CD-FF8C-4C72-AC93-674FA1D8AE32}" srcOrd="5" destOrd="0" presId="urn:microsoft.com/office/officeart/2005/8/layout/hierarchy4"/>
    <dgm:cxn modelId="{3472A720-CBF3-4F7C-A47C-656F257FB478}" type="presParOf" srcId="{E9222D8C-E07B-452D-890D-9AE89CA34AA9}" destId="{FECEA217-24AB-452C-982E-C898B08E3D8E}" srcOrd="6" destOrd="0" presId="urn:microsoft.com/office/officeart/2005/8/layout/hierarchy4"/>
    <dgm:cxn modelId="{22B1C081-E09E-4D9C-A3A0-4A0223E123E5}" type="presParOf" srcId="{FECEA217-24AB-452C-982E-C898B08E3D8E}" destId="{55B28D3D-F919-432B-9E92-BECAF800D5E2}" srcOrd="0" destOrd="0" presId="urn:microsoft.com/office/officeart/2005/8/layout/hierarchy4"/>
    <dgm:cxn modelId="{116CEEAF-0E3F-4446-833F-811C87CC7BB7}" type="presParOf" srcId="{FECEA217-24AB-452C-982E-C898B08E3D8E}" destId="{25E51437-B6C4-4EC5-857B-4013B39B8D02}" srcOrd="1" destOrd="0" presId="urn:microsoft.com/office/officeart/2005/8/layout/hierarchy4"/>
    <dgm:cxn modelId="{EEFA9730-4F77-4583-B3F3-39C088AC340D}" type="presParOf" srcId="{FECEA217-24AB-452C-982E-C898B08E3D8E}" destId="{3A9582D5-18BE-41CE-BFC9-B83584943285}" srcOrd="2" destOrd="0" presId="urn:microsoft.com/office/officeart/2005/8/layout/hierarchy4"/>
    <dgm:cxn modelId="{CBF8E6EF-0902-49A4-958A-537C05393E33}" type="presParOf" srcId="{3A9582D5-18BE-41CE-BFC9-B83584943285}" destId="{9FA7AEB9-49EF-4D3A-AED6-06E459AC091C}" srcOrd="0" destOrd="0" presId="urn:microsoft.com/office/officeart/2005/8/layout/hierarchy4"/>
    <dgm:cxn modelId="{6D0C408B-8943-42BE-AAEE-5DB6AB87C294}" type="presParOf" srcId="{9FA7AEB9-49EF-4D3A-AED6-06E459AC091C}" destId="{EB8EABF2-7D3F-4B28-825D-62278D9A9EFE}" srcOrd="0" destOrd="0" presId="urn:microsoft.com/office/officeart/2005/8/layout/hierarchy4"/>
    <dgm:cxn modelId="{342BC328-0D1D-4FDA-9D9A-2FFDE36CBA6B}" type="presParOf" srcId="{9FA7AEB9-49EF-4D3A-AED6-06E459AC091C}" destId="{B835566C-8A7C-4C91-BB6F-8597FC800999}" srcOrd="1" destOrd="0" presId="urn:microsoft.com/office/officeart/2005/8/layout/hierarchy4"/>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7BEA89-F64F-43FA-88D9-C86AD445C948}" type="doc">
      <dgm:prSet loTypeId="urn:microsoft.com/office/officeart/2011/layout/HexagonRadial" loCatId="cycle" qsTypeId="urn:microsoft.com/office/officeart/2005/8/quickstyle/simple1#2" qsCatId="simple" csTypeId="urn:microsoft.com/office/officeart/2005/8/colors/accent1_2#3" csCatId="accent1" phldr="1"/>
      <dgm:spPr/>
      <dgm:t>
        <a:bodyPr/>
        <a:lstStyle/>
        <a:p>
          <a:endParaRPr lang="en-US"/>
        </a:p>
      </dgm:t>
    </dgm:pt>
    <dgm:pt modelId="{A5616723-6D4E-40B7-85F7-B96CFBF55E7F}">
      <dgm:prSet phldrT="[Text]" phldr="0"/>
      <dgm:spPr>
        <a:solidFill>
          <a:schemeClr val="accent1"/>
        </a:solidFill>
        <a:ln>
          <a:solidFill>
            <a:schemeClr val="bg1"/>
          </a:solidFill>
        </a:ln>
      </dgm:spPr>
      <dgm:t>
        <a:bodyPr/>
        <a:lstStyle/>
        <a:p>
          <a:r>
            <a:rPr lang="en-US" b="1">
              <a:latin typeface="IBM Plex Sans" panose="020B0503050203000203" pitchFamily="34" charset="0"/>
            </a:rPr>
            <a:t>Mobility Hub Recommendations</a:t>
          </a:r>
        </a:p>
      </dgm:t>
    </dgm:pt>
    <dgm:pt modelId="{4DFFE314-BFB5-441E-8C5C-797B1B76E03F}" type="parTrans" cxnId="{055A6F3E-873F-4F7D-A62B-CA1BA45CC88F}">
      <dgm:prSet/>
      <dgm:spPr/>
      <dgm:t>
        <a:bodyPr/>
        <a:lstStyle/>
        <a:p>
          <a:endParaRPr lang="en-US"/>
        </a:p>
      </dgm:t>
    </dgm:pt>
    <dgm:pt modelId="{767DF70B-745D-4E82-AE81-2827936363FC}" type="sibTrans" cxnId="{055A6F3E-873F-4F7D-A62B-CA1BA45CC88F}">
      <dgm:prSet/>
      <dgm:spPr/>
      <dgm:t>
        <a:bodyPr/>
        <a:lstStyle/>
        <a:p>
          <a:endParaRPr lang="en-US"/>
        </a:p>
      </dgm:t>
    </dgm:pt>
    <dgm:pt modelId="{9B03A344-9ABF-4AC9-9E2E-B4FC50B6AC10}">
      <dgm:prSet phldrT="[Text]" phldr="0"/>
      <dgm:spPr>
        <a:solidFill>
          <a:srgbClr val="002060"/>
        </a:solidFill>
      </dgm:spPr>
      <dgm:t>
        <a:bodyPr/>
        <a:lstStyle/>
        <a:p>
          <a:r>
            <a:rPr lang="en-US" i="1"/>
            <a:t>State highway system</a:t>
          </a:r>
        </a:p>
      </dgm:t>
    </dgm:pt>
    <dgm:pt modelId="{8EA1602F-12FE-4A5C-ACBC-B6DCF42195CF}" type="parTrans" cxnId="{B9E15E90-F355-4255-A942-2FB9661A820A}">
      <dgm:prSet/>
      <dgm:spPr/>
      <dgm:t>
        <a:bodyPr/>
        <a:lstStyle/>
        <a:p>
          <a:endParaRPr lang="en-US"/>
        </a:p>
      </dgm:t>
    </dgm:pt>
    <dgm:pt modelId="{DD8984CE-44D2-484D-B58F-3C71166FC8AF}" type="sibTrans" cxnId="{B9E15E90-F355-4255-A942-2FB9661A820A}">
      <dgm:prSet/>
      <dgm:spPr/>
      <dgm:t>
        <a:bodyPr/>
        <a:lstStyle/>
        <a:p>
          <a:endParaRPr lang="en-US"/>
        </a:p>
      </dgm:t>
    </dgm:pt>
    <dgm:pt modelId="{AE1DA6D2-BBFF-4EFB-858B-0782E58CB13D}">
      <dgm:prSet phldrT="[Text]" phldr="0"/>
      <dgm:spPr>
        <a:solidFill>
          <a:srgbClr val="002060"/>
        </a:solidFill>
      </dgm:spPr>
      <dgm:t>
        <a:bodyPr/>
        <a:lstStyle/>
        <a:p>
          <a:r>
            <a:rPr lang="en-US" i="1"/>
            <a:t>Surrounding land uses</a:t>
          </a:r>
        </a:p>
      </dgm:t>
    </dgm:pt>
    <dgm:pt modelId="{55EDC3C7-9EB3-45DF-832F-53E5BD846472}" type="parTrans" cxnId="{AD5F123C-3FE1-4481-8F0F-2D7D618CCFF6}">
      <dgm:prSet/>
      <dgm:spPr/>
      <dgm:t>
        <a:bodyPr/>
        <a:lstStyle/>
        <a:p>
          <a:endParaRPr lang="en-US"/>
        </a:p>
      </dgm:t>
    </dgm:pt>
    <dgm:pt modelId="{F05C71BB-764F-4162-ABAE-6BBCEC7FA7D4}" type="sibTrans" cxnId="{AD5F123C-3FE1-4481-8F0F-2D7D618CCFF6}">
      <dgm:prSet/>
      <dgm:spPr/>
      <dgm:t>
        <a:bodyPr/>
        <a:lstStyle/>
        <a:p>
          <a:endParaRPr lang="en-US"/>
        </a:p>
      </dgm:t>
    </dgm:pt>
    <dgm:pt modelId="{DCCB35BF-5D82-4699-8426-19A29BB71211}">
      <dgm:prSet phldrT="[Text]" phldr="0"/>
      <dgm:spPr>
        <a:solidFill>
          <a:srgbClr val="002060"/>
        </a:solidFill>
      </dgm:spPr>
      <dgm:t>
        <a:bodyPr/>
        <a:lstStyle/>
        <a:p>
          <a:r>
            <a:rPr lang="en-US" i="1"/>
            <a:t>First/last mile connectivity</a:t>
          </a:r>
        </a:p>
      </dgm:t>
    </dgm:pt>
    <dgm:pt modelId="{B2336410-0E09-4D5D-8043-A56352DE92CA}" type="parTrans" cxnId="{6089A570-18A6-43F5-8412-BC5E52BB51F9}">
      <dgm:prSet/>
      <dgm:spPr/>
      <dgm:t>
        <a:bodyPr/>
        <a:lstStyle/>
        <a:p>
          <a:endParaRPr lang="en-US"/>
        </a:p>
      </dgm:t>
    </dgm:pt>
    <dgm:pt modelId="{19468EEA-9176-4CE4-9DB4-91520432AC1C}" type="sibTrans" cxnId="{6089A570-18A6-43F5-8412-BC5E52BB51F9}">
      <dgm:prSet/>
      <dgm:spPr/>
      <dgm:t>
        <a:bodyPr/>
        <a:lstStyle/>
        <a:p>
          <a:endParaRPr lang="en-US"/>
        </a:p>
      </dgm:t>
    </dgm:pt>
    <dgm:pt modelId="{A0C63298-5016-4085-8278-255A564D6B2E}">
      <dgm:prSet phldrT="[Text]" phldr="0"/>
      <dgm:spPr>
        <a:solidFill>
          <a:srgbClr val="002060"/>
        </a:solidFill>
      </dgm:spPr>
      <dgm:t>
        <a:bodyPr/>
        <a:lstStyle/>
        <a:p>
          <a:r>
            <a:rPr lang="en-US" i="1"/>
            <a:t>Transit districts</a:t>
          </a:r>
        </a:p>
      </dgm:t>
    </dgm:pt>
    <dgm:pt modelId="{E5C1370F-BE9B-444F-AB21-01870ECA6DEB}" type="parTrans" cxnId="{29403368-4360-4F11-AA86-55F1DEEF170E}">
      <dgm:prSet/>
      <dgm:spPr/>
      <dgm:t>
        <a:bodyPr/>
        <a:lstStyle/>
        <a:p>
          <a:endParaRPr lang="en-US"/>
        </a:p>
      </dgm:t>
    </dgm:pt>
    <dgm:pt modelId="{DA4C56F7-6B3D-42F0-92FD-7568AA416D50}" type="sibTrans" cxnId="{29403368-4360-4F11-AA86-55F1DEEF170E}">
      <dgm:prSet/>
      <dgm:spPr/>
      <dgm:t>
        <a:bodyPr/>
        <a:lstStyle/>
        <a:p>
          <a:endParaRPr lang="en-US"/>
        </a:p>
      </dgm:t>
    </dgm:pt>
    <dgm:pt modelId="{DB6115F0-5C1A-4271-936F-EB3727F6F658}">
      <dgm:prSet phldrT="[Text]" phldr="0"/>
      <dgm:spPr>
        <a:solidFill>
          <a:srgbClr val="002060"/>
        </a:solidFill>
      </dgm:spPr>
      <dgm:t>
        <a:bodyPr/>
        <a:lstStyle/>
        <a:p>
          <a:r>
            <a:rPr lang="en-US" i="1"/>
            <a:t>High-capacity corridors</a:t>
          </a:r>
        </a:p>
      </dgm:t>
    </dgm:pt>
    <dgm:pt modelId="{4E1241DB-7D42-4662-A58D-504F6F7D6D33}" type="parTrans" cxnId="{38398633-49D1-4516-B138-BAB430863950}">
      <dgm:prSet/>
      <dgm:spPr/>
      <dgm:t>
        <a:bodyPr/>
        <a:lstStyle/>
        <a:p>
          <a:endParaRPr lang="en-US"/>
        </a:p>
      </dgm:t>
    </dgm:pt>
    <dgm:pt modelId="{A990631F-7869-4AC0-A2F3-A547739FA58E}" type="sibTrans" cxnId="{38398633-49D1-4516-B138-BAB430863950}">
      <dgm:prSet/>
      <dgm:spPr/>
      <dgm:t>
        <a:bodyPr/>
        <a:lstStyle/>
        <a:p>
          <a:endParaRPr lang="en-US"/>
        </a:p>
      </dgm:t>
    </dgm:pt>
    <dgm:pt modelId="{7F799F3D-CAA7-4F3F-B077-5230E49F4C6A}">
      <dgm:prSet phldrT="[Text]" phldr="0"/>
      <dgm:spPr/>
      <dgm:t>
        <a:bodyPr/>
        <a:lstStyle/>
        <a:p>
          <a:endParaRPr lang="en-US"/>
        </a:p>
      </dgm:t>
    </dgm:pt>
    <dgm:pt modelId="{D87C5DC6-12EB-4A83-8018-E50793A235DC}" type="parTrans" cxnId="{72F576A1-3BBC-4FDF-A90E-B327586B6273}">
      <dgm:prSet/>
      <dgm:spPr/>
      <dgm:t>
        <a:bodyPr/>
        <a:lstStyle/>
        <a:p>
          <a:endParaRPr lang="en-US"/>
        </a:p>
      </dgm:t>
    </dgm:pt>
    <dgm:pt modelId="{39EF07DD-3486-49DC-8B92-C71012EF0CD6}" type="sibTrans" cxnId="{72F576A1-3BBC-4FDF-A90E-B327586B6273}">
      <dgm:prSet/>
      <dgm:spPr/>
      <dgm:t>
        <a:bodyPr/>
        <a:lstStyle/>
        <a:p>
          <a:endParaRPr lang="en-US"/>
        </a:p>
      </dgm:t>
    </dgm:pt>
    <dgm:pt modelId="{14204DC4-E4DF-4402-A762-6D7CAA119266}">
      <dgm:prSet phldrT="[Text]" phldr="0"/>
      <dgm:spPr>
        <a:solidFill>
          <a:srgbClr val="002060"/>
        </a:solidFill>
      </dgm:spPr>
      <dgm:t>
        <a:bodyPr/>
        <a:lstStyle/>
        <a:p>
          <a:r>
            <a:rPr lang="en-US" i="1"/>
            <a:t>Regional/local focal points</a:t>
          </a:r>
        </a:p>
      </dgm:t>
    </dgm:pt>
    <dgm:pt modelId="{E921BD84-1CCC-4AA9-B498-EC44B00E62F0}" type="parTrans" cxnId="{9D5C85E6-3BC1-4723-84C0-6C811FD2E075}">
      <dgm:prSet/>
      <dgm:spPr/>
      <dgm:t>
        <a:bodyPr/>
        <a:lstStyle/>
        <a:p>
          <a:endParaRPr lang="en-US"/>
        </a:p>
      </dgm:t>
    </dgm:pt>
    <dgm:pt modelId="{482FAB23-8726-49AF-A496-AE4EF443F59A}" type="sibTrans" cxnId="{9D5C85E6-3BC1-4723-84C0-6C811FD2E075}">
      <dgm:prSet/>
      <dgm:spPr/>
      <dgm:t>
        <a:bodyPr/>
        <a:lstStyle/>
        <a:p>
          <a:endParaRPr lang="en-US"/>
        </a:p>
      </dgm:t>
    </dgm:pt>
    <dgm:pt modelId="{5B8EEB43-43F9-456C-B826-EC2737FD509B}" type="pres">
      <dgm:prSet presAssocID="{167BEA89-F64F-43FA-88D9-C86AD445C948}" presName="Name0" presStyleCnt="0">
        <dgm:presLayoutVars>
          <dgm:chMax val="1"/>
          <dgm:chPref val="1"/>
          <dgm:dir/>
          <dgm:animOne val="branch"/>
          <dgm:animLvl val="lvl"/>
        </dgm:presLayoutVars>
      </dgm:prSet>
      <dgm:spPr/>
    </dgm:pt>
    <dgm:pt modelId="{4DA1384A-4128-4ED9-B62B-0296438F644C}" type="pres">
      <dgm:prSet presAssocID="{A5616723-6D4E-40B7-85F7-B96CFBF55E7F}" presName="Parent" presStyleLbl="node0" presStyleIdx="0" presStyleCnt="1">
        <dgm:presLayoutVars>
          <dgm:chMax val="6"/>
          <dgm:chPref val="6"/>
        </dgm:presLayoutVars>
      </dgm:prSet>
      <dgm:spPr/>
    </dgm:pt>
    <dgm:pt modelId="{2AA4B032-D43B-49FE-A6C0-D836CEBB500F}" type="pres">
      <dgm:prSet presAssocID="{9B03A344-9ABF-4AC9-9E2E-B4FC50B6AC10}" presName="Accent1" presStyleCnt="0"/>
      <dgm:spPr/>
    </dgm:pt>
    <dgm:pt modelId="{4F9F6912-A673-4D50-AA5F-3BF4022385A4}" type="pres">
      <dgm:prSet presAssocID="{9B03A344-9ABF-4AC9-9E2E-B4FC50B6AC10}" presName="Accent" presStyleLbl="bgShp" presStyleIdx="0" presStyleCnt="6"/>
      <dgm:spPr/>
    </dgm:pt>
    <dgm:pt modelId="{3826AC51-7FBD-4B17-977E-50B66400951E}" type="pres">
      <dgm:prSet presAssocID="{9B03A344-9ABF-4AC9-9E2E-B4FC50B6AC10}" presName="Child1" presStyleLbl="node1" presStyleIdx="0" presStyleCnt="6">
        <dgm:presLayoutVars>
          <dgm:chMax val="0"/>
          <dgm:chPref val="0"/>
          <dgm:bulletEnabled val="1"/>
        </dgm:presLayoutVars>
      </dgm:prSet>
      <dgm:spPr/>
    </dgm:pt>
    <dgm:pt modelId="{4237179D-CC15-4E00-A469-260096F4B7CF}" type="pres">
      <dgm:prSet presAssocID="{14204DC4-E4DF-4402-A762-6D7CAA119266}" presName="Accent2" presStyleCnt="0"/>
      <dgm:spPr/>
    </dgm:pt>
    <dgm:pt modelId="{E71A0334-BEBD-44AD-987D-518D761DAE64}" type="pres">
      <dgm:prSet presAssocID="{14204DC4-E4DF-4402-A762-6D7CAA119266}" presName="Accent" presStyleLbl="bgShp" presStyleIdx="1" presStyleCnt="6"/>
      <dgm:spPr/>
    </dgm:pt>
    <dgm:pt modelId="{E462DAED-1881-4F0A-89AF-7F7730EEA999}" type="pres">
      <dgm:prSet presAssocID="{14204DC4-E4DF-4402-A762-6D7CAA119266}" presName="Child2" presStyleLbl="node1" presStyleIdx="1" presStyleCnt="6">
        <dgm:presLayoutVars>
          <dgm:chMax val="0"/>
          <dgm:chPref val="0"/>
          <dgm:bulletEnabled val="1"/>
        </dgm:presLayoutVars>
      </dgm:prSet>
      <dgm:spPr/>
    </dgm:pt>
    <dgm:pt modelId="{40360BDD-84F6-4837-A5BB-5472DDBDFF2F}" type="pres">
      <dgm:prSet presAssocID="{AE1DA6D2-BBFF-4EFB-858B-0782E58CB13D}" presName="Accent3" presStyleCnt="0"/>
      <dgm:spPr/>
    </dgm:pt>
    <dgm:pt modelId="{9BC2AB5E-B67D-479C-88FF-4276A480E5CF}" type="pres">
      <dgm:prSet presAssocID="{AE1DA6D2-BBFF-4EFB-858B-0782E58CB13D}" presName="Accent" presStyleLbl="bgShp" presStyleIdx="2" presStyleCnt="6"/>
      <dgm:spPr/>
    </dgm:pt>
    <dgm:pt modelId="{500B0900-A63E-48AC-BA07-32A86E6DFBCA}" type="pres">
      <dgm:prSet presAssocID="{AE1DA6D2-BBFF-4EFB-858B-0782E58CB13D}" presName="Child3" presStyleLbl="node1" presStyleIdx="2" presStyleCnt="6">
        <dgm:presLayoutVars>
          <dgm:chMax val="0"/>
          <dgm:chPref val="0"/>
          <dgm:bulletEnabled val="1"/>
        </dgm:presLayoutVars>
      </dgm:prSet>
      <dgm:spPr/>
    </dgm:pt>
    <dgm:pt modelId="{117B444D-74DD-4F2F-AB8E-BBF65C4CE454}" type="pres">
      <dgm:prSet presAssocID="{DCCB35BF-5D82-4699-8426-19A29BB71211}" presName="Accent4" presStyleCnt="0"/>
      <dgm:spPr/>
    </dgm:pt>
    <dgm:pt modelId="{6B4E6AA9-5118-4168-A31F-4F1F437EA90A}" type="pres">
      <dgm:prSet presAssocID="{DCCB35BF-5D82-4699-8426-19A29BB71211}" presName="Accent" presStyleLbl="bgShp" presStyleIdx="3" presStyleCnt="6"/>
      <dgm:spPr/>
    </dgm:pt>
    <dgm:pt modelId="{13FA0AE1-EF73-4D0D-A4EA-8D98E9EF20F0}" type="pres">
      <dgm:prSet presAssocID="{DCCB35BF-5D82-4699-8426-19A29BB71211}" presName="Child4" presStyleLbl="node1" presStyleIdx="3" presStyleCnt="6">
        <dgm:presLayoutVars>
          <dgm:chMax val="0"/>
          <dgm:chPref val="0"/>
          <dgm:bulletEnabled val="1"/>
        </dgm:presLayoutVars>
      </dgm:prSet>
      <dgm:spPr/>
    </dgm:pt>
    <dgm:pt modelId="{5F1E1230-8EE4-4E87-8204-0E33C92605E6}" type="pres">
      <dgm:prSet presAssocID="{A0C63298-5016-4085-8278-255A564D6B2E}" presName="Accent5" presStyleCnt="0"/>
      <dgm:spPr/>
    </dgm:pt>
    <dgm:pt modelId="{11F1F15F-18B5-41F3-B4E8-5086AC50246C}" type="pres">
      <dgm:prSet presAssocID="{A0C63298-5016-4085-8278-255A564D6B2E}" presName="Accent" presStyleLbl="bgShp" presStyleIdx="4" presStyleCnt="6"/>
      <dgm:spPr/>
    </dgm:pt>
    <dgm:pt modelId="{4D919A94-9AFC-484F-ABA4-0FB2EBFB6BD1}" type="pres">
      <dgm:prSet presAssocID="{A0C63298-5016-4085-8278-255A564D6B2E}" presName="Child5" presStyleLbl="node1" presStyleIdx="4" presStyleCnt="6">
        <dgm:presLayoutVars>
          <dgm:chMax val="0"/>
          <dgm:chPref val="0"/>
          <dgm:bulletEnabled val="1"/>
        </dgm:presLayoutVars>
      </dgm:prSet>
      <dgm:spPr/>
    </dgm:pt>
    <dgm:pt modelId="{7386810E-5290-4004-8C64-C03AC95CFBA0}" type="pres">
      <dgm:prSet presAssocID="{DB6115F0-5C1A-4271-936F-EB3727F6F658}" presName="Accent6" presStyleCnt="0"/>
      <dgm:spPr/>
    </dgm:pt>
    <dgm:pt modelId="{CE182AEB-B612-4421-BED3-B5BEEF788CE7}" type="pres">
      <dgm:prSet presAssocID="{DB6115F0-5C1A-4271-936F-EB3727F6F658}" presName="Accent" presStyleLbl="bgShp" presStyleIdx="5" presStyleCnt="6" custLinFactNeighborX="4355" custLinFactNeighborY="3792"/>
      <dgm:spPr/>
    </dgm:pt>
    <dgm:pt modelId="{8BFEDE78-1512-493B-B48D-B3EA7A1FA432}" type="pres">
      <dgm:prSet presAssocID="{DB6115F0-5C1A-4271-936F-EB3727F6F658}" presName="Child6" presStyleLbl="node1" presStyleIdx="5" presStyleCnt="6">
        <dgm:presLayoutVars>
          <dgm:chMax val="0"/>
          <dgm:chPref val="0"/>
          <dgm:bulletEnabled val="1"/>
        </dgm:presLayoutVars>
      </dgm:prSet>
      <dgm:spPr/>
    </dgm:pt>
  </dgm:ptLst>
  <dgm:cxnLst>
    <dgm:cxn modelId="{B53B902A-2D9B-4110-A78A-0B96EEF7BA02}" type="presOf" srcId="{DCCB35BF-5D82-4699-8426-19A29BB71211}" destId="{13FA0AE1-EF73-4D0D-A4EA-8D98E9EF20F0}" srcOrd="0" destOrd="0" presId="urn:microsoft.com/office/officeart/2011/layout/HexagonRadial"/>
    <dgm:cxn modelId="{38398633-49D1-4516-B138-BAB430863950}" srcId="{A5616723-6D4E-40B7-85F7-B96CFBF55E7F}" destId="{DB6115F0-5C1A-4271-936F-EB3727F6F658}" srcOrd="5" destOrd="0" parTransId="{4E1241DB-7D42-4662-A58D-504F6F7D6D33}" sibTransId="{A990631F-7869-4AC0-A2F3-A547739FA58E}"/>
    <dgm:cxn modelId="{10F5CA33-700F-4058-AD79-6BDE19545A66}" type="presOf" srcId="{A5616723-6D4E-40B7-85F7-B96CFBF55E7F}" destId="{4DA1384A-4128-4ED9-B62B-0296438F644C}" srcOrd="0" destOrd="0" presId="urn:microsoft.com/office/officeart/2011/layout/HexagonRadial"/>
    <dgm:cxn modelId="{AD5F123C-3FE1-4481-8F0F-2D7D618CCFF6}" srcId="{A5616723-6D4E-40B7-85F7-B96CFBF55E7F}" destId="{AE1DA6D2-BBFF-4EFB-858B-0782E58CB13D}" srcOrd="2" destOrd="0" parTransId="{55EDC3C7-9EB3-45DF-832F-53E5BD846472}" sibTransId="{F05C71BB-764F-4162-ABAE-6BBCEC7FA7D4}"/>
    <dgm:cxn modelId="{2CE35D3E-D313-4C96-A17A-9D2882493216}" type="presOf" srcId="{9B03A344-9ABF-4AC9-9E2E-B4FC50B6AC10}" destId="{3826AC51-7FBD-4B17-977E-50B66400951E}" srcOrd="0" destOrd="0" presId="urn:microsoft.com/office/officeart/2011/layout/HexagonRadial"/>
    <dgm:cxn modelId="{055A6F3E-873F-4F7D-A62B-CA1BA45CC88F}" srcId="{167BEA89-F64F-43FA-88D9-C86AD445C948}" destId="{A5616723-6D4E-40B7-85F7-B96CFBF55E7F}" srcOrd="0" destOrd="0" parTransId="{4DFFE314-BFB5-441E-8C5C-797B1B76E03F}" sibTransId="{767DF70B-745D-4E82-AE81-2827936363FC}"/>
    <dgm:cxn modelId="{29403368-4360-4F11-AA86-55F1DEEF170E}" srcId="{A5616723-6D4E-40B7-85F7-B96CFBF55E7F}" destId="{A0C63298-5016-4085-8278-255A564D6B2E}" srcOrd="4" destOrd="0" parTransId="{E5C1370F-BE9B-444F-AB21-01870ECA6DEB}" sibTransId="{DA4C56F7-6B3D-42F0-92FD-7568AA416D50}"/>
    <dgm:cxn modelId="{6089A570-18A6-43F5-8412-BC5E52BB51F9}" srcId="{A5616723-6D4E-40B7-85F7-B96CFBF55E7F}" destId="{DCCB35BF-5D82-4699-8426-19A29BB71211}" srcOrd="3" destOrd="0" parTransId="{B2336410-0E09-4D5D-8043-A56352DE92CA}" sibTransId="{19468EEA-9176-4CE4-9DB4-91520432AC1C}"/>
    <dgm:cxn modelId="{1855D977-E070-4F31-B838-BB27BA965C9F}" type="presOf" srcId="{DB6115F0-5C1A-4271-936F-EB3727F6F658}" destId="{8BFEDE78-1512-493B-B48D-B3EA7A1FA432}" srcOrd="0" destOrd="0" presId="urn:microsoft.com/office/officeart/2011/layout/HexagonRadial"/>
    <dgm:cxn modelId="{3B643682-D9F0-4629-953B-0CB3EE37D38F}" type="presOf" srcId="{14204DC4-E4DF-4402-A762-6D7CAA119266}" destId="{E462DAED-1881-4F0A-89AF-7F7730EEA999}" srcOrd="0" destOrd="0" presId="urn:microsoft.com/office/officeart/2011/layout/HexagonRadial"/>
    <dgm:cxn modelId="{B9E15E90-F355-4255-A942-2FB9661A820A}" srcId="{A5616723-6D4E-40B7-85F7-B96CFBF55E7F}" destId="{9B03A344-9ABF-4AC9-9E2E-B4FC50B6AC10}" srcOrd="0" destOrd="0" parTransId="{8EA1602F-12FE-4A5C-ACBC-B6DCF42195CF}" sibTransId="{DD8984CE-44D2-484D-B58F-3C71166FC8AF}"/>
    <dgm:cxn modelId="{144A2B99-4968-461D-867D-D78B7274A626}" type="presOf" srcId="{167BEA89-F64F-43FA-88D9-C86AD445C948}" destId="{5B8EEB43-43F9-456C-B826-EC2737FD509B}" srcOrd="0" destOrd="0" presId="urn:microsoft.com/office/officeart/2011/layout/HexagonRadial"/>
    <dgm:cxn modelId="{72F576A1-3BBC-4FDF-A90E-B327586B6273}" srcId="{A5616723-6D4E-40B7-85F7-B96CFBF55E7F}" destId="{7F799F3D-CAA7-4F3F-B077-5230E49F4C6A}" srcOrd="6" destOrd="0" parTransId="{D87C5DC6-12EB-4A83-8018-E50793A235DC}" sibTransId="{39EF07DD-3486-49DC-8B92-C71012EF0CD6}"/>
    <dgm:cxn modelId="{9D5C85E6-3BC1-4723-84C0-6C811FD2E075}" srcId="{A5616723-6D4E-40B7-85F7-B96CFBF55E7F}" destId="{14204DC4-E4DF-4402-A762-6D7CAA119266}" srcOrd="1" destOrd="0" parTransId="{E921BD84-1CCC-4AA9-B498-EC44B00E62F0}" sibTransId="{482FAB23-8726-49AF-A496-AE4EF443F59A}"/>
    <dgm:cxn modelId="{391246F7-56F9-4DB3-8A7F-D804A976E8D2}" type="presOf" srcId="{A0C63298-5016-4085-8278-255A564D6B2E}" destId="{4D919A94-9AFC-484F-ABA4-0FB2EBFB6BD1}" srcOrd="0" destOrd="0" presId="urn:microsoft.com/office/officeart/2011/layout/HexagonRadial"/>
    <dgm:cxn modelId="{1F5753FE-0F7B-4F13-BD1F-0E3340351764}" type="presOf" srcId="{AE1DA6D2-BBFF-4EFB-858B-0782E58CB13D}" destId="{500B0900-A63E-48AC-BA07-32A86E6DFBCA}" srcOrd="0" destOrd="0" presId="urn:microsoft.com/office/officeart/2011/layout/HexagonRadial"/>
    <dgm:cxn modelId="{CC1DE6FF-410F-4165-A4BD-AF9DF0234135}" type="presParOf" srcId="{5B8EEB43-43F9-456C-B826-EC2737FD509B}" destId="{4DA1384A-4128-4ED9-B62B-0296438F644C}" srcOrd="0" destOrd="0" presId="urn:microsoft.com/office/officeart/2011/layout/HexagonRadial"/>
    <dgm:cxn modelId="{367863D5-0789-4A7B-ABE8-5D868DF932DF}" type="presParOf" srcId="{5B8EEB43-43F9-456C-B826-EC2737FD509B}" destId="{2AA4B032-D43B-49FE-A6C0-D836CEBB500F}" srcOrd="1" destOrd="0" presId="urn:microsoft.com/office/officeart/2011/layout/HexagonRadial"/>
    <dgm:cxn modelId="{4CA76FA3-A1BC-47B3-ACF9-8EB0B0861ADB}" type="presParOf" srcId="{2AA4B032-D43B-49FE-A6C0-D836CEBB500F}" destId="{4F9F6912-A673-4D50-AA5F-3BF4022385A4}" srcOrd="0" destOrd="0" presId="urn:microsoft.com/office/officeart/2011/layout/HexagonRadial"/>
    <dgm:cxn modelId="{6C3BBED2-82DA-4C5E-B024-5AF521F75C9E}" type="presParOf" srcId="{5B8EEB43-43F9-456C-B826-EC2737FD509B}" destId="{3826AC51-7FBD-4B17-977E-50B66400951E}" srcOrd="2" destOrd="0" presId="urn:microsoft.com/office/officeart/2011/layout/HexagonRadial"/>
    <dgm:cxn modelId="{E22E91BB-373E-4000-B4EA-9D0D0A8850ED}" type="presParOf" srcId="{5B8EEB43-43F9-456C-B826-EC2737FD509B}" destId="{4237179D-CC15-4E00-A469-260096F4B7CF}" srcOrd="3" destOrd="0" presId="urn:microsoft.com/office/officeart/2011/layout/HexagonRadial"/>
    <dgm:cxn modelId="{C304F567-5AF8-443F-945A-190DD3D8F06D}" type="presParOf" srcId="{4237179D-CC15-4E00-A469-260096F4B7CF}" destId="{E71A0334-BEBD-44AD-987D-518D761DAE64}" srcOrd="0" destOrd="0" presId="urn:microsoft.com/office/officeart/2011/layout/HexagonRadial"/>
    <dgm:cxn modelId="{3B2AFFBC-1E94-4723-8FA0-0FDA66D4B26D}" type="presParOf" srcId="{5B8EEB43-43F9-456C-B826-EC2737FD509B}" destId="{E462DAED-1881-4F0A-89AF-7F7730EEA999}" srcOrd="4" destOrd="0" presId="urn:microsoft.com/office/officeart/2011/layout/HexagonRadial"/>
    <dgm:cxn modelId="{AB762FF7-BCC5-4AC7-9EE2-E7D3DF796AF3}" type="presParOf" srcId="{5B8EEB43-43F9-456C-B826-EC2737FD509B}" destId="{40360BDD-84F6-4837-A5BB-5472DDBDFF2F}" srcOrd="5" destOrd="0" presId="urn:microsoft.com/office/officeart/2011/layout/HexagonRadial"/>
    <dgm:cxn modelId="{EAAE29D1-79B0-4A41-B7D3-8DD3579FCA43}" type="presParOf" srcId="{40360BDD-84F6-4837-A5BB-5472DDBDFF2F}" destId="{9BC2AB5E-B67D-479C-88FF-4276A480E5CF}" srcOrd="0" destOrd="0" presId="urn:microsoft.com/office/officeart/2011/layout/HexagonRadial"/>
    <dgm:cxn modelId="{8E70D8DF-0646-4A2E-8755-92DEBD41A687}" type="presParOf" srcId="{5B8EEB43-43F9-456C-B826-EC2737FD509B}" destId="{500B0900-A63E-48AC-BA07-32A86E6DFBCA}" srcOrd="6" destOrd="0" presId="urn:microsoft.com/office/officeart/2011/layout/HexagonRadial"/>
    <dgm:cxn modelId="{7888AB59-1A23-415A-BD9B-0792ABCB1557}" type="presParOf" srcId="{5B8EEB43-43F9-456C-B826-EC2737FD509B}" destId="{117B444D-74DD-4F2F-AB8E-BBF65C4CE454}" srcOrd="7" destOrd="0" presId="urn:microsoft.com/office/officeart/2011/layout/HexagonRadial"/>
    <dgm:cxn modelId="{B16DD2DF-4D9F-4810-AF53-E35D2CD9DB0A}" type="presParOf" srcId="{117B444D-74DD-4F2F-AB8E-BBF65C4CE454}" destId="{6B4E6AA9-5118-4168-A31F-4F1F437EA90A}" srcOrd="0" destOrd="0" presId="urn:microsoft.com/office/officeart/2011/layout/HexagonRadial"/>
    <dgm:cxn modelId="{BAC3A5A7-8B50-4ED6-90D1-E158764A04F8}" type="presParOf" srcId="{5B8EEB43-43F9-456C-B826-EC2737FD509B}" destId="{13FA0AE1-EF73-4D0D-A4EA-8D98E9EF20F0}" srcOrd="8" destOrd="0" presId="urn:microsoft.com/office/officeart/2011/layout/HexagonRadial"/>
    <dgm:cxn modelId="{8238346B-4768-4C67-BB72-BBF5B650F721}" type="presParOf" srcId="{5B8EEB43-43F9-456C-B826-EC2737FD509B}" destId="{5F1E1230-8EE4-4E87-8204-0E33C92605E6}" srcOrd="9" destOrd="0" presId="urn:microsoft.com/office/officeart/2011/layout/HexagonRadial"/>
    <dgm:cxn modelId="{C9150465-5CE2-489F-91C1-C0FB415FFE2D}" type="presParOf" srcId="{5F1E1230-8EE4-4E87-8204-0E33C92605E6}" destId="{11F1F15F-18B5-41F3-B4E8-5086AC50246C}" srcOrd="0" destOrd="0" presId="urn:microsoft.com/office/officeart/2011/layout/HexagonRadial"/>
    <dgm:cxn modelId="{6E9FF37B-0735-4886-8AB8-8A0849C2DC12}" type="presParOf" srcId="{5B8EEB43-43F9-456C-B826-EC2737FD509B}" destId="{4D919A94-9AFC-484F-ABA4-0FB2EBFB6BD1}" srcOrd="10" destOrd="0" presId="urn:microsoft.com/office/officeart/2011/layout/HexagonRadial"/>
    <dgm:cxn modelId="{6229B91E-48DC-4909-A996-67FF00EEFC6B}" type="presParOf" srcId="{5B8EEB43-43F9-456C-B826-EC2737FD509B}" destId="{7386810E-5290-4004-8C64-C03AC95CFBA0}" srcOrd="11" destOrd="0" presId="urn:microsoft.com/office/officeart/2011/layout/HexagonRadial"/>
    <dgm:cxn modelId="{B3394A55-181B-408F-84A9-779E6CC878B4}" type="presParOf" srcId="{7386810E-5290-4004-8C64-C03AC95CFBA0}" destId="{CE182AEB-B612-4421-BED3-B5BEEF788CE7}" srcOrd="0" destOrd="0" presId="urn:microsoft.com/office/officeart/2011/layout/HexagonRadial"/>
    <dgm:cxn modelId="{1F5C24D4-D75B-49E1-B843-9C15AB72EC7D}" type="presParOf" srcId="{5B8EEB43-43F9-456C-B826-EC2737FD509B}" destId="{8BFEDE78-1512-493B-B48D-B3EA7A1FA432}"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88FEC2-518A-473C-8DD1-9B2868E5EF8A}" type="doc">
      <dgm:prSet loTypeId="urn:microsoft.com/office/officeart/2005/8/layout/StepDownProcess" loCatId="process" qsTypeId="urn:microsoft.com/office/officeart/2005/8/quickstyle/simple1#3" qsCatId="simple" csTypeId="urn:microsoft.com/office/officeart/2005/8/colors/accent1_2#2" csCatId="accent1" phldr="1"/>
      <dgm:spPr/>
      <dgm:t>
        <a:bodyPr/>
        <a:lstStyle/>
        <a:p>
          <a:endParaRPr lang="en-US"/>
        </a:p>
      </dgm:t>
    </dgm:pt>
    <dgm:pt modelId="{6079C7F2-6EC0-419E-874D-F087EA25193D}">
      <dgm:prSet phldrT="[Text]" phldr="0"/>
      <dgm:spPr/>
      <dgm:t>
        <a:bodyPr/>
        <a:lstStyle/>
        <a:p>
          <a:r>
            <a:rPr lang="en-US"/>
            <a:t>Monthly Monitoring</a:t>
          </a:r>
        </a:p>
      </dgm:t>
    </dgm:pt>
    <dgm:pt modelId="{23A9CAA6-E96B-435B-82FA-F6FB0303271A}" type="parTrans" cxnId="{FF65C0F9-8572-46E0-8C86-C8DA359D6F65}">
      <dgm:prSet/>
      <dgm:spPr/>
      <dgm:t>
        <a:bodyPr/>
        <a:lstStyle/>
        <a:p>
          <a:endParaRPr lang="en-US"/>
        </a:p>
      </dgm:t>
    </dgm:pt>
    <dgm:pt modelId="{1F8E8B65-5808-43D5-A3A4-E12EFE4BB87E}" type="sibTrans" cxnId="{FF65C0F9-8572-46E0-8C86-C8DA359D6F65}">
      <dgm:prSet/>
      <dgm:spPr/>
      <dgm:t>
        <a:bodyPr/>
        <a:lstStyle/>
        <a:p>
          <a:endParaRPr lang="en-US"/>
        </a:p>
      </dgm:t>
    </dgm:pt>
    <dgm:pt modelId="{102866FC-1CF7-4DF7-8053-846C74F4349A}">
      <dgm:prSet phldrT="[Text]" phldr="0"/>
      <dgm:spPr/>
      <dgm:t>
        <a:bodyPr/>
        <a:lstStyle/>
        <a:p>
          <a:r>
            <a:rPr lang="en-US"/>
            <a:t>Quarterly Reports</a:t>
          </a:r>
        </a:p>
      </dgm:t>
    </dgm:pt>
    <dgm:pt modelId="{71819D26-095A-48EA-B80F-B3BC8A0A99F4}" type="parTrans" cxnId="{C9A999BD-A6D2-4CDF-AA0A-CF52EB27F7DF}">
      <dgm:prSet/>
      <dgm:spPr/>
      <dgm:t>
        <a:bodyPr/>
        <a:lstStyle/>
        <a:p>
          <a:endParaRPr lang="en-US"/>
        </a:p>
      </dgm:t>
    </dgm:pt>
    <dgm:pt modelId="{30068050-0BAA-48AB-A4CC-1BAEA2B64A74}" type="sibTrans" cxnId="{C9A999BD-A6D2-4CDF-AA0A-CF52EB27F7DF}">
      <dgm:prSet/>
      <dgm:spPr/>
      <dgm:t>
        <a:bodyPr/>
        <a:lstStyle/>
        <a:p>
          <a:endParaRPr lang="en-US"/>
        </a:p>
      </dgm:t>
    </dgm:pt>
    <dgm:pt modelId="{F4B81793-DB4E-4A5B-BB6E-7E53DA90C091}">
      <dgm:prSet phldrT="[Text]" phldr="0"/>
      <dgm:spPr/>
      <dgm:t>
        <a:bodyPr/>
        <a:lstStyle/>
        <a:p>
          <a:r>
            <a:rPr lang="en-US"/>
            <a:t>Agency Support</a:t>
          </a:r>
        </a:p>
      </dgm:t>
    </dgm:pt>
    <dgm:pt modelId="{EB1533CE-0022-4517-B5FB-BEC4FECA324B}" type="parTrans" cxnId="{F1530688-3E9B-49CF-9F56-366B91D85BD6}">
      <dgm:prSet/>
      <dgm:spPr/>
      <dgm:t>
        <a:bodyPr/>
        <a:lstStyle/>
        <a:p>
          <a:endParaRPr lang="en-US"/>
        </a:p>
      </dgm:t>
    </dgm:pt>
    <dgm:pt modelId="{DF8BAE39-654C-444C-BAE6-918342E53C2A}" type="sibTrans" cxnId="{F1530688-3E9B-49CF-9F56-366B91D85BD6}">
      <dgm:prSet/>
      <dgm:spPr/>
      <dgm:t>
        <a:bodyPr/>
        <a:lstStyle/>
        <a:p>
          <a:endParaRPr lang="en-US"/>
        </a:p>
      </dgm:t>
    </dgm:pt>
    <dgm:pt modelId="{F2C127F2-C644-4D52-936D-BA157A551CF1}">
      <dgm:prSet phldrT="[Text]" phldr="0"/>
      <dgm:spPr/>
      <dgm:t>
        <a:bodyPr/>
        <a:lstStyle/>
        <a:p>
          <a:r>
            <a:rPr lang="en-US"/>
            <a:t>Better GTFS</a:t>
          </a:r>
        </a:p>
      </dgm:t>
    </dgm:pt>
    <dgm:pt modelId="{B172E828-0A13-48B6-B817-A2F79E33BE9D}" type="parTrans" cxnId="{F13E2BB2-8A88-473F-9421-4C5F5EF9164A}">
      <dgm:prSet/>
      <dgm:spPr/>
      <dgm:t>
        <a:bodyPr/>
        <a:lstStyle/>
        <a:p>
          <a:endParaRPr lang="en-US"/>
        </a:p>
      </dgm:t>
    </dgm:pt>
    <dgm:pt modelId="{F66BA611-73DE-4A6D-96E8-4ACB4BBB8E52}" type="sibTrans" cxnId="{F13E2BB2-8A88-473F-9421-4C5F5EF9164A}">
      <dgm:prSet/>
      <dgm:spPr/>
      <dgm:t>
        <a:bodyPr/>
        <a:lstStyle/>
        <a:p>
          <a:endParaRPr lang="en-US"/>
        </a:p>
      </dgm:t>
    </dgm:pt>
    <dgm:pt modelId="{E1FB3DB1-49C3-41AD-A6DF-52BEEED6E0C4}" type="pres">
      <dgm:prSet presAssocID="{E788FEC2-518A-473C-8DD1-9B2868E5EF8A}" presName="rootnode" presStyleCnt="0">
        <dgm:presLayoutVars>
          <dgm:chMax/>
          <dgm:chPref/>
          <dgm:dir/>
          <dgm:animLvl val="lvl"/>
        </dgm:presLayoutVars>
      </dgm:prSet>
      <dgm:spPr/>
    </dgm:pt>
    <dgm:pt modelId="{64A1F64F-3F39-416E-B237-76FB5C5C6418}" type="pres">
      <dgm:prSet presAssocID="{6079C7F2-6EC0-419E-874D-F087EA25193D}" presName="composite" presStyleCnt="0"/>
      <dgm:spPr/>
    </dgm:pt>
    <dgm:pt modelId="{1FC9FA0F-1E92-4C16-8654-B648D358117E}" type="pres">
      <dgm:prSet presAssocID="{6079C7F2-6EC0-419E-874D-F087EA25193D}" presName="bentUpArrow1" presStyleLbl="alignImgPlace1" presStyleIdx="0" presStyleCnt="3"/>
      <dgm:spPr/>
    </dgm:pt>
    <dgm:pt modelId="{6C2F604E-9283-4573-93C2-40B85D2D7CED}" type="pres">
      <dgm:prSet presAssocID="{6079C7F2-6EC0-419E-874D-F087EA25193D}" presName="ParentText" presStyleLbl="node1" presStyleIdx="0" presStyleCnt="4">
        <dgm:presLayoutVars>
          <dgm:chMax val="1"/>
          <dgm:chPref val="1"/>
          <dgm:bulletEnabled val="1"/>
        </dgm:presLayoutVars>
      </dgm:prSet>
      <dgm:spPr/>
    </dgm:pt>
    <dgm:pt modelId="{E6B9AB83-B011-43B7-A0EB-119405868607}" type="pres">
      <dgm:prSet presAssocID="{6079C7F2-6EC0-419E-874D-F087EA25193D}" presName="ChildText" presStyleLbl="revTx" presStyleIdx="0" presStyleCnt="3">
        <dgm:presLayoutVars>
          <dgm:chMax val="0"/>
          <dgm:chPref val="0"/>
          <dgm:bulletEnabled val="1"/>
        </dgm:presLayoutVars>
      </dgm:prSet>
      <dgm:spPr/>
    </dgm:pt>
    <dgm:pt modelId="{4D86D84C-2E13-42AC-AB91-3A6622EE65C0}" type="pres">
      <dgm:prSet presAssocID="{1F8E8B65-5808-43D5-A3A4-E12EFE4BB87E}" presName="sibTrans" presStyleCnt="0"/>
      <dgm:spPr/>
    </dgm:pt>
    <dgm:pt modelId="{BB25FF40-B727-474B-AE13-F7362805D9B1}" type="pres">
      <dgm:prSet presAssocID="{102866FC-1CF7-4DF7-8053-846C74F4349A}" presName="composite" presStyleCnt="0"/>
      <dgm:spPr/>
    </dgm:pt>
    <dgm:pt modelId="{A6726CEE-1C3E-4779-A386-1045CDAF45AB}" type="pres">
      <dgm:prSet presAssocID="{102866FC-1CF7-4DF7-8053-846C74F4349A}" presName="bentUpArrow1" presStyleLbl="alignImgPlace1" presStyleIdx="1" presStyleCnt="3"/>
      <dgm:spPr/>
    </dgm:pt>
    <dgm:pt modelId="{304EE16B-06D1-4CDF-B10F-B1725FD64F6D}" type="pres">
      <dgm:prSet presAssocID="{102866FC-1CF7-4DF7-8053-846C74F4349A}" presName="ParentText" presStyleLbl="node1" presStyleIdx="1" presStyleCnt="4">
        <dgm:presLayoutVars>
          <dgm:chMax val="1"/>
          <dgm:chPref val="1"/>
          <dgm:bulletEnabled val="1"/>
        </dgm:presLayoutVars>
      </dgm:prSet>
      <dgm:spPr/>
    </dgm:pt>
    <dgm:pt modelId="{73A68409-90D7-480F-BD8E-AC0AFB2211E2}" type="pres">
      <dgm:prSet presAssocID="{102866FC-1CF7-4DF7-8053-846C74F4349A}" presName="ChildText" presStyleLbl="revTx" presStyleIdx="1" presStyleCnt="3">
        <dgm:presLayoutVars>
          <dgm:chMax val="0"/>
          <dgm:chPref val="0"/>
          <dgm:bulletEnabled val="1"/>
        </dgm:presLayoutVars>
      </dgm:prSet>
      <dgm:spPr/>
    </dgm:pt>
    <dgm:pt modelId="{0A2B065F-4A61-4BB6-BDEB-834304102ED6}" type="pres">
      <dgm:prSet presAssocID="{30068050-0BAA-48AB-A4CC-1BAEA2B64A74}" presName="sibTrans" presStyleCnt="0"/>
      <dgm:spPr/>
    </dgm:pt>
    <dgm:pt modelId="{4DADA66C-17A0-4E0D-8329-FCFD0B00172E}" type="pres">
      <dgm:prSet presAssocID="{F4B81793-DB4E-4A5B-BB6E-7E53DA90C091}" presName="composite" presStyleCnt="0"/>
      <dgm:spPr/>
    </dgm:pt>
    <dgm:pt modelId="{13CF7753-BDF5-461E-AA97-712C565B2B23}" type="pres">
      <dgm:prSet presAssocID="{F4B81793-DB4E-4A5B-BB6E-7E53DA90C091}" presName="bentUpArrow1" presStyleLbl="alignImgPlace1" presStyleIdx="2" presStyleCnt="3"/>
      <dgm:spPr/>
    </dgm:pt>
    <dgm:pt modelId="{9CEE698C-57FB-4AE1-A962-27CB112C375F}" type="pres">
      <dgm:prSet presAssocID="{F4B81793-DB4E-4A5B-BB6E-7E53DA90C091}" presName="ParentText" presStyleLbl="node1" presStyleIdx="2" presStyleCnt="4">
        <dgm:presLayoutVars>
          <dgm:chMax val="1"/>
          <dgm:chPref val="1"/>
          <dgm:bulletEnabled val="1"/>
        </dgm:presLayoutVars>
      </dgm:prSet>
      <dgm:spPr/>
    </dgm:pt>
    <dgm:pt modelId="{21A8BC70-965F-4DE2-B721-8CED1725A5D2}" type="pres">
      <dgm:prSet presAssocID="{F4B81793-DB4E-4A5B-BB6E-7E53DA90C091}" presName="ChildText" presStyleLbl="revTx" presStyleIdx="2" presStyleCnt="3">
        <dgm:presLayoutVars>
          <dgm:chMax val="0"/>
          <dgm:chPref val="0"/>
          <dgm:bulletEnabled val="1"/>
        </dgm:presLayoutVars>
      </dgm:prSet>
      <dgm:spPr/>
    </dgm:pt>
    <dgm:pt modelId="{E94C83B9-0E72-4C22-AB8A-A67C8445243A}" type="pres">
      <dgm:prSet presAssocID="{DF8BAE39-654C-444C-BAE6-918342E53C2A}" presName="sibTrans" presStyleCnt="0"/>
      <dgm:spPr/>
    </dgm:pt>
    <dgm:pt modelId="{307D79B1-B82A-4794-9100-A7E70E86625B}" type="pres">
      <dgm:prSet presAssocID="{F2C127F2-C644-4D52-936D-BA157A551CF1}" presName="composite" presStyleCnt="0"/>
      <dgm:spPr/>
    </dgm:pt>
    <dgm:pt modelId="{4127226A-794D-4708-8185-A60E46E06C9B}" type="pres">
      <dgm:prSet presAssocID="{F2C127F2-C644-4D52-936D-BA157A551CF1}" presName="ParentText" presStyleLbl="node1" presStyleIdx="3" presStyleCnt="4">
        <dgm:presLayoutVars>
          <dgm:chMax val="1"/>
          <dgm:chPref val="1"/>
          <dgm:bulletEnabled val="1"/>
        </dgm:presLayoutVars>
      </dgm:prSet>
      <dgm:spPr/>
    </dgm:pt>
  </dgm:ptLst>
  <dgm:cxnLst>
    <dgm:cxn modelId="{0A23D856-A4FE-4397-9D9E-79848FD90E6F}" type="presOf" srcId="{E788FEC2-518A-473C-8DD1-9B2868E5EF8A}" destId="{E1FB3DB1-49C3-41AD-A6DF-52BEEED6E0C4}" srcOrd="0" destOrd="0" presId="urn:microsoft.com/office/officeart/2005/8/layout/StepDownProcess"/>
    <dgm:cxn modelId="{B7B12986-45D1-466E-8C17-8E86EEC74C7B}" type="presOf" srcId="{102866FC-1CF7-4DF7-8053-846C74F4349A}" destId="{304EE16B-06D1-4CDF-B10F-B1725FD64F6D}" srcOrd="0" destOrd="0" presId="urn:microsoft.com/office/officeart/2005/8/layout/StepDownProcess"/>
    <dgm:cxn modelId="{65CE5C86-7284-4EAE-8FDC-795635669565}" type="presOf" srcId="{F2C127F2-C644-4D52-936D-BA157A551CF1}" destId="{4127226A-794D-4708-8185-A60E46E06C9B}" srcOrd="0" destOrd="0" presId="urn:microsoft.com/office/officeart/2005/8/layout/StepDownProcess"/>
    <dgm:cxn modelId="{F1530688-3E9B-49CF-9F56-366B91D85BD6}" srcId="{E788FEC2-518A-473C-8DD1-9B2868E5EF8A}" destId="{F4B81793-DB4E-4A5B-BB6E-7E53DA90C091}" srcOrd="2" destOrd="0" parTransId="{EB1533CE-0022-4517-B5FB-BEC4FECA324B}" sibTransId="{DF8BAE39-654C-444C-BAE6-918342E53C2A}"/>
    <dgm:cxn modelId="{F13E2BB2-8A88-473F-9421-4C5F5EF9164A}" srcId="{E788FEC2-518A-473C-8DD1-9B2868E5EF8A}" destId="{F2C127F2-C644-4D52-936D-BA157A551CF1}" srcOrd="3" destOrd="0" parTransId="{B172E828-0A13-48B6-B817-A2F79E33BE9D}" sibTransId="{F66BA611-73DE-4A6D-96E8-4ACB4BBB8E52}"/>
    <dgm:cxn modelId="{C9A999BD-A6D2-4CDF-AA0A-CF52EB27F7DF}" srcId="{E788FEC2-518A-473C-8DD1-9B2868E5EF8A}" destId="{102866FC-1CF7-4DF7-8053-846C74F4349A}" srcOrd="1" destOrd="0" parTransId="{71819D26-095A-48EA-B80F-B3BC8A0A99F4}" sibTransId="{30068050-0BAA-48AB-A4CC-1BAEA2B64A74}"/>
    <dgm:cxn modelId="{37DDC2D7-E992-4CE3-927D-86B3EECC4EA0}" type="presOf" srcId="{F4B81793-DB4E-4A5B-BB6E-7E53DA90C091}" destId="{9CEE698C-57FB-4AE1-A962-27CB112C375F}" srcOrd="0" destOrd="0" presId="urn:microsoft.com/office/officeart/2005/8/layout/StepDownProcess"/>
    <dgm:cxn modelId="{FF65C0F9-8572-46E0-8C86-C8DA359D6F65}" srcId="{E788FEC2-518A-473C-8DD1-9B2868E5EF8A}" destId="{6079C7F2-6EC0-419E-874D-F087EA25193D}" srcOrd="0" destOrd="0" parTransId="{23A9CAA6-E96B-435B-82FA-F6FB0303271A}" sibTransId="{1F8E8B65-5808-43D5-A3A4-E12EFE4BB87E}"/>
    <dgm:cxn modelId="{6DD032FF-FB60-466C-824C-EA0765CF9CC7}" type="presOf" srcId="{6079C7F2-6EC0-419E-874D-F087EA25193D}" destId="{6C2F604E-9283-4573-93C2-40B85D2D7CED}" srcOrd="0" destOrd="0" presId="urn:microsoft.com/office/officeart/2005/8/layout/StepDownProcess"/>
    <dgm:cxn modelId="{0B3A327C-EAE3-4224-A3A2-A9295D987F6D}" type="presParOf" srcId="{E1FB3DB1-49C3-41AD-A6DF-52BEEED6E0C4}" destId="{64A1F64F-3F39-416E-B237-76FB5C5C6418}" srcOrd="0" destOrd="0" presId="urn:microsoft.com/office/officeart/2005/8/layout/StepDownProcess"/>
    <dgm:cxn modelId="{D4FC54AF-C2A9-4AD0-BEAF-8CCEFD168453}" type="presParOf" srcId="{64A1F64F-3F39-416E-B237-76FB5C5C6418}" destId="{1FC9FA0F-1E92-4C16-8654-B648D358117E}" srcOrd="0" destOrd="0" presId="urn:microsoft.com/office/officeart/2005/8/layout/StepDownProcess"/>
    <dgm:cxn modelId="{D2DD05C9-4EB1-47A5-8F41-82D3523523B9}" type="presParOf" srcId="{64A1F64F-3F39-416E-B237-76FB5C5C6418}" destId="{6C2F604E-9283-4573-93C2-40B85D2D7CED}" srcOrd="1" destOrd="0" presId="urn:microsoft.com/office/officeart/2005/8/layout/StepDownProcess"/>
    <dgm:cxn modelId="{17FA4895-B99C-4085-B556-F21041FFE557}" type="presParOf" srcId="{64A1F64F-3F39-416E-B237-76FB5C5C6418}" destId="{E6B9AB83-B011-43B7-A0EB-119405868607}" srcOrd="2" destOrd="0" presId="urn:microsoft.com/office/officeart/2005/8/layout/StepDownProcess"/>
    <dgm:cxn modelId="{B8D29EBF-A2B4-4F06-9336-C09297EDAECA}" type="presParOf" srcId="{E1FB3DB1-49C3-41AD-A6DF-52BEEED6E0C4}" destId="{4D86D84C-2E13-42AC-AB91-3A6622EE65C0}" srcOrd="1" destOrd="0" presId="urn:microsoft.com/office/officeart/2005/8/layout/StepDownProcess"/>
    <dgm:cxn modelId="{DA64CDFD-EE3E-40B9-A44D-43C64CBDA2EB}" type="presParOf" srcId="{E1FB3DB1-49C3-41AD-A6DF-52BEEED6E0C4}" destId="{BB25FF40-B727-474B-AE13-F7362805D9B1}" srcOrd="2" destOrd="0" presId="urn:microsoft.com/office/officeart/2005/8/layout/StepDownProcess"/>
    <dgm:cxn modelId="{C894AA55-B6A7-45AF-A18E-4B7F1FC29994}" type="presParOf" srcId="{BB25FF40-B727-474B-AE13-F7362805D9B1}" destId="{A6726CEE-1C3E-4779-A386-1045CDAF45AB}" srcOrd="0" destOrd="0" presId="urn:microsoft.com/office/officeart/2005/8/layout/StepDownProcess"/>
    <dgm:cxn modelId="{BBDEA1ED-884F-47F1-B809-A9AFD01B418B}" type="presParOf" srcId="{BB25FF40-B727-474B-AE13-F7362805D9B1}" destId="{304EE16B-06D1-4CDF-B10F-B1725FD64F6D}" srcOrd="1" destOrd="0" presId="urn:microsoft.com/office/officeart/2005/8/layout/StepDownProcess"/>
    <dgm:cxn modelId="{32E37C73-F83E-4055-8D1B-781414992D19}" type="presParOf" srcId="{BB25FF40-B727-474B-AE13-F7362805D9B1}" destId="{73A68409-90D7-480F-BD8E-AC0AFB2211E2}" srcOrd="2" destOrd="0" presId="urn:microsoft.com/office/officeart/2005/8/layout/StepDownProcess"/>
    <dgm:cxn modelId="{AAE7419C-26D8-4953-A172-11A3D9410B5D}" type="presParOf" srcId="{E1FB3DB1-49C3-41AD-A6DF-52BEEED6E0C4}" destId="{0A2B065F-4A61-4BB6-BDEB-834304102ED6}" srcOrd="3" destOrd="0" presId="urn:microsoft.com/office/officeart/2005/8/layout/StepDownProcess"/>
    <dgm:cxn modelId="{9A8DEA35-5172-4D79-A035-799589FE7D3E}" type="presParOf" srcId="{E1FB3DB1-49C3-41AD-A6DF-52BEEED6E0C4}" destId="{4DADA66C-17A0-4E0D-8329-FCFD0B00172E}" srcOrd="4" destOrd="0" presId="urn:microsoft.com/office/officeart/2005/8/layout/StepDownProcess"/>
    <dgm:cxn modelId="{3E0C4535-1D2F-43AB-99DE-40BF31291A81}" type="presParOf" srcId="{4DADA66C-17A0-4E0D-8329-FCFD0B00172E}" destId="{13CF7753-BDF5-461E-AA97-712C565B2B23}" srcOrd="0" destOrd="0" presId="urn:microsoft.com/office/officeart/2005/8/layout/StepDownProcess"/>
    <dgm:cxn modelId="{6178B79B-CC21-440D-B8E0-7F80626D16A5}" type="presParOf" srcId="{4DADA66C-17A0-4E0D-8329-FCFD0B00172E}" destId="{9CEE698C-57FB-4AE1-A962-27CB112C375F}" srcOrd="1" destOrd="0" presId="urn:microsoft.com/office/officeart/2005/8/layout/StepDownProcess"/>
    <dgm:cxn modelId="{B89931B5-4387-47F7-95B5-6C4CD9895360}" type="presParOf" srcId="{4DADA66C-17A0-4E0D-8329-FCFD0B00172E}" destId="{21A8BC70-965F-4DE2-B721-8CED1725A5D2}" srcOrd="2" destOrd="0" presId="urn:microsoft.com/office/officeart/2005/8/layout/StepDownProcess"/>
    <dgm:cxn modelId="{569A5669-1B7E-4249-B5B9-B8E866081B72}" type="presParOf" srcId="{E1FB3DB1-49C3-41AD-A6DF-52BEEED6E0C4}" destId="{E94C83B9-0E72-4C22-AB8A-A67C8445243A}" srcOrd="5" destOrd="0" presId="urn:microsoft.com/office/officeart/2005/8/layout/StepDownProcess"/>
    <dgm:cxn modelId="{B1B3DBF0-EC90-4DEA-83EE-E4E0F1C5916B}" type="presParOf" srcId="{E1FB3DB1-49C3-41AD-A6DF-52BEEED6E0C4}" destId="{307D79B1-B82A-4794-9100-A7E70E86625B}" srcOrd="6" destOrd="0" presId="urn:microsoft.com/office/officeart/2005/8/layout/StepDownProcess"/>
    <dgm:cxn modelId="{0E1A6E47-B992-4946-A5F8-006915D16024}" type="presParOf" srcId="{307D79B1-B82A-4794-9100-A7E70E86625B}" destId="{4127226A-794D-4708-8185-A60E46E06C9B}"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1053D-5132-48CF-A63B-51BEA582D133}">
      <dsp:nvSpPr>
        <dsp:cNvPr id="0" name=""/>
        <dsp:cNvSpPr/>
      </dsp:nvSpPr>
      <dsp:spPr>
        <a:xfrm>
          <a:off x="0" y="0"/>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Ridership</a:t>
          </a:r>
        </a:p>
      </dsp:txBody>
      <dsp:txXfrm>
        <a:off x="19231" y="19231"/>
        <a:ext cx="700553" cy="618133"/>
      </dsp:txXfrm>
    </dsp:sp>
    <dsp:sp modelId="{09E50769-0D87-4B55-BEC4-80B37055D5FE}">
      <dsp:nvSpPr>
        <dsp:cNvPr id="0" name=""/>
        <dsp:cNvSpPr/>
      </dsp:nvSpPr>
      <dsp:spPr>
        <a:xfrm>
          <a:off x="757" y="744075"/>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Previous planning efforts</a:t>
          </a:r>
        </a:p>
      </dsp:txBody>
      <dsp:txXfrm>
        <a:off x="19988" y="763306"/>
        <a:ext cx="700553" cy="618133"/>
      </dsp:txXfrm>
    </dsp:sp>
    <dsp:sp modelId="{3D2A6270-B7A8-48AE-8B0A-57B3F0DDB9D1}">
      <dsp:nvSpPr>
        <dsp:cNvPr id="0" name=""/>
        <dsp:cNvSpPr/>
      </dsp:nvSpPr>
      <dsp:spPr>
        <a:xfrm>
          <a:off x="863928" y="66"/>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Bicycle &amp; Sidewalk network</a:t>
          </a:r>
        </a:p>
      </dsp:txBody>
      <dsp:txXfrm>
        <a:off x="883159" y="19297"/>
        <a:ext cx="700553" cy="618133"/>
      </dsp:txXfrm>
    </dsp:sp>
    <dsp:sp modelId="{1B60901C-B85F-4F46-8424-2CA533088035}">
      <dsp:nvSpPr>
        <dsp:cNvPr id="0" name=""/>
        <dsp:cNvSpPr/>
      </dsp:nvSpPr>
      <dsp:spPr>
        <a:xfrm>
          <a:off x="863928" y="744075"/>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ea typeface="+mn-ea"/>
              <a:cs typeface="+mn-cs"/>
            </a:rPr>
            <a:t>Ride sharing data</a:t>
          </a:r>
        </a:p>
      </dsp:txBody>
      <dsp:txXfrm>
        <a:off x="883159" y="763306"/>
        <a:ext cx="700553" cy="618133"/>
      </dsp:txXfrm>
    </dsp:sp>
    <dsp:sp modelId="{67D8A298-0452-4DB5-BC00-77DBA78CF71C}">
      <dsp:nvSpPr>
        <dsp:cNvPr id="0" name=""/>
        <dsp:cNvSpPr/>
      </dsp:nvSpPr>
      <dsp:spPr>
        <a:xfrm>
          <a:off x="1727098" y="66"/>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Tech-</a:t>
          </a:r>
          <a:r>
            <a:rPr lang="en-US" sz="1000" b="0" kern="1200" err="1">
              <a:solidFill>
                <a:srgbClr val="004A8E"/>
              </a:solidFill>
              <a:latin typeface="IBM Plex Sans" panose="020B0503050203000203" pitchFamily="34" charset="0"/>
            </a:rPr>
            <a:t>nology</a:t>
          </a:r>
          <a:endParaRPr lang="en-US" sz="1000" b="0" kern="1200">
            <a:solidFill>
              <a:srgbClr val="004A8E"/>
            </a:solidFill>
            <a:latin typeface="IBM Plex Sans" panose="020B0503050203000203" pitchFamily="34" charset="0"/>
          </a:endParaRPr>
        </a:p>
      </dsp:txBody>
      <dsp:txXfrm>
        <a:off x="1746329" y="19297"/>
        <a:ext cx="700553" cy="618133"/>
      </dsp:txXfrm>
    </dsp:sp>
    <dsp:sp modelId="{9BF17B22-9CD2-4642-972A-64FA1984BEA3}">
      <dsp:nvSpPr>
        <dsp:cNvPr id="0" name=""/>
        <dsp:cNvSpPr/>
      </dsp:nvSpPr>
      <dsp:spPr>
        <a:xfrm>
          <a:off x="1727098" y="744075"/>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Demo-graphic Data</a:t>
          </a:r>
        </a:p>
      </dsp:txBody>
      <dsp:txXfrm>
        <a:off x="1746329" y="763306"/>
        <a:ext cx="700553" cy="618133"/>
      </dsp:txXfrm>
    </dsp:sp>
    <dsp:sp modelId="{55B28D3D-F919-432B-9E92-BECAF800D5E2}">
      <dsp:nvSpPr>
        <dsp:cNvPr id="0" name=""/>
        <dsp:cNvSpPr/>
      </dsp:nvSpPr>
      <dsp:spPr>
        <a:xfrm>
          <a:off x="2590269" y="66"/>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rPr>
            <a:t>Best Practice Research</a:t>
          </a:r>
        </a:p>
      </dsp:txBody>
      <dsp:txXfrm>
        <a:off x="2609500" y="19297"/>
        <a:ext cx="700553" cy="618133"/>
      </dsp:txXfrm>
    </dsp:sp>
    <dsp:sp modelId="{EB8EABF2-7D3F-4B28-825D-62278D9A9EFE}">
      <dsp:nvSpPr>
        <dsp:cNvPr id="0" name=""/>
        <dsp:cNvSpPr/>
      </dsp:nvSpPr>
      <dsp:spPr>
        <a:xfrm>
          <a:off x="2590269" y="744075"/>
          <a:ext cx="739015" cy="656595"/>
        </a:xfrm>
        <a:prstGeom prst="roundRect">
          <a:avLst>
            <a:gd name="adj" fmla="val 10000"/>
          </a:avLst>
        </a:prstGeom>
        <a:solidFill>
          <a:schemeClr val="bg1"/>
        </a:solidFill>
        <a:ln w="19050" cap="flat" cmpd="sng" algn="ctr">
          <a:solidFill>
            <a:srgbClr val="002E6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a:solidFill>
                <a:srgbClr val="004A8E"/>
              </a:solidFill>
              <a:latin typeface="IBM Plex Sans" panose="020B0503050203000203" pitchFamily="34" charset="0"/>
              <a:ea typeface="+mn-ea"/>
              <a:cs typeface="+mn-cs"/>
            </a:rPr>
            <a:t>Active, Freight, and other plans </a:t>
          </a:r>
        </a:p>
      </dsp:txBody>
      <dsp:txXfrm>
        <a:off x="2609500" y="763306"/>
        <a:ext cx="700553" cy="6181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1384A-4128-4ED9-B62B-0296438F644C}">
      <dsp:nvSpPr>
        <dsp:cNvPr id="0" name=""/>
        <dsp:cNvSpPr/>
      </dsp:nvSpPr>
      <dsp:spPr>
        <a:xfrm>
          <a:off x="2024608" y="1368078"/>
          <a:ext cx="1738887" cy="1504207"/>
        </a:xfrm>
        <a:prstGeom prst="hexagon">
          <a:avLst>
            <a:gd name="adj" fmla="val 28570"/>
            <a:gd name="vf" fmla="val 115470"/>
          </a:avLst>
        </a:prstGeom>
        <a:solidFill>
          <a:schemeClr val="accent1"/>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latin typeface="IBM Plex Sans" panose="020B0503050203000203" pitchFamily="34" charset="0"/>
            </a:rPr>
            <a:t>Mobility Hub Recommendations</a:t>
          </a:r>
        </a:p>
      </dsp:txBody>
      <dsp:txXfrm>
        <a:off x="2312766" y="1617346"/>
        <a:ext cx="1162571" cy="1005671"/>
      </dsp:txXfrm>
    </dsp:sp>
    <dsp:sp modelId="{E71A0334-BEBD-44AD-987D-518D761DAE64}">
      <dsp:nvSpPr>
        <dsp:cNvPr id="0" name=""/>
        <dsp:cNvSpPr/>
      </dsp:nvSpPr>
      <dsp:spPr>
        <a:xfrm>
          <a:off x="3113485" y="648416"/>
          <a:ext cx="656077" cy="5652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26AC51-7FBD-4B17-977E-50B66400951E}">
      <dsp:nvSpPr>
        <dsp:cNvPr id="0" name=""/>
        <dsp:cNvSpPr/>
      </dsp:nvSpPr>
      <dsp:spPr>
        <a:xfrm>
          <a:off x="2184784" y="0"/>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State highway system</a:t>
          </a:r>
        </a:p>
      </dsp:txBody>
      <dsp:txXfrm>
        <a:off x="2420938" y="204301"/>
        <a:ext cx="952697" cy="824195"/>
      </dsp:txXfrm>
    </dsp:sp>
    <dsp:sp modelId="{9BC2AB5E-B67D-479C-88FF-4276A480E5CF}">
      <dsp:nvSpPr>
        <dsp:cNvPr id="0" name=""/>
        <dsp:cNvSpPr/>
      </dsp:nvSpPr>
      <dsp:spPr>
        <a:xfrm>
          <a:off x="3879178" y="1705221"/>
          <a:ext cx="656077" cy="5652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62DAED-1881-4F0A-89AF-7F7730EEA999}">
      <dsp:nvSpPr>
        <dsp:cNvPr id="0" name=""/>
        <dsp:cNvSpPr/>
      </dsp:nvSpPr>
      <dsp:spPr>
        <a:xfrm>
          <a:off x="3491680" y="758253"/>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Regional/local focal points</a:t>
          </a:r>
        </a:p>
      </dsp:txBody>
      <dsp:txXfrm>
        <a:off x="3727834" y="962554"/>
        <a:ext cx="952697" cy="824195"/>
      </dsp:txXfrm>
    </dsp:sp>
    <dsp:sp modelId="{6B4E6AA9-5118-4168-A31F-4F1F437EA90A}">
      <dsp:nvSpPr>
        <dsp:cNvPr id="0" name=""/>
        <dsp:cNvSpPr/>
      </dsp:nvSpPr>
      <dsp:spPr>
        <a:xfrm>
          <a:off x="3347278" y="2898155"/>
          <a:ext cx="656077" cy="5652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0B0900-A63E-48AC-BA07-32A86E6DFBCA}">
      <dsp:nvSpPr>
        <dsp:cNvPr id="0" name=""/>
        <dsp:cNvSpPr/>
      </dsp:nvSpPr>
      <dsp:spPr>
        <a:xfrm>
          <a:off x="3491680" y="2248890"/>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Surrounding land uses</a:t>
          </a:r>
        </a:p>
      </dsp:txBody>
      <dsp:txXfrm>
        <a:off x="3727834" y="2453191"/>
        <a:ext cx="952697" cy="824195"/>
      </dsp:txXfrm>
    </dsp:sp>
    <dsp:sp modelId="{11F1F15F-18B5-41F3-B4E8-5086AC50246C}">
      <dsp:nvSpPr>
        <dsp:cNvPr id="0" name=""/>
        <dsp:cNvSpPr/>
      </dsp:nvSpPr>
      <dsp:spPr>
        <a:xfrm>
          <a:off x="2027844" y="3021986"/>
          <a:ext cx="656077" cy="5652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FA0AE1-EF73-4D0D-A4EA-8D98E9EF20F0}">
      <dsp:nvSpPr>
        <dsp:cNvPr id="0" name=""/>
        <dsp:cNvSpPr/>
      </dsp:nvSpPr>
      <dsp:spPr>
        <a:xfrm>
          <a:off x="2184784" y="3007991"/>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First/last mile connectivity</a:t>
          </a:r>
        </a:p>
      </dsp:txBody>
      <dsp:txXfrm>
        <a:off x="2420938" y="3212292"/>
        <a:ext cx="952697" cy="824195"/>
      </dsp:txXfrm>
    </dsp:sp>
    <dsp:sp modelId="{CE182AEB-B612-4421-BED3-B5BEEF788CE7}">
      <dsp:nvSpPr>
        <dsp:cNvPr id="0" name=""/>
        <dsp:cNvSpPr/>
      </dsp:nvSpPr>
      <dsp:spPr>
        <a:xfrm>
          <a:off x="1278184" y="1987041"/>
          <a:ext cx="656077" cy="56529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919A94-9AFC-484F-ABA4-0FB2EBFB6BD1}">
      <dsp:nvSpPr>
        <dsp:cNvPr id="0" name=""/>
        <dsp:cNvSpPr/>
      </dsp:nvSpPr>
      <dsp:spPr>
        <a:xfrm>
          <a:off x="871821" y="2249738"/>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Transit districts</a:t>
          </a:r>
        </a:p>
      </dsp:txBody>
      <dsp:txXfrm>
        <a:off x="1107975" y="2454039"/>
        <a:ext cx="952697" cy="824195"/>
      </dsp:txXfrm>
    </dsp:sp>
    <dsp:sp modelId="{8BFEDE78-1512-493B-B48D-B3EA7A1FA432}">
      <dsp:nvSpPr>
        <dsp:cNvPr id="0" name=""/>
        <dsp:cNvSpPr/>
      </dsp:nvSpPr>
      <dsp:spPr>
        <a:xfrm>
          <a:off x="871821" y="756556"/>
          <a:ext cx="1425005" cy="1232797"/>
        </a:xfrm>
        <a:prstGeom prst="hexagon">
          <a:avLst>
            <a:gd name="adj" fmla="val 28570"/>
            <a:gd name="vf" fmla="val 11547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i="1" kern="1200"/>
            <a:t>High-capacity corridors</a:t>
          </a:r>
        </a:p>
      </dsp:txBody>
      <dsp:txXfrm>
        <a:off x="1107975" y="960857"/>
        <a:ext cx="952697" cy="8241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9FA0F-1E92-4C16-8654-B648D358117E}">
      <dsp:nvSpPr>
        <dsp:cNvPr id="0" name=""/>
        <dsp:cNvSpPr/>
      </dsp:nvSpPr>
      <dsp:spPr>
        <a:xfrm rot="5400000">
          <a:off x="190175" y="684035"/>
          <a:ext cx="646406" cy="735910"/>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2F604E-9283-4573-93C2-40B85D2D7CED}">
      <dsp:nvSpPr>
        <dsp:cNvPr id="0" name=""/>
        <dsp:cNvSpPr/>
      </dsp:nvSpPr>
      <dsp:spPr>
        <a:xfrm>
          <a:off x="18917" y="-32519"/>
          <a:ext cx="1088167" cy="76168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Monthly Monitoring</a:t>
          </a:r>
        </a:p>
      </dsp:txBody>
      <dsp:txXfrm>
        <a:off x="56106" y="4670"/>
        <a:ext cx="1013789" cy="687303"/>
      </dsp:txXfrm>
    </dsp:sp>
    <dsp:sp modelId="{E6B9AB83-B011-43B7-A0EB-119405868607}">
      <dsp:nvSpPr>
        <dsp:cNvPr id="0" name=""/>
        <dsp:cNvSpPr/>
      </dsp:nvSpPr>
      <dsp:spPr>
        <a:xfrm>
          <a:off x="1107085" y="40124"/>
          <a:ext cx="791429" cy="615624"/>
        </a:xfrm>
        <a:prstGeom prst="rect">
          <a:avLst/>
        </a:prstGeom>
        <a:noFill/>
        <a:ln>
          <a:noFill/>
        </a:ln>
        <a:effectLst/>
      </dsp:spPr>
      <dsp:style>
        <a:lnRef idx="0">
          <a:scrgbClr r="0" g="0" b="0"/>
        </a:lnRef>
        <a:fillRef idx="0">
          <a:scrgbClr r="0" g="0" b="0"/>
        </a:fillRef>
        <a:effectRef idx="0">
          <a:scrgbClr r="0" g="0" b="0"/>
        </a:effectRef>
        <a:fontRef idx="minor"/>
      </dsp:style>
    </dsp:sp>
    <dsp:sp modelId="{A6726CEE-1C3E-4779-A386-1045CDAF45AB}">
      <dsp:nvSpPr>
        <dsp:cNvPr id="0" name=""/>
        <dsp:cNvSpPr/>
      </dsp:nvSpPr>
      <dsp:spPr>
        <a:xfrm rot="5400000">
          <a:off x="1092382" y="1539655"/>
          <a:ext cx="646406" cy="735910"/>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4EE16B-06D1-4CDF-B10F-B1725FD64F6D}">
      <dsp:nvSpPr>
        <dsp:cNvPr id="0" name=""/>
        <dsp:cNvSpPr/>
      </dsp:nvSpPr>
      <dsp:spPr>
        <a:xfrm>
          <a:off x="921124" y="823100"/>
          <a:ext cx="1088167" cy="76168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Quarterly Reports</a:t>
          </a:r>
        </a:p>
      </dsp:txBody>
      <dsp:txXfrm>
        <a:off x="958313" y="860289"/>
        <a:ext cx="1013789" cy="687303"/>
      </dsp:txXfrm>
    </dsp:sp>
    <dsp:sp modelId="{73A68409-90D7-480F-BD8E-AC0AFB2211E2}">
      <dsp:nvSpPr>
        <dsp:cNvPr id="0" name=""/>
        <dsp:cNvSpPr/>
      </dsp:nvSpPr>
      <dsp:spPr>
        <a:xfrm>
          <a:off x="2009291" y="895744"/>
          <a:ext cx="791429" cy="615624"/>
        </a:xfrm>
        <a:prstGeom prst="rect">
          <a:avLst/>
        </a:prstGeom>
        <a:noFill/>
        <a:ln>
          <a:noFill/>
        </a:ln>
        <a:effectLst/>
      </dsp:spPr>
      <dsp:style>
        <a:lnRef idx="0">
          <a:scrgbClr r="0" g="0" b="0"/>
        </a:lnRef>
        <a:fillRef idx="0">
          <a:scrgbClr r="0" g="0" b="0"/>
        </a:fillRef>
        <a:effectRef idx="0">
          <a:scrgbClr r="0" g="0" b="0"/>
        </a:effectRef>
        <a:fontRef idx="minor"/>
      </dsp:style>
    </dsp:sp>
    <dsp:sp modelId="{13CF7753-BDF5-461E-AA97-712C565B2B23}">
      <dsp:nvSpPr>
        <dsp:cNvPr id="0" name=""/>
        <dsp:cNvSpPr/>
      </dsp:nvSpPr>
      <dsp:spPr>
        <a:xfrm rot="5400000">
          <a:off x="1994588" y="2395275"/>
          <a:ext cx="646406" cy="735910"/>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EE698C-57FB-4AE1-A962-27CB112C375F}">
      <dsp:nvSpPr>
        <dsp:cNvPr id="0" name=""/>
        <dsp:cNvSpPr/>
      </dsp:nvSpPr>
      <dsp:spPr>
        <a:xfrm>
          <a:off x="1823330" y="1678721"/>
          <a:ext cx="1088167" cy="76168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Agency Support</a:t>
          </a:r>
        </a:p>
      </dsp:txBody>
      <dsp:txXfrm>
        <a:off x="1860519" y="1715910"/>
        <a:ext cx="1013789" cy="687303"/>
      </dsp:txXfrm>
    </dsp:sp>
    <dsp:sp modelId="{21A8BC70-965F-4DE2-B721-8CED1725A5D2}">
      <dsp:nvSpPr>
        <dsp:cNvPr id="0" name=""/>
        <dsp:cNvSpPr/>
      </dsp:nvSpPr>
      <dsp:spPr>
        <a:xfrm>
          <a:off x="2911497" y="1751364"/>
          <a:ext cx="791429" cy="615624"/>
        </a:xfrm>
        <a:prstGeom prst="rect">
          <a:avLst/>
        </a:prstGeom>
        <a:noFill/>
        <a:ln>
          <a:noFill/>
        </a:ln>
        <a:effectLst/>
      </dsp:spPr>
      <dsp:style>
        <a:lnRef idx="0">
          <a:scrgbClr r="0" g="0" b="0"/>
        </a:lnRef>
        <a:fillRef idx="0">
          <a:scrgbClr r="0" g="0" b="0"/>
        </a:fillRef>
        <a:effectRef idx="0">
          <a:scrgbClr r="0" g="0" b="0"/>
        </a:effectRef>
        <a:fontRef idx="minor"/>
      </dsp:style>
    </dsp:sp>
    <dsp:sp modelId="{4127226A-794D-4708-8185-A60E46E06C9B}">
      <dsp:nvSpPr>
        <dsp:cNvPr id="0" name=""/>
        <dsp:cNvSpPr/>
      </dsp:nvSpPr>
      <dsp:spPr>
        <a:xfrm>
          <a:off x="2725536" y="2534341"/>
          <a:ext cx="1088167" cy="76168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Better GTFS</a:t>
          </a:r>
        </a:p>
      </dsp:txBody>
      <dsp:txXfrm>
        <a:off x="2762725" y="2571530"/>
        <a:ext cx="1013789" cy="68730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781"/>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5273541" y="0"/>
            <a:ext cx="4033943" cy="352781"/>
          </a:xfrm>
          <a:prstGeom prst="rect">
            <a:avLst/>
          </a:prstGeom>
        </p:spPr>
        <p:txBody>
          <a:bodyPr vert="horz" lIns="93324" tIns="46662" rIns="93324" bIns="46662" rtlCol="0"/>
          <a:lstStyle>
            <a:lvl1pPr algn="r">
              <a:defRPr sz="1200"/>
            </a:lvl1pPr>
          </a:lstStyle>
          <a:p>
            <a:fld id="{CBF53D49-0DDC-344E-AB77-B58226DB14FC}" type="datetimeFigureOut">
              <a:rPr lang="en-US" smtClean="0"/>
              <a:t>10/16/2026</a:t>
            </a:fld>
            <a:endParaRPr lang="en-US"/>
          </a:p>
        </p:txBody>
      </p:sp>
      <p:sp>
        <p:nvSpPr>
          <p:cNvPr id="4" name="Slide Image Placeholder 3"/>
          <p:cNvSpPr>
            <a:spLocks noGrp="1" noRot="1" noChangeAspect="1"/>
          </p:cNvSpPr>
          <p:nvPr>
            <p:ph type="sldImg" idx="2"/>
          </p:nvPr>
        </p:nvSpPr>
        <p:spPr>
          <a:xfrm>
            <a:off x="2551113" y="877888"/>
            <a:ext cx="4206875" cy="2370137"/>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930910" y="3379868"/>
            <a:ext cx="7447280" cy="276534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320"/>
            <a:ext cx="4033943" cy="352780"/>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5273541" y="6670320"/>
            <a:ext cx="4033943" cy="352780"/>
          </a:xfrm>
          <a:prstGeom prst="rect">
            <a:avLst/>
          </a:prstGeom>
        </p:spPr>
        <p:txBody>
          <a:bodyPr vert="horz" lIns="93324" tIns="46662" rIns="93324" bIns="46662" rtlCol="0" anchor="b"/>
          <a:lstStyle>
            <a:lvl1pPr algn="r">
              <a:defRPr sz="1200"/>
            </a:lvl1pPr>
          </a:lstStyle>
          <a:p>
            <a:fld id="{731C783B-4AC7-F543-9503-53DDD025DBBC}" type="slidenum">
              <a:rPr lang="en-US" smtClean="0"/>
              <a:t>‹#›</a:t>
            </a:fld>
            <a:endParaRPr lang="en-US"/>
          </a:p>
        </p:txBody>
      </p:sp>
    </p:spTree>
    <p:extLst>
      <p:ext uri="{BB962C8B-B14F-4D97-AF65-F5344CB8AC3E}">
        <p14:creationId xmlns:p14="http://schemas.microsoft.com/office/powerpoint/2010/main" val="1721958823"/>
      </p:ext>
    </p:extLst>
  </p:cSld>
  <p:clrMap bg1="lt1" tx1="dk1" bg2="lt2" tx2="dk2" accent1="accent1" accent2="accent2" accent3="accent3" accent4="accent4" accent5="accent5" accent6="accent6" hlink="hlink" folHlink="folHlink"/>
  <p:notesStyle>
    <a:lvl1pPr marL="0" algn="l" defTabSz="685983" rtl="0" eaLnBrk="1" latinLnBrk="0" hangingPunct="1">
      <a:defRPr sz="900" kern="1200">
        <a:solidFill>
          <a:schemeClr val="tx1"/>
        </a:solidFill>
        <a:latin typeface="+mn-lt"/>
        <a:ea typeface="+mn-ea"/>
        <a:cs typeface="+mn-cs"/>
      </a:defRPr>
    </a:lvl1pPr>
    <a:lvl2pPr marL="342991" algn="l" defTabSz="685983" rtl="0" eaLnBrk="1" latinLnBrk="0" hangingPunct="1">
      <a:defRPr sz="900" kern="1200">
        <a:solidFill>
          <a:schemeClr val="tx1"/>
        </a:solidFill>
        <a:latin typeface="+mn-lt"/>
        <a:ea typeface="+mn-ea"/>
        <a:cs typeface="+mn-cs"/>
      </a:defRPr>
    </a:lvl2pPr>
    <a:lvl3pPr marL="685983" algn="l" defTabSz="685983" rtl="0" eaLnBrk="1" latinLnBrk="0" hangingPunct="1">
      <a:defRPr sz="900" kern="1200">
        <a:solidFill>
          <a:schemeClr val="tx1"/>
        </a:solidFill>
        <a:latin typeface="+mn-lt"/>
        <a:ea typeface="+mn-ea"/>
        <a:cs typeface="+mn-cs"/>
      </a:defRPr>
    </a:lvl3pPr>
    <a:lvl4pPr marL="1028974" algn="l" defTabSz="685983" rtl="0" eaLnBrk="1" latinLnBrk="0" hangingPunct="1">
      <a:defRPr sz="900" kern="1200">
        <a:solidFill>
          <a:schemeClr val="tx1"/>
        </a:solidFill>
        <a:latin typeface="+mn-lt"/>
        <a:ea typeface="+mn-ea"/>
        <a:cs typeface="+mn-cs"/>
      </a:defRPr>
    </a:lvl4pPr>
    <a:lvl5pPr marL="1371966" algn="l" defTabSz="685983" rtl="0" eaLnBrk="1" latinLnBrk="0" hangingPunct="1">
      <a:defRPr sz="900" kern="1200">
        <a:solidFill>
          <a:schemeClr val="tx1"/>
        </a:solidFill>
        <a:latin typeface="+mn-lt"/>
        <a:ea typeface="+mn-ea"/>
        <a:cs typeface="+mn-cs"/>
      </a:defRPr>
    </a:lvl5pPr>
    <a:lvl6pPr marL="1714957" algn="l" defTabSz="685983" rtl="0" eaLnBrk="1" latinLnBrk="0" hangingPunct="1">
      <a:defRPr sz="900" kern="1200">
        <a:solidFill>
          <a:schemeClr val="tx1"/>
        </a:solidFill>
        <a:latin typeface="+mn-lt"/>
        <a:ea typeface="+mn-ea"/>
        <a:cs typeface="+mn-cs"/>
      </a:defRPr>
    </a:lvl6pPr>
    <a:lvl7pPr marL="2057949" algn="l" defTabSz="685983" rtl="0" eaLnBrk="1" latinLnBrk="0" hangingPunct="1">
      <a:defRPr sz="900" kern="1200">
        <a:solidFill>
          <a:schemeClr val="tx1"/>
        </a:solidFill>
        <a:latin typeface="+mn-lt"/>
        <a:ea typeface="+mn-ea"/>
        <a:cs typeface="+mn-cs"/>
      </a:defRPr>
    </a:lvl7pPr>
    <a:lvl8pPr marL="2400940" algn="l" defTabSz="685983" rtl="0" eaLnBrk="1" latinLnBrk="0" hangingPunct="1">
      <a:defRPr sz="900" kern="1200">
        <a:solidFill>
          <a:schemeClr val="tx1"/>
        </a:solidFill>
        <a:latin typeface="+mn-lt"/>
        <a:ea typeface="+mn-ea"/>
        <a:cs typeface="+mn-cs"/>
      </a:defRPr>
    </a:lvl8pPr>
    <a:lvl9pPr marL="2743932" algn="l" defTabSz="6859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1C783B-4AC7-F543-9503-53DDD025DBBC}" type="slidenum">
              <a:rPr lang="en-US" smtClean="0"/>
              <a:t>3</a:t>
            </a:fld>
            <a:endParaRPr lang="en-US"/>
          </a:p>
        </p:txBody>
      </p:sp>
    </p:spTree>
    <p:extLst>
      <p:ext uri="{BB962C8B-B14F-4D97-AF65-F5344CB8AC3E}">
        <p14:creationId xmlns:p14="http://schemas.microsoft.com/office/powerpoint/2010/main" val="1135838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195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6000">
                <a:solidFill>
                  <a:srgbClr val="000000"/>
                </a:solidFill>
                <a:effectLst/>
                <a:latin typeface="Calibri" panose="020F0502020204030204" pitchFamily="34" charset="0"/>
                <a:ea typeface="Calibri" panose="020F0502020204030204" pitchFamily="34" charset="0"/>
              </a:rPr>
              <a:t>508-compliant starter template.  Font sizes should remain 18pt or larger because some of the foreground/background color combinations will fail contrast requirements at smaller sizes.  (See https://webaim.org/resources/contrastchecker/ for a more detailed explanation of color contrast.)</a:t>
            </a:r>
          </a:p>
          <a:p>
            <a:endParaRPr lang="en-US" sz="6000">
              <a:solidFill>
                <a:srgbClr val="000000"/>
              </a:solidFill>
              <a:effectLst/>
              <a:latin typeface="Calibri" panose="020F0502020204030204" pitchFamily="34" charset="0"/>
              <a:ea typeface="Calibri" panose="020F0502020204030204" pitchFamily="34" charset="0"/>
            </a:endParaRPr>
          </a:p>
          <a:p>
            <a:r>
              <a:rPr lang="en-US" sz="6000">
                <a:solidFill>
                  <a:srgbClr val="000000"/>
                </a:solidFill>
                <a:effectLst/>
                <a:latin typeface="Calibri" panose="020F0502020204030204" pitchFamily="34" charset="0"/>
                <a:ea typeface="Calibri" panose="020F0502020204030204" pitchFamily="34" charset="0"/>
              </a:rPr>
              <a:t>Contact TTI Communications</a:t>
            </a:r>
            <a:r>
              <a:rPr lang="en-US" sz="6000" baseline="0">
                <a:solidFill>
                  <a:srgbClr val="000000"/>
                </a:solidFill>
                <a:effectLst/>
                <a:latin typeface="Calibri" panose="020F0502020204030204" pitchFamily="34" charset="0"/>
                <a:ea typeface="Calibri" panose="020F0502020204030204" pitchFamily="34" charset="0"/>
              </a:rPr>
              <a:t>, https://my.tti.tamu.edu/com/, </a:t>
            </a:r>
            <a:r>
              <a:rPr lang="en-US" sz="6000">
                <a:solidFill>
                  <a:srgbClr val="000000"/>
                </a:solidFill>
                <a:effectLst/>
                <a:latin typeface="Calibri" panose="020F0502020204030204" pitchFamily="34" charset="0"/>
                <a:ea typeface="Calibri" panose="020F0502020204030204" pitchFamily="34" charset="0"/>
              </a:rPr>
              <a:t>if you need further assistance</a:t>
            </a:r>
            <a:r>
              <a:rPr lang="en-US" sz="6000" baseline="0">
                <a:solidFill>
                  <a:srgbClr val="000000"/>
                </a:solidFill>
                <a:effectLst/>
                <a:latin typeface="Calibri" panose="020F0502020204030204" pitchFamily="34" charset="0"/>
                <a:ea typeface="Calibri" panose="020F0502020204030204" pitchFamily="34" charset="0"/>
              </a:rPr>
              <a:t> with 508 compliance.</a:t>
            </a:r>
            <a:endParaRPr lang="en-US" sz="600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36D50C5-88EC-624B-A5A8-36E300B8E5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7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600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36D50C5-88EC-624B-A5A8-36E300B8E5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085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Do not modify the notes in this section to avoid tampering with the Poll Everywhere activity.
More info at polleverywhere.com/support
Registration and Participation in the TPE
https://www.polleverywhere.com/surveys/F3hDNfvwqQMp2QaAmBoJO?flow=Default&amp;onscreen=persist</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36D50C5-88EC-624B-A5A8-36E300B8E5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1D30051-32E6-6D12-5FDD-F4AAC9E38E0C}"/>
              </a:ext>
            </a:extLst>
          </p:cNvPr>
          <p:cNvSpPr txBox="1"/>
          <p:nvPr/>
        </p:nvSpPr>
        <p:spPr>
          <a:xfrm>
            <a:off x="0" y="0"/>
            <a:ext cx="3810000" cy="1270000"/>
          </a:xfrm>
          <a:prstGeom prst="rect">
            <a:avLst/>
          </a:prstGeom>
          <a:noFill/>
        </p:spPr>
        <p:txBody>
          <a:bodyPr vert="horz"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764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FAEB7-8999-F1FF-82D0-D40BF51A2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42A3F-7C45-C1D7-2B2F-83FC3163F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9EDE3-F0E7-A30D-3D26-1A30C365E4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90346A-6111-EF79-7644-28EF4FFB122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180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a:t>Let audience know that there will be an opportunity to scan a QR code on slide 6.</a:t>
            </a:r>
          </a:p>
          <a:p>
            <a:endParaRPr lang="en-US" sz="1600" b="1">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874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1073E-084C-60BB-A9E8-17CA2EDFB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AD38A-039C-E0CA-1BD9-9A2C10F229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0C056-9E2B-3305-80B1-4B80F54D3D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0B5F47-43FA-0BC8-AE11-F27554A094E8}"/>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2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8467-FC2B-05FC-3650-4B518493A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A26B1-56A1-A1FD-BF36-215846C02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38A0C0-090F-259C-D791-5A80E04FD950}"/>
              </a:ext>
            </a:extLst>
          </p:cNvPr>
          <p:cNvSpPr>
            <a:spLocks noGrp="1"/>
          </p:cNvSpPr>
          <p:nvPr>
            <p:ph type="body" idx="1"/>
          </p:nvPr>
        </p:nvSpPr>
        <p:spPr/>
        <p:txBody>
          <a:bodyPr/>
          <a:lstStyle/>
          <a:p>
            <a:r>
              <a:rPr lang="en-US" sz="1400"/>
              <a:t>Each of these topics received 2 votes in the survey at the end of the Microtransit Knowledge Exchange earlier this month – with the exception of Local Match – which received 4 votes. </a:t>
            </a:r>
            <a:r>
              <a:rPr lang="en-US" sz="1400" b="1"/>
              <a:t>For those who did not attend the Knowledge Exchange – or didn’t take the survey, please do so now using the QR code on this slide so we have your feedback about topics of interest. </a:t>
            </a:r>
            <a:r>
              <a:rPr lang="en-US" sz="1400"/>
              <a:t>The TPE is for you, and by you! Does anyone have ideas for speakers on any of these topics? If so, please raise your hand or catch me later. You will be more able to engage directly with your peers who share the same interests – and to find and share resources with the launch of the TPE Online Community Platform “Hivebrite” later this fall…</a:t>
            </a:r>
          </a:p>
          <a:p>
            <a:pPr defTabSz="724810"/>
            <a:endParaRPr lang="en-US" sz="1000"/>
          </a:p>
          <a:p>
            <a:endParaRPr lang="en-US"/>
          </a:p>
        </p:txBody>
      </p:sp>
      <p:sp>
        <p:nvSpPr>
          <p:cNvPr id="4" name="Slide Number Placeholder 3">
            <a:extLst>
              <a:ext uri="{FF2B5EF4-FFF2-40B4-BE49-F238E27FC236}">
                <a16:creationId xmlns:a16="http://schemas.microsoft.com/office/drawing/2014/main" id="{B0C8EB95-0765-CE12-E8F6-2B257AB829CC}"/>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6652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B659-BBBD-C60C-CA48-D20A4FAE8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27BBC-ABCD-2B1B-9111-CE0181884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48D885-4C7D-ABEA-FB2D-84B803BFFDAA}"/>
              </a:ext>
            </a:extLst>
          </p:cNvPr>
          <p:cNvSpPr>
            <a:spLocks noGrp="1"/>
          </p:cNvSpPr>
          <p:nvPr>
            <p:ph type="body" idx="1"/>
          </p:nvPr>
        </p:nvSpPr>
        <p:spPr/>
        <p:txBody>
          <a:bodyPr/>
          <a:lstStyle/>
          <a:p>
            <a:r>
              <a:rPr lang="en-US" sz="1400"/>
              <a:t>Each of these topics received 2 votes in the survey at the end of the Microtransit Knowledge Exchange earlier this month – with the exception of Local Match – which received 4 votes. </a:t>
            </a:r>
            <a:r>
              <a:rPr lang="en-US" sz="1400" b="1"/>
              <a:t>For those who did not attend the Knowledge Exchange – or didn’t take the survey, please do so now using the QR code on this slide so we have your feedback about topics of interest. </a:t>
            </a:r>
            <a:r>
              <a:rPr lang="en-US" sz="1400"/>
              <a:t>The TPE is for you, and by you! Does anyone have ideas for speakers on any of these topics? If so, please raise your hand or catch me later. You will be more able to engage directly with your peers who share the same interests – and to find and share resources with the launch of the TPE Online Community Platform “Hivebrite” later this fall…</a:t>
            </a:r>
          </a:p>
          <a:p>
            <a:pPr defTabSz="724810"/>
            <a:endParaRPr lang="en-US" sz="1000"/>
          </a:p>
          <a:p>
            <a:endParaRPr lang="en-US"/>
          </a:p>
        </p:txBody>
      </p:sp>
      <p:sp>
        <p:nvSpPr>
          <p:cNvPr id="4" name="Slide Number Placeholder 3">
            <a:extLst>
              <a:ext uri="{FF2B5EF4-FFF2-40B4-BE49-F238E27FC236}">
                <a16:creationId xmlns:a16="http://schemas.microsoft.com/office/drawing/2014/main" id="{69D5D074-4DE2-E378-4370-356E96EFD59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981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2551C-660D-C457-1F16-1235CF2AD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4B1FE-9A91-76F8-C3F2-5F0971183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EDCB50-02C8-0C90-FD41-DC62E261E697}"/>
              </a:ext>
            </a:extLst>
          </p:cNvPr>
          <p:cNvSpPr>
            <a:spLocks noGrp="1"/>
          </p:cNvSpPr>
          <p:nvPr>
            <p:ph type="body" idx="1"/>
          </p:nvPr>
        </p:nvSpPr>
        <p:spPr/>
        <p:txBody>
          <a:bodyPr/>
          <a:lstStyle/>
          <a:p>
            <a:pPr defTabSz="724810"/>
            <a:r>
              <a:rPr lang="en-US" sz="1000"/>
              <a:t>TTI is populating the resource library with materials from YOUR AGENCIES to be used by YOUR PEERS.</a:t>
            </a:r>
          </a:p>
          <a:p>
            <a:endParaRPr lang="en-US"/>
          </a:p>
        </p:txBody>
      </p:sp>
      <p:sp>
        <p:nvSpPr>
          <p:cNvPr id="4" name="Slide Number Placeholder 3">
            <a:extLst>
              <a:ext uri="{FF2B5EF4-FFF2-40B4-BE49-F238E27FC236}">
                <a16:creationId xmlns:a16="http://schemas.microsoft.com/office/drawing/2014/main" id="{8A2CBA98-AF37-5879-DE80-4ECB17CA900B}"/>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08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While you were able to register for the knowledge exchange without being an official TPE member, you will not have access to the new platform, discussions, or receive notifications about events and new resources in there without registering first. </a:t>
            </a:r>
            <a:r>
              <a:rPr lang="en-US"/>
              <a:t>Registration is open to all staff at Texas transit agencies, regardless of title.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567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F943B-50B2-AC02-1E25-E2FBA0606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40EE2-6847-6D93-4DD9-DBFBF810E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5B7A1-35AA-8E27-07FA-342FB3E276A7}"/>
              </a:ext>
            </a:extLst>
          </p:cNvPr>
          <p:cNvSpPr>
            <a:spLocks noGrp="1"/>
          </p:cNvSpPr>
          <p:nvPr>
            <p:ph type="body" idx="1"/>
          </p:nvPr>
        </p:nvSpPr>
        <p:spPr/>
        <p:txBody>
          <a:bodyPr/>
          <a:lstStyle/>
          <a:p>
            <a:r>
              <a:rPr lang="en-US"/>
              <a:t>Use this slide as an opportunity for people to share any ideas they have for speakers.</a:t>
            </a:r>
          </a:p>
        </p:txBody>
      </p:sp>
      <p:sp>
        <p:nvSpPr>
          <p:cNvPr id="4" name="Slide Number Placeholder 3">
            <a:extLst>
              <a:ext uri="{FF2B5EF4-FFF2-40B4-BE49-F238E27FC236}">
                <a16:creationId xmlns:a16="http://schemas.microsoft.com/office/drawing/2014/main" id="{62EBCDB2-E9A8-819D-F329-2985457BD052}"/>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977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6000">
                <a:solidFill>
                  <a:srgbClr val="000000"/>
                </a:solidFill>
                <a:effectLst/>
                <a:latin typeface="Calibri" panose="020F0502020204030204" pitchFamily="34" charset="0"/>
                <a:ea typeface="Calibri" panose="020F0502020204030204" pitchFamily="34" charset="0"/>
              </a:rPr>
              <a:t>508-compliant starter template.  Font sizes should remain 18pt or larger because some of the foreground/background color combinations will fail contrast requirements at smaller sizes.  (See https://webaim.org/resources/contrastchecker/ for a more detailed explanation of color contrast.)</a:t>
            </a:r>
          </a:p>
          <a:p>
            <a:endParaRPr lang="en-US" sz="6000">
              <a:solidFill>
                <a:srgbClr val="000000"/>
              </a:solidFill>
              <a:effectLst/>
              <a:latin typeface="Calibri" panose="020F0502020204030204" pitchFamily="34" charset="0"/>
              <a:ea typeface="Calibri" panose="020F0502020204030204" pitchFamily="34" charset="0"/>
            </a:endParaRPr>
          </a:p>
          <a:p>
            <a:r>
              <a:rPr lang="en-US" sz="6000">
                <a:solidFill>
                  <a:srgbClr val="000000"/>
                </a:solidFill>
                <a:effectLst/>
                <a:latin typeface="Calibri" panose="020F0502020204030204" pitchFamily="34" charset="0"/>
                <a:ea typeface="Calibri" panose="020F0502020204030204" pitchFamily="34" charset="0"/>
              </a:rPr>
              <a:t>Contact TTI Communications</a:t>
            </a:r>
            <a:r>
              <a:rPr lang="en-US" sz="6000" baseline="0">
                <a:solidFill>
                  <a:srgbClr val="000000"/>
                </a:solidFill>
                <a:effectLst/>
                <a:latin typeface="Calibri" panose="020F0502020204030204" pitchFamily="34" charset="0"/>
                <a:ea typeface="Calibri" panose="020F0502020204030204" pitchFamily="34" charset="0"/>
              </a:rPr>
              <a:t>, https://my.tti.tamu.edu/com/, </a:t>
            </a:r>
            <a:r>
              <a:rPr lang="en-US" sz="6000">
                <a:solidFill>
                  <a:srgbClr val="000000"/>
                </a:solidFill>
                <a:effectLst/>
                <a:latin typeface="Calibri" panose="020F0502020204030204" pitchFamily="34" charset="0"/>
                <a:ea typeface="Calibri" panose="020F0502020204030204" pitchFamily="34" charset="0"/>
              </a:rPr>
              <a:t>if you need further assistance</a:t>
            </a:r>
            <a:r>
              <a:rPr lang="en-US" sz="6000" baseline="0">
                <a:solidFill>
                  <a:srgbClr val="000000"/>
                </a:solidFill>
                <a:effectLst/>
                <a:latin typeface="Calibri" panose="020F0502020204030204" pitchFamily="34" charset="0"/>
                <a:ea typeface="Calibri" panose="020F0502020204030204" pitchFamily="34" charset="0"/>
              </a:rPr>
              <a:t> with 508 compliance.</a:t>
            </a:r>
            <a:endParaRPr lang="en-US" sz="6000"/>
          </a:p>
        </p:txBody>
      </p:sp>
      <p:sp>
        <p:nvSpPr>
          <p:cNvPr id="4" name="Slide Number Placeholder 3"/>
          <p:cNvSpPr>
            <a:spLocks noGrp="1"/>
          </p:cNvSpPr>
          <p:nvPr>
            <p:ph type="sldNum" sz="quarter" idx="10"/>
          </p:nvPr>
        </p:nvSpPr>
        <p:spPr/>
        <p:txBody>
          <a:bodyPr/>
          <a:lstStyle/>
          <a:p>
            <a:fld id="{E36D50C5-88EC-624B-A5A8-36E300B8E579}"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7287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6000"/>
          </a:p>
        </p:txBody>
      </p:sp>
      <p:sp>
        <p:nvSpPr>
          <p:cNvPr id="4" name="Slide Number Placeholder 3"/>
          <p:cNvSpPr>
            <a:spLocks noGrp="1"/>
          </p:cNvSpPr>
          <p:nvPr>
            <p:ph type="sldNum" sz="quarter" idx="5"/>
          </p:nvPr>
        </p:nvSpPr>
        <p:spPr/>
        <p:txBody>
          <a:bodyPr/>
          <a:lstStyle/>
          <a:p>
            <a:fld id="{E36D50C5-88EC-624B-A5A8-36E300B8E579}" type="slidenum">
              <a:rPr lang="en-US" smtClean="0"/>
              <a:t>32</a:t>
            </a:fld>
            <a:endParaRPr lang="en-US"/>
          </a:p>
        </p:txBody>
      </p:sp>
    </p:spTree>
    <p:extLst>
      <p:ext uri="{BB962C8B-B14F-4D97-AF65-F5344CB8AC3E}">
        <p14:creationId xmlns:p14="http://schemas.microsoft.com/office/powerpoint/2010/main" val="3970851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6000"/>
          </a:p>
        </p:txBody>
      </p:sp>
      <p:sp>
        <p:nvSpPr>
          <p:cNvPr id="4" name="Slide Number Placeholder 3"/>
          <p:cNvSpPr>
            <a:spLocks noGrp="1"/>
          </p:cNvSpPr>
          <p:nvPr>
            <p:ph type="sldNum" sz="quarter" idx="5"/>
          </p:nvPr>
        </p:nvSpPr>
        <p:spPr/>
        <p:txBody>
          <a:bodyPr/>
          <a:lstStyle/>
          <a:p>
            <a:fld id="{E36D50C5-88EC-624B-A5A8-36E300B8E579}" type="slidenum">
              <a:rPr lang="en-US" smtClean="0"/>
              <a:t>33</a:t>
            </a:fld>
            <a:endParaRPr lang="en-US"/>
          </a:p>
        </p:txBody>
      </p:sp>
    </p:spTree>
    <p:extLst>
      <p:ext uri="{BB962C8B-B14F-4D97-AF65-F5344CB8AC3E}">
        <p14:creationId xmlns:p14="http://schemas.microsoft.com/office/powerpoint/2010/main" val="406783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FF51-D444-6DC7-D6B5-7D3A910EC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7E44B-8A78-94EA-7FC2-751899E92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D4792-0952-1075-37C9-288E0EFBA833}"/>
              </a:ext>
            </a:extLst>
          </p:cNvPr>
          <p:cNvSpPr>
            <a:spLocks noGrp="1"/>
          </p:cNvSpPr>
          <p:nvPr>
            <p:ph type="body" idx="1"/>
          </p:nvPr>
        </p:nvSpPr>
        <p:spPr/>
        <p:txBody>
          <a:bodyPr/>
          <a:lstStyle/>
          <a:p>
            <a:endParaRPr lang="en-US" sz="6000"/>
          </a:p>
        </p:txBody>
      </p:sp>
      <p:sp>
        <p:nvSpPr>
          <p:cNvPr id="4" name="Slide Number Placeholder 3">
            <a:extLst>
              <a:ext uri="{FF2B5EF4-FFF2-40B4-BE49-F238E27FC236}">
                <a16:creationId xmlns:a16="http://schemas.microsoft.com/office/drawing/2014/main" id="{F9ED4DF2-D907-E313-0DC7-C20FA46D8E62}"/>
              </a:ext>
            </a:extLst>
          </p:cNvPr>
          <p:cNvSpPr>
            <a:spLocks noGrp="1"/>
          </p:cNvSpPr>
          <p:nvPr>
            <p:ph type="sldNum" sz="quarter" idx="5"/>
          </p:nvPr>
        </p:nvSpPr>
        <p:spPr/>
        <p:txBody>
          <a:bodyPr/>
          <a:lstStyle/>
          <a:p>
            <a:fld id="{E36D50C5-88EC-624B-A5A8-36E300B8E579}" type="slidenum">
              <a:rPr lang="en-US" smtClean="0"/>
              <a:t>34</a:t>
            </a:fld>
            <a:endParaRPr lang="en-US"/>
          </a:p>
        </p:txBody>
      </p:sp>
    </p:spTree>
    <p:extLst>
      <p:ext uri="{BB962C8B-B14F-4D97-AF65-F5344CB8AC3E}">
        <p14:creationId xmlns:p14="http://schemas.microsoft.com/office/powerpoint/2010/main" val="2887558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600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36D50C5-88EC-624B-A5A8-36E300B8E5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733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36D50C5-88EC-624B-A5A8-36E300B8E5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809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9AC6E-CC7F-6AB5-CC9A-DB40CBBBB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EFD9D-5DBF-369C-72CC-8A0DB46F7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18027-72EC-8AE2-2997-7653EBC315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4490F6-58F9-BE6C-5782-8B432940229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6688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2E44-E241-F337-55D2-71F0B0737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8F9A4-F393-30FF-B51C-CF332EAB3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5F8327-A5D5-7578-33C8-04B9514D740B}"/>
              </a:ext>
            </a:extLst>
          </p:cNvPr>
          <p:cNvSpPr>
            <a:spLocks noGrp="1"/>
          </p:cNvSpPr>
          <p:nvPr>
            <p:ph type="body" idx="1"/>
          </p:nvPr>
        </p:nvSpPr>
        <p:spPr/>
        <p:txBody>
          <a:bodyPr/>
          <a:lstStyle/>
          <a:p>
            <a:r>
              <a:rPr lang="en-US">
                <a:solidFill>
                  <a:srgbClr val="004A8E"/>
                </a:solidFill>
              </a:rPr>
              <a:t>Prioritize transit treatment upgrades in each region </a:t>
            </a:r>
            <a:endParaRPr lang="en-US">
              <a:solidFill>
                <a:srgbClr val="000000"/>
              </a:solidFill>
            </a:endParaRPr>
          </a:p>
          <a:p>
            <a:pPr algn="ctr"/>
            <a:r>
              <a:rPr lang="en-US" sz="1050" b="1">
                <a:solidFill>
                  <a:schemeClr val="bg1"/>
                </a:solidFill>
                <a:latin typeface="IBM Plex Sans"/>
              </a:rPr>
              <a:t>NETWORK HIERARCHY</a:t>
            </a:r>
            <a:endParaRPr lang="en-US">
              <a:latin typeface="IBM Plex Sans"/>
            </a:endParaRPr>
          </a:p>
          <a:p>
            <a:endParaRPr lang="en-US" sz="1050" b="1">
              <a:solidFill>
                <a:schemeClr val="bg1"/>
              </a:solidFill>
              <a:latin typeface="IBM Plex Sans" panose="020B0503050203000203" pitchFamily="34" charset="0"/>
            </a:endParaRPr>
          </a:p>
          <a:p>
            <a:pPr marL="171450" indent="-171450">
              <a:buFont typeface="Arial" panose="020B0604020202020204" pitchFamily="34" charset="0"/>
              <a:buChar char="•"/>
            </a:pPr>
            <a:r>
              <a:rPr lang="en-US" sz="1050">
                <a:latin typeface="IBM Plex Sans" panose="020B0503050203000203" pitchFamily="34" charset="0"/>
              </a:rPr>
              <a:t>Identify Gaps &amp; key linkage opportunities for: </a:t>
            </a:r>
          </a:p>
          <a:p>
            <a:pPr marL="628650" lvl="1" indent="-171450">
              <a:buFont typeface="Arial" panose="020B0604020202020204" pitchFamily="34" charset="0"/>
              <a:buChar char="•"/>
            </a:pPr>
            <a:r>
              <a:rPr lang="en-US" sz="1050">
                <a:latin typeface="IBM Plex Sans" panose="020B0503050203000203" pitchFamily="34" charset="0"/>
              </a:rPr>
              <a:t>Passenger rail</a:t>
            </a:r>
          </a:p>
          <a:p>
            <a:pPr marL="628650" lvl="1" indent="-171450">
              <a:buFont typeface="Arial" panose="020B0604020202020204" pitchFamily="34" charset="0"/>
              <a:buChar char="•"/>
            </a:pPr>
            <a:r>
              <a:rPr lang="en-US" sz="1050">
                <a:latin typeface="IBM Plex Sans" panose="020B0503050203000203" pitchFamily="34" charset="0"/>
              </a:rPr>
              <a:t>Intercity bus</a:t>
            </a:r>
          </a:p>
          <a:p>
            <a:pPr marL="628650" lvl="1" indent="-171450">
              <a:buFont typeface="Arial" panose="020B0604020202020204" pitchFamily="34" charset="0"/>
              <a:buChar char="•"/>
            </a:pPr>
            <a:r>
              <a:rPr lang="en-US" sz="1050">
                <a:latin typeface="IBM Plex Sans" panose="020B0503050203000203" pitchFamily="34" charset="0"/>
              </a:rPr>
              <a:t>Transit corridors</a:t>
            </a:r>
          </a:p>
          <a:p>
            <a:pPr marL="628650" lvl="1" indent="-171450">
              <a:buFont typeface="Arial" panose="020B0604020202020204" pitchFamily="34" charset="0"/>
              <a:buChar char="•"/>
            </a:pPr>
            <a:r>
              <a:rPr lang="en-US" sz="1050">
                <a:latin typeface="IBM Plex Sans" panose="020B0503050203000203" pitchFamily="34" charset="0"/>
              </a:rPr>
              <a:t>First last mile connections </a:t>
            </a:r>
          </a:p>
          <a:p>
            <a:pPr marL="171450" indent="-171450">
              <a:buFont typeface="Arial" panose="020B0604020202020204" pitchFamily="34" charset="0"/>
              <a:buChar char="•"/>
            </a:pPr>
            <a:r>
              <a:rPr lang="en-US" sz="1050">
                <a:latin typeface="IBM Plex Sans" panose="020B0503050203000203" pitchFamily="34" charset="0"/>
              </a:rPr>
              <a:t>Identify Transit Emphasis Corridors </a:t>
            </a:r>
          </a:p>
          <a:p>
            <a:pPr marL="628650" lvl="1" indent="-171450">
              <a:buFont typeface="Arial" panose="020B0604020202020204" pitchFamily="34" charset="0"/>
              <a:buChar char="•"/>
            </a:pPr>
            <a:r>
              <a:rPr lang="en-US" sz="1050">
                <a:latin typeface="IBM Plex Sans" panose="020B0503050203000203" pitchFamily="34" charset="0"/>
              </a:rPr>
              <a:t>Locations to prioritize transit treatment upgrades in each region </a:t>
            </a:r>
          </a:p>
          <a:p>
            <a:pPr marL="171450" indent="-171450">
              <a:buFont typeface="Arial" panose="020B0604020202020204" pitchFamily="34" charset="0"/>
              <a:buChar char="•"/>
            </a:pPr>
            <a:r>
              <a:rPr lang="en-US" sz="1050">
                <a:latin typeface="IBM Plex Sans" panose="020B0503050203000203" pitchFamily="34" charset="0"/>
              </a:rPr>
              <a:t>Correlating Branding Hierarchy </a:t>
            </a:r>
          </a:p>
          <a:p>
            <a:pPr marL="628650" lvl="1" indent="-171450">
              <a:buFont typeface="Arial" panose="020B0604020202020204" pitchFamily="34" charset="0"/>
              <a:buChar char="•"/>
            </a:pPr>
            <a:r>
              <a:rPr lang="en-US" sz="1050">
                <a:latin typeface="IBM Plex Sans" panose="020B0503050203000203" pitchFamily="34" charset="0"/>
              </a:rPr>
              <a:t>Statewide branding opportunities </a:t>
            </a:r>
          </a:p>
          <a:p>
            <a:pPr marL="628650" lvl="1" indent="-171450">
              <a:buFont typeface="Arial" panose="020B0604020202020204" pitchFamily="34" charset="0"/>
              <a:buChar char="•"/>
            </a:pPr>
            <a:r>
              <a:rPr lang="en-US" sz="1050">
                <a:latin typeface="IBM Plex Sans" panose="020B0503050203000203" pitchFamily="34" charset="0"/>
              </a:rPr>
              <a:t>Enhance customer experience</a:t>
            </a:r>
          </a:p>
          <a:p>
            <a:endParaRPr lang="en-US"/>
          </a:p>
        </p:txBody>
      </p:sp>
      <p:sp>
        <p:nvSpPr>
          <p:cNvPr id="4" name="Slide Number Placeholder 3">
            <a:extLst>
              <a:ext uri="{FF2B5EF4-FFF2-40B4-BE49-F238E27FC236}">
                <a16:creationId xmlns:a16="http://schemas.microsoft.com/office/drawing/2014/main" id="{7F93E5B9-D91F-B19F-4F0D-0804000C28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3489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6948D-73B7-D6A7-0A86-0C48BEAB4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022F4-F69B-B4A3-80E8-5DC223136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E16E7-7604-22F7-BC24-4E1EB60AC0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2001C7-FBFC-EAAC-2C22-45C1DDC0EE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8708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54B86-ADDA-3F23-AF49-5BCA06D82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F071F-58B5-B5C7-E269-E4DBE6AD4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1A411-8BF4-0D22-E051-25A717C5AA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F302E9-8329-44E8-D4A4-69B32BDCC8D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5384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54B86-ADDA-3F23-AF49-5BCA06D82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F071F-58B5-B5C7-E269-E4DBE6AD4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1A411-8BF4-0D22-E051-25A717C5AA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F302E9-8329-44E8-D4A4-69B32BDCC8D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0362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0239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3DE3D-8B10-5AD3-573E-8A3D4C426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20270-0CBE-4A87-20B6-A4C5F45EAC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C11E18-34E5-1E66-CC21-B21204EE4542}"/>
              </a:ext>
            </a:extLst>
          </p:cNvPr>
          <p:cNvSpPr>
            <a:spLocks noGrp="1"/>
          </p:cNvSpPr>
          <p:nvPr>
            <p:ph type="body" idx="1"/>
          </p:nvPr>
        </p:nvSpPr>
        <p:spPr/>
        <p:txBody>
          <a:bodyPr/>
          <a:lstStyle/>
          <a:p>
            <a:pPr rtl="0" fontAlgn="base"/>
            <a:endParaRPr lang="en-US" sz="9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E365CC11-E5C4-92F3-3F4B-B02601D046A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668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2123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193B-952A-D12C-EEA4-8323F6EF1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4B73F-B074-3410-50F8-440896CD3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8606E-A18D-6147-5B60-7ED735C87342}"/>
              </a:ext>
            </a:extLst>
          </p:cNvPr>
          <p:cNvSpPr>
            <a:spLocks noGrp="1"/>
          </p:cNvSpPr>
          <p:nvPr>
            <p:ph type="body" idx="1"/>
          </p:nvPr>
        </p:nvSpPr>
        <p:spPr/>
        <p:txBody>
          <a:bodyPr/>
          <a:lstStyle/>
          <a:p>
            <a:pPr rtl="0" fontAlgn="base"/>
            <a:endParaRPr lang="en-US" sz="9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4233A17B-4BD3-12E6-24CA-DCAEF11CCC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00653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B416D-AA1E-B04B-C705-380E7A33B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A88B8-BDEA-9742-A606-8202AC6E8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0FCAD-00D4-DE32-D4B6-A318096966DF}"/>
              </a:ext>
            </a:extLst>
          </p:cNvPr>
          <p:cNvSpPr>
            <a:spLocks noGrp="1"/>
          </p:cNvSpPr>
          <p:nvPr>
            <p:ph type="body" idx="1"/>
          </p:nvPr>
        </p:nvSpPr>
        <p:spPr/>
        <p:txBody>
          <a:bodyPr/>
          <a:lstStyle/>
          <a:p>
            <a:pPr rtl="0" fontAlgn="base"/>
            <a:endParaRPr lang="en-US" sz="9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59B2F404-0A39-C733-DE43-EEE996DB9AC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90496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A964C1-A304-4BF5-83C3-CACEAEB119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92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A964C1-A304-4BF5-83C3-CACEAEB119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6710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A964C1-A304-4BF5-83C3-CACEAEB119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5015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today’s training agenda.</a:t>
            </a:r>
          </a:p>
          <a:p>
            <a:endParaRPr lang="en-US"/>
          </a:p>
          <a:p>
            <a:r>
              <a:rPr lang="en-US"/>
              <a:t>There will be one 10-minute break during this 2-hour session.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180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DD87C-1259-145D-762C-14A40FBC0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04E90-3523-6853-6418-7CD694DA0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A406E-A208-0E88-D97F-EDF1362D815E}"/>
              </a:ext>
            </a:extLst>
          </p:cNvPr>
          <p:cNvSpPr>
            <a:spLocks noGrp="1"/>
          </p:cNvSpPr>
          <p:nvPr>
            <p:ph type="body" idx="1"/>
          </p:nvPr>
        </p:nvSpPr>
        <p:spPr/>
        <p:txBody>
          <a:bodyPr/>
          <a:lstStyle/>
          <a:p>
            <a:r>
              <a:rPr lang="en-US"/>
              <a:t>TxDOT’s call for projects included four categories of projects:</a:t>
            </a:r>
          </a:p>
          <a:p>
            <a:pPr marL="171450" indent="-171450">
              <a:buFont typeface="Arial" panose="020B0604020202020204" pitchFamily="34" charset="0"/>
              <a:buChar char="•"/>
            </a:pPr>
            <a:r>
              <a:rPr lang="en-US"/>
              <a:t>Traditional Community-based sidewalk and bike lane projects in small and mid-sized communities (less than or equal to 200,000 in population)</a:t>
            </a:r>
          </a:p>
          <a:p>
            <a:pPr marL="171450" indent="-171450">
              <a:buFont typeface="Arial" panose="020B0604020202020204" pitchFamily="34" charset="0"/>
              <a:buChar char="•"/>
            </a:pPr>
            <a:r>
              <a:rPr lang="en-US"/>
              <a:t>Large-scale bike/ped projects around $5M - $25M in value that substantially improve biking and walking mobility options</a:t>
            </a:r>
          </a:p>
          <a:p>
            <a:pPr marL="171450" indent="-171450">
              <a:buFont typeface="Arial" panose="020B0604020202020204" pitchFamily="34" charset="0"/>
              <a:buChar char="•"/>
            </a:pPr>
            <a:r>
              <a:rPr lang="en-US"/>
              <a:t>Network Enhancements which are quick turnaround projects that improve the quality of existing facilities</a:t>
            </a:r>
          </a:p>
          <a:p>
            <a:pPr marL="171450" indent="-171450">
              <a:buFont typeface="Arial" panose="020B0604020202020204" pitchFamily="34" charset="0"/>
              <a:buChar char="•"/>
            </a:pPr>
            <a:r>
              <a:rPr lang="en-US"/>
              <a:t>Non-Infrastructure projects to help communities plan for building safe, connected networks</a:t>
            </a:r>
          </a:p>
        </p:txBody>
      </p:sp>
      <p:sp>
        <p:nvSpPr>
          <p:cNvPr id="4" name="Slide Number Placeholder 3">
            <a:extLst>
              <a:ext uri="{FF2B5EF4-FFF2-40B4-BE49-F238E27FC236}">
                <a16:creationId xmlns:a16="http://schemas.microsoft.com/office/drawing/2014/main" id="{30FC0D3A-6E61-FBA4-DAF1-5F9E7E171F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541898-D043-4569-A9A6-59B778BECE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3040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Types</a:t>
            </a:r>
            <a:r>
              <a:rPr lang="en-US" baseline="0"/>
              <a:t> of projects that TxDOT is particularly interested in…..</a:t>
            </a:r>
          </a:p>
          <a:p>
            <a:endParaRPr lang="en-US" baseline="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541898-D043-4569-A9A6-59B778BECE0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8193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541898-D043-4569-A9A6-59B778BECE0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35464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9541898-D043-4569-A9A6-59B778BECE0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3730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541898-D043-4569-A9A6-59B778BECE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119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1C783B-4AC7-F543-9503-53DDD025DB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4834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7.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square" lIns="0" tIns="0" rIns="0" bIns="0" anchor="b">
            <a:noAutofit/>
          </a:bodyPr>
          <a:lstStyle>
            <a:lvl1pPr algn="l">
              <a:lnSpc>
                <a:spcPct val="100000"/>
              </a:lnSpc>
              <a:defRPr sz="2400" b="1">
                <a:solidFill>
                  <a:schemeClr val="bg1"/>
                </a:solidFill>
                <a:latin typeface="Verdana" panose="020B0604030504040204" pitchFamily="34" charset="0"/>
                <a:ea typeface="Verdana" panose="020B0604030504040204" pitchFamily="34" charset="0"/>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square"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descr="Texas Department of Transportation logo">
            <a:extLst>
              <a:ext uri="{FF2B5EF4-FFF2-40B4-BE49-F238E27FC236}">
                <a16:creationId xmlns:a16="http://schemas.microsoft.com/office/drawing/2014/main" id="{4BA7821B-A887-DC06-2115-588BAB4C78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7847"/>
            <a:ext cx="805407" cy="599480"/>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3753AA7-ABEA-4893-80DA-F7DBAF2E4759}" type="datetime1">
              <a:rPr lang="en-US" sz="1600" smtClean="0">
                <a:solidFill>
                  <a:schemeClr val="bg1"/>
                </a:solidFill>
                <a:latin typeface="+mn-lt"/>
                <a:ea typeface="Verdana" panose="020B0604030504040204" pitchFamily="34" charset="0"/>
                <a:cs typeface="Verdana" panose="020B0604030504040204" pitchFamily="34" charset="0"/>
              </a:rPr>
              <a:t>10/16/2026</a:t>
            </a:fld>
            <a:endParaRPr lang="en-US" sz="160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58954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err="1">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
        <p:nvSpPr>
          <p:cNvPr id="4" name="Subtitle 2">
            <a:extLst>
              <a:ext uri="{FF2B5EF4-FFF2-40B4-BE49-F238E27FC236}">
                <a16:creationId xmlns:a16="http://schemas.microsoft.com/office/drawing/2014/main" id="{BD9E2FB0-E279-9C0A-D398-311B32EC824A}"/>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E2B5DAD-BFF8-44B3-A078-08B862131A9F}" type="datetime1">
              <a:rPr lang="en-US" sz="1600" smtClean="0">
                <a:solidFill>
                  <a:schemeClr val="bg1"/>
                </a:solidFill>
                <a:latin typeface="+mn-lt"/>
                <a:ea typeface="Verdana" panose="020B0604030504040204" pitchFamily="34" charset="0"/>
                <a:cs typeface="Verdana" panose="020B0604030504040204" pitchFamily="34" charset="0"/>
              </a:rPr>
              <a:t>10/16/2026</a:t>
            </a:fld>
            <a:endParaRPr lang="en-US" sz="1600">
              <a:solidFill>
                <a:srgbClr val="BCE7FD"/>
              </a:solidFill>
              <a:latin typeface="+mn-lt"/>
            </a:endParaRPr>
          </a:p>
        </p:txBody>
      </p:sp>
      <p:pic>
        <p:nvPicPr>
          <p:cNvPr id="5" name="Picture 7" descr="Texas Department of Transportation logo">
            <a:extLst>
              <a:ext uri="{FF2B5EF4-FFF2-40B4-BE49-F238E27FC236}">
                <a16:creationId xmlns:a16="http://schemas.microsoft.com/office/drawing/2014/main" id="{14A2CB23-F1E1-7A15-232A-FDE90FB869D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8345"/>
            <a:ext cx="805407" cy="599480"/>
          </a:xfrm>
          <a:prstGeom prst="rect">
            <a:avLst/>
          </a:prstGeom>
        </p:spPr>
      </p:pic>
    </p:spTree>
    <p:extLst>
      <p:ext uri="{BB962C8B-B14F-4D97-AF65-F5344CB8AC3E}">
        <p14:creationId xmlns:p14="http://schemas.microsoft.com/office/powerpoint/2010/main" val="1628102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413619" y="721152"/>
            <a:ext cx="2093837" cy="270159"/>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6F061306-FB16-4496-8834-8E0620C41829}" type="datetime1">
              <a:rPr lang="en-US" sz="1600" smtClean="0">
                <a:solidFill>
                  <a:schemeClr val="bg1"/>
                </a:solidFill>
                <a:latin typeface="Verdana" panose="020B0604030504040204" pitchFamily="34" charset="0"/>
                <a:ea typeface="Verdana" panose="020B0604030504040204" pitchFamily="34" charset="0"/>
                <a:cs typeface="Verdana" panose="020B0604030504040204" pitchFamily="34" charset="0"/>
              </a:rPr>
              <a:t>10/16/2026</a:t>
            </a:fld>
            <a:endParaRPr lang="en-US" sz="160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Autofit/>
          </a:bodyPr>
          <a:lstStyle>
            <a:lvl1pPr algn="l">
              <a:lnSpc>
                <a:spcPct val="100000"/>
              </a:lnSpc>
              <a:defRPr sz="36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7" descr="Texas Department of Transportation logo">
            <a:extLst>
              <a:ext uri="{FF2B5EF4-FFF2-40B4-BE49-F238E27FC236}">
                <a16:creationId xmlns:a16="http://schemas.microsoft.com/office/drawing/2014/main" id="{30140041-EF4F-DEC9-3C06-6D80C73B68F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88960" y="641955"/>
            <a:ext cx="805407" cy="599480"/>
          </a:xfrm>
          <a:prstGeom prst="rect">
            <a:avLst/>
          </a:prstGeom>
        </p:spPr>
      </p:pic>
    </p:spTree>
    <p:extLst>
      <p:ext uri="{BB962C8B-B14F-4D97-AF65-F5344CB8AC3E}">
        <p14:creationId xmlns:p14="http://schemas.microsoft.com/office/powerpoint/2010/main" val="48939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3750808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7BD6E4E-AE77-4FF6-8629-52414DF99797}"/>
              </a:ext>
            </a:extLst>
          </p:cNvPr>
          <p:cNvSpPr>
            <a:spLocks noGrp="1"/>
          </p:cNvSpPr>
          <p:nvPr>
            <p:ph type="title" hasCustomPrompt="1"/>
          </p:nvPr>
        </p:nvSpPr>
        <p:spPr>
          <a:xfrm>
            <a:off x="-9145" y="5510849"/>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Insert campaign slide title here</a:t>
            </a:r>
          </a:p>
        </p:txBody>
      </p:sp>
      <p:sp>
        <p:nvSpPr>
          <p:cNvPr id="2" name="Title 1">
            <a:extLst>
              <a:ext uri="{FF2B5EF4-FFF2-40B4-BE49-F238E27FC236}">
                <a16:creationId xmlns:a16="http://schemas.microsoft.com/office/drawing/2014/main" id="{E01DB103-094C-911C-9AAE-B406451E0E61}"/>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4" name="Graphic 3" descr="Texas Department of Transportation logo">
            <a:extLst>
              <a:ext uri="{FF2B5EF4-FFF2-40B4-BE49-F238E27FC236}">
                <a16:creationId xmlns:a16="http://schemas.microsoft.com/office/drawing/2014/main" id="{53FBEE52-1176-DE2A-FEFD-1109D4D85E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311952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square" lIns="0" tIns="0" rIns="0" bIns="0" anchor="b">
            <a:noAutofit/>
          </a:bodyPr>
          <a:lstStyle>
            <a:lvl1pPr algn="l">
              <a:lnSpc>
                <a:spcPct val="100000"/>
              </a:lnSpc>
              <a:defRPr sz="2400" b="1">
                <a:solidFill>
                  <a:schemeClr val="bg1"/>
                </a:solidFill>
                <a:latin typeface="Verdana" panose="020B0604030504040204" pitchFamily="34" charset="0"/>
                <a:ea typeface="Verdana" panose="020B0604030504040204" pitchFamily="34" charset="0"/>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square"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descr="Texas Department of Transportation logo">
            <a:extLst>
              <a:ext uri="{FF2B5EF4-FFF2-40B4-BE49-F238E27FC236}">
                <a16:creationId xmlns:a16="http://schemas.microsoft.com/office/drawing/2014/main" id="{4BA7821B-A887-DC06-2115-588BAB4C78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7847"/>
            <a:ext cx="805407" cy="599480"/>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3753AA7-ABEA-4893-80DA-F7DBAF2E4759}" type="datetime1">
              <a:rPr lang="en-US" sz="1600" smtClean="0">
                <a:solidFill>
                  <a:schemeClr val="bg1"/>
                </a:solidFill>
                <a:latin typeface="+mn-lt"/>
                <a:ea typeface="Verdana" panose="020B0604030504040204" pitchFamily="34" charset="0"/>
                <a:cs typeface="Verdana" panose="020B0604030504040204" pitchFamily="34" charset="0"/>
              </a:rPr>
              <a:t>10/16/2026</a:t>
            </a:fld>
            <a:endParaRPr lang="en-US" sz="160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284055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err="1">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
        <p:nvSpPr>
          <p:cNvPr id="4" name="Subtitle 2">
            <a:extLst>
              <a:ext uri="{FF2B5EF4-FFF2-40B4-BE49-F238E27FC236}">
                <a16:creationId xmlns:a16="http://schemas.microsoft.com/office/drawing/2014/main" id="{BD9E2FB0-E279-9C0A-D398-311B32EC824A}"/>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E2B5DAD-BFF8-44B3-A078-08B862131A9F}" type="datetime1">
              <a:rPr lang="en-US" sz="1600" smtClean="0">
                <a:solidFill>
                  <a:schemeClr val="bg1"/>
                </a:solidFill>
                <a:latin typeface="+mn-lt"/>
                <a:ea typeface="Verdana" panose="020B0604030504040204" pitchFamily="34" charset="0"/>
                <a:cs typeface="Verdana" panose="020B0604030504040204" pitchFamily="34" charset="0"/>
              </a:rPr>
              <a:t>10/16/2026</a:t>
            </a:fld>
            <a:endParaRPr lang="en-US" sz="1600">
              <a:solidFill>
                <a:srgbClr val="BCE7FD"/>
              </a:solidFill>
              <a:latin typeface="+mn-lt"/>
            </a:endParaRPr>
          </a:p>
        </p:txBody>
      </p:sp>
      <p:pic>
        <p:nvPicPr>
          <p:cNvPr id="5" name="Picture 7" descr="Texas Department of Transportation logo">
            <a:extLst>
              <a:ext uri="{FF2B5EF4-FFF2-40B4-BE49-F238E27FC236}">
                <a16:creationId xmlns:a16="http://schemas.microsoft.com/office/drawing/2014/main" id="{14A2CB23-F1E1-7A15-232A-FDE90FB869D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8345"/>
            <a:ext cx="805407" cy="599480"/>
          </a:xfrm>
          <a:prstGeom prst="rect">
            <a:avLst/>
          </a:prstGeom>
        </p:spPr>
      </p:pic>
    </p:spTree>
    <p:extLst>
      <p:ext uri="{BB962C8B-B14F-4D97-AF65-F5344CB8AC3E}">
        <p14:creationId xmlns:p14="http://schemas.microsoft.com/office/powerpoint/2010/main" val="1560548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413619" y="721152"/>
            <a:ext cx="2093837" cy="270159"/>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6F061306-FB16-4496-8834-8E0620C41829}" type="datetime1">
              <a:rPr lang="en-US" sz="1600" smtClean="0">
                <a:solidFill>
                  <a:schemeClr val="bg1"/>
                </a:solidFill>
                <a:latin typeface="Verdana" panose="020B0604030504040204" pitchFamily="34" charset="0"/>
                <a:ea typeface="Verdana" panose="020B0604030504040204" pitchFamily="34" charset="0"/>
                <a:cs typeface="Verdana" panose="020B0604030504040204" pitchFamily="34" charset="0"/>
              </a:rPr>
              <a:t>10/16/2026</a:t>
            </a:fld>
            <a:endParaRPr lang="en-US" sz="160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Autofit/>
          </a:bodyPr>
          <a:lstStyle>
            <a:lvl1pPr algn="l">
              <a:lnSpc>
                <a:spcPct val="100000"/>
              </a:lnSpc>
              <a:defRPr sz="36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7" descr="Texas Department of Transportation logo">
            <a:extLst>
              <a:ext uri="{FF2B5EF4-FFF2-40B4-BE49-F238E27FC236}">
                <a16:creationId xmlns:a16="http://schemas.microsoft.com/office/drawing/2014/main" id="{30140041-EF4F-DEC9-3C06-6D80C73B68F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88960" y="641955"/>
            <a:ext cx="805407" cy="599480"/>
          </a:xfrm>
          <a:prstGeom prst="rect">
            <a:avLst/>
          </a:prstGeom>
        </p:spPr>
      </p:pic>
    </p:spTree>
    <p:extLst>
      <p:ext uri="{BB962C8B-B14F-4D97-AF65-F5344CB8AC3E}">
        <p14:creationId xmlns:p14="http://schemas.microsoft.com/office/powerpoint/2010/main" val="3341593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4014138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7BD6E4E-AE77-4FF6-8629-52414DF99797}"/>
              </a:ext>
            </a:extLst>
          </p:cNvPr>
          <p:cNvSpPr>
            <a:spLocks noGrp="1"/>
          </p:cNvSpPr>
          <p:nvPr>
            <p:ph type="title" hasCustomPrompt="1"/>
          </p:nvPr>
        </p:nvSpPr>
        <p:spPr>
          <a:xfrm>
            <a:off x="-9145" y="5510849"/>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Insert campaign slide title here</a:t>
            </a:r>
          </a:p>
        </p:txBody>
      </p:sp>
      <p:sp>
        <p:nvSpPr>
          <p:cNvPr id="2" name="Title 1">
            <a:extLst>
              <a:ext uri="{FF2B5EF4-FFF2-40B4-BE49-F238E27FC236}">
                <a16:creationId xmlns:a16="http://schemas.microsoft.com/office/drawing/2014/main" id="{E01DB103-094C-911C-9AAE-B406451E0E61}"/>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4" name="Graphic 3" descr="Texas Department of Transportation logo">
            <a:extLst>
              <a:ext uri="{FF2B5EF4-FFF2-40B4-BE49-F238E27FC236}">
                <a16:creationId xmlns:a16="http://schemas.microsoft.com/office/drawing/2014/main" id="{53FBEE52-1176-DE2A-FEFD-1109D4D85E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314790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square" lIns="0" tIns="0" rIns="0" bIns="0" anchor="b">
            <a:noAutofit/>
          </a:bodyPr>
          <a:lstStyle>
            <a:lvl1pPr algn="l">
              <a:lnSpc>
                <a:spcPct val="100000"/>
              </a:lnSpc>
              <a:defRPr sz="2400" b="1">
                <a:solidFill>
                  <a:schemeClr val="bg1"/>
                </a:solidFill>
                <a:latin typeface="Verdana" panose="020B0604030504040204" pitchFamily="34" charset="0"/>
                <a:ea typeface="Verdana" panose="020B0604030504040204" pitchFamily="34" charset="0"/>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square"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descr="Texas Department of Transportation logo">
            <a:extLst>
              <a:ext uri="{FF2B5EF4-FFF2-40B4-BE49-F238E27FC236}">
                <a16:creationId xmlns:a16="http://schemas.microsoft.com/office/drawing/2014/main" id="{4BA7821B-A887-DC06-2115-588BAB4C78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7847"/>
            <a:ext cx="805407" cy="599480"/>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6706994" y="4720935"/>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1200">
                <a:solidFill>
                  <a:schemeClr val="bg1"/>
                </a:solidFill>
                <a:latin typeface="IBM Plex Sans" panose="020B0503050203000203" pitchFamily="34" charset="0"/>
                <a:ea typeface="Verdana" panose="020B0604030504040204" pitchFamily="34" charset="0"/>
                <a:cs typeface="Verdana" panose="020B0604030504040204" pitchFamily="34" charset="0"/>
              </a:rPr>
              <a:t>September 29, 2026</a:t>
            </a:r>
            <a:endParaRPr lang="en-US" sz="1200">
              <a:solidFill>
                <a:srgbClr val="BCE7FD"/>
              </a:solidFill>
              <a:latin typeface="IBM Plex Sans" panose="020B0503050203000203" pitchFamily="34" charset="0"/>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3062534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err="1">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
        <p:nvSpPr>
          <p:cNvPr id="4" name="Subtitle 2">
            <a:extLst>
              <a:ext uri="{FF2B5EF4-FFF2-40B4-BE49-F238E27FC236}">
                <a16:creationId xmlns:a16="http://schemas.microsoft.com/office/drawing/2014/main" id="{BD9E2FB0-E279-9C0A-D398-311B32EC824A}"/>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E2B5DAD-BFF8-44B3-A078-08B862131A9F}" type="datetime1">
              <a:rPr lang="en-US" sz="1600" smtClean="0">
                <a:solidFill>
                  <a:schemeClr val="bg1"/>
                </a:solidFill>
                <a:latin typeface="+mn-lt"/>
                <a:ea typeface="Verdana" panose="020B0604030504040204" pitchFamily="34" charset="0"/>
                <a:cs typeface="Verdana" panose="020B0604030504040204" pitchFamily="34" charset="0"/>
              </a:rPr>
              <a:t>10/16/2026</a:t>
            </a:fld>
            <a:endParaRPr lang="en-US" sz="1600">
              <a:solidFill>
                <a:srgbClr val="BCE7FD"/>
              </a:solidFill>
              <a:latin typeface="+mn-lt"/>
            </a:endParaRPr>
          </a:p>
        </p:txBody>
      </p:sp>
      <p:pic>
        <p:nvPicPr>
          <p:cNvPr id="5" name="Picture 7" descr="Texas Department of Transportation logo">
            <a:extLst>
              <a:ext uri="{FF2B5EF4-FFF2-40B4-BE49-F238E27FC236}">
                <a16:creationId xmlns:a16="http://schemas.microsoft.com/office/drawing/2014/main" id="{14A2CB23-F1E1-7A15-232A-FDE90FB869D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8345"/>
            <a:ext cx="805407" cy="599480"/>
          </a:xfrm>
          <a:prstGeom prst="rect">
            <a:avLst/>
          </a:prstGeom>
        </p:spPr>
      </p:pic>
    </p:spTree>
    <p:extLst>
      <p:ext uri="{BB962C8B-B14F-4D97-AF65-F5344CB8AC3E}">
        <p14:creationId xmlns:p14="http://schemas.microsoft.com/office/powerpoint/2010/main" val="3950690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640080" y="1618487"/>
            <a:ext cx="7863840" cy="1716576"/>
          </a:xfrm>
          <a:prstGeom prst="rect">
            <a:avLst/>
          </a:prstGeom>
        </p:spPr>
        <p:txBody>
          <a:bodyPr lIns="0" tIns="0" rIns="0" bIns="0" anchor="t" anchorCtr="0">
            <a:noAutofit/>
          </a:bodyPr>
          <a:lstStyle>
            <a:lvl1pPr algn="l">
              <a:lnSpc>
                <a:spcPct val="100000"/>
              </a:lnSpc>
              <a:defRPr sz="36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7" descr="Texas Department of Transportation logo">
            <a:extLst>
              <a:ext uri="{FF2B5EF4-FFF2-40B4-BE49-F238E27FC236}">
                <a16:creationId xmlns:a16="http://schemas.microsoft.com/office/drawing/2014/main" id="{30140041-EF4F-DEC9-3C06-6D80C73B68F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88960" y="641955"/>
            <a:ext cx="805407" cy="599480"/>
          </a:xfrm>
          <a:prstGeom prst="rect">
            <a:avLst/>
          </a:prstGeom>
        </p:spPr>
      </p:pic>
    </p:spTree>
    <p:extLst>
      <p:ext uri="{BB962C8B-B14F-4D97-AF65-F5344CB8AC3E}">
        <p14:creationId xmlns:p14="http://schemas.microsoft.com/office/powerpoint/2010/main" val="1648068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3327886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7BD6E4E-AE77-4FF6-8629-52414DF99797}"/>
              </a:ext>
            </a:extLst>
          </p:cNvPr>
          <p:cNvSpPr>
            <a:spLocks noGrp="1"/>
          </p:cNvSpPr>
          <p:nvPr>
            <p:ph type="title" hasCustomPrompt="1"/>
          </p:nvPr>
        </p:nvSpPr>
        <p:spPr>
          <a:xfrm>
            <a:off x="-9145" y="5510849"/>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Insert campaign slide title here</a:t>
            </a:r>
          </a:p>
        </p:txBody>
      </p:sp>
      <p:sp>
        <p:nvSpPr>
          <p:cNvPr id="2" name="Title 1">
            <a:extLst>
              <a:ext uri="{FF2B5EF4-FFF2-40B4-BE49-F238E27FC236}">
                <a16:creationId xmlns:a16="http://schemas.microsoft.com/office/drawing/2014/main" id="{E01DB103-094C-911C-9AAE-B406451E0E61}"/>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4" name="Graphic 3" descr="Texas Department of Transportation logo">
            <a:extLst>
              <a:ext uri="{FF2B5EF4-FFF2-40B4-BE49-F238E27FC236}">
                <a16:creationId xmlns:a16="http://schemas.microsoft.com/office/drawing/2014/main" id="{53FBEE52-1176-DE2A-FEFD-1109D4D85E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4158503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none" lIns="0" tIns="0" rIns="0" bIns="0" anchor="b">
            <a:noAutofit/>
          </a:bodyPr>
          <a:lstStyle>
            <a:lvl1pPr algn="l">
              <a:lnSpc>
                <a:spcPct val="100000"/>
              </a:lnSpc>
              <a:defRPr sz="24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none" lIns="0" tIns="0" rIns="0" bIns="0">
            <a:no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11387ACB-94C1-7B4A-B2CF-72E6FB9CDF26}" type="datetime4">
              <a:rPr lang="en-US" sz="1000" smtClean="0">
                <a:solidFill>
                  <a:schemeClr val="bg1"/>
                </a:solidFill>
                <a:latin typeface="+mn-lt"/>
                <a:ea typeface="Verdana" panose="020B0604030504040204" pitchFamily="34" charset="0"/>
                <a:cs typeface="Verdana" panose="020B0604030504040204" pitchFamily="34" charset="0"/>
              </a:rPr>
              <a:t>October 16, 2026</a:t>
            </a:fld>
            <a:endParaRPr lang="en-US" sz="100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3659237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11387ACB-94C1-7B4A-B2CF-72E6FB9CDF26}" type="datetime4">
              <a:rPr lang="en-US" sz="1000" smtClean="0">
                <a:solidFill>
                  <a:schemeClr val="bg1"/>
                </a:solidFill>
                <a:latin typeface="+mn-lt"/>
                <a:ea typeface="Verdana" panose="020B0604030504040204" pitchFamily="34" charset="0"/>
                <a:cs typeface="Verdana" panose="020B0604030504040204" pitchFamily="34" charset="0"/>
              </a:rPr>
              <a:t>October 16, 2026</a:t>
            </a:fld>
            <a:endParaRPr lang="en-US" sz="1000">
              <a:solidFill>
                <a:srgbClr val="BCE7FD"/>
              </a:solidFill>
              <a:latin typeface="+mn-lt"/>
            </a:endParaRP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4115004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04EF006-A913-6084-A2A7-66E199F44F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8354" y="628703"/>
            <a:ext cx="968319" cy="625984"/>
          </a:xfrm>
          <a:prstGeom prst="rect">
            <a:avLst/>
          </a:prstGeom>
        </p:spPr>
      </p:pic>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565392" y="721153"/>
            <a:ext cx="1942064" cy="170516"/>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E9F16988-0933-FE45-B699-E96D50AC6A70}" type="datetime4">
              <a:rPr lang="en-US" sz="1000" smtClean="0">
                <a:solidFill>
                  <a:schemeClr val="bg1"/>
                </a:solidFill>
                <a:latin typeface="Verdana" panose="020B0604030504040204" pitchFamily="34" charset="0"/>
                <a:ea typeface="Verdana" panose="020B0604030504040204" pitchFamily="34" charset="0"/>
                <a:cs typeface="Verdana" panose="020B0604030504040204" pitchFamily="34" charset="0"/>
              </a:rPr>
              <a:t>October 16, 2026</a:t>
            </a:fld>
            <a:endParaRPr lang="en-US" sz="100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rmAutofit/>
          </a:bodyPr>
          <a:lstStyle>
            <a:lvl1pPr algn="l">
              <a:lnSpc>
                <a:spcPct val="100000"/>
              </a:lnSpc>
              <a:defRPr sz="3600">
                <a:solidFill>
                  <a:schemeClr val="bg1"/>
                </a:solidFill>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rm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21579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none" lIns="0" tIns="0" rIns="0" bIns="0" anchor="b" anchorCtr="0">
            <a:normAutofit/>
          </a:bodyPr>
          <a:lstStyle>
            <a:lvl1pPr>
              <a:lnSpc>
                <a:spcPct val="100000"/>
              </a:lnSpc>
              <a:defRPr sz="2200">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272209"/>
            <a:ext cx="8229600" cy="3190063"/>
          </a:xfrm>
          <a:prstGeom prst="rect">
            <a:avLst/>
          </a:prstGeom>
        </p:spPr>
        <p:txBody>
          <a:bodyPr lIns="0" tIns="0" rIns="0" bIns="0">
            <a:normAutofit/>
          </a:bodyPr>
          <a:lstStyle>
            <a:lvl1pPr marL="228600" indent="-228600">
              <a:lnSpc>
                <a:spcPct val="120000"/>
              </a:lnSpc>
              <a:spcAft>
                <a:spcPts val="600"/>
              </a:spcAft>
              <a:buClr>
                <a:schemeClr val="accent1"/>
              </a:buClr>
              <a:buSzPct val="120000"/>
              <a:defRPr sz="1500"/>
            </a:lvl1pPr>
            <a:lvl2pPr marL="566928" indent="-228600">
              <a:lnSpc>
                <a:spcPct val="120000"/>
              </a:lnSpc>
              <a:spcAft>
                <a:spcPts val="600"/>
              </a:spcAft>
              <a:buClr>
                <a:schemeClr val="accent1"/>
              </a:buClr>
              <a:buFont typeface="Verdana" panose="020B0604030504040204" pitchFamily="34" charset="0"/>
              <a:buChar char="-"/>
              <a:defRPr sz="1500"/>
            </a:lvl2pPr>
            <a:lvl3pPr marL="857250" indent="-228600">
              <a:lnSpc>
                <a:spcPct val="120000"/>
              </a:lnSpc>
              <a:spcAft>
                <a:spcPts val="600"/>
              </a:spcAft>
              <a:buClr>
                <a:schemeClr val="accent1"/>
              </a:buClr>
              <a:buFont typeface="Wingdings" panose="05000000000000000000" pitchFamily="2" charset="2"/>
              <a:buChar char="§"/>
              <a:defRPr sz="1500"/>
            </a:lvl3pPr>
            <a:lvl4pPr marL="1200150" indent="-228600">
              <a:lnSpc>
                <a:spcPct val="120000"/>
              </a:lnSpc>
              <a:spcAft>
                <a:spcPts val="600"/>
              </a:spcAft>
              <a:buClr>
                <a:schemeClr val="accent1"/>
              </a:buClr>
              <a:buFont typeface="Verdana" panose="020B0604030504040204" pitchFamily="34" charset="0"/>
              <a:buChar char="-"/>
              <a:defRPr sz="1500"/>
            </a:lvl4pPr>
            <a:lvl5pPr marL="1543050" indent="-228600">
              <a:lnSpc>
                <a:spcPct val="120000"/>
              </a:lnSpc>
              <a:spcAft>
                <a:spcPts val="600"/>
              </a:spcAft>
              <a:buClr>
                <a:schemeClr val="accent1"/>
              </a:buClr>
              <a:buSzPct val="80000"/>
              <a:buFont typeface="Verdana" panose="020B0604030504040204" pitchFamily="34" charset="0"/>
              <a:buChar cha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a:extLst>
              <a:ext uri="{FF2B5EF4-FFF2-40B4-BE49-F238E27FC236}">
                <a16:creationId xmlns:a16="http://schemas.microsoft.com/office/drawing/2014/main" id="{DEFBA2DB-5453-FA7B-1121-348B59C86F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57200" y="102984"/>
            <a:ext cx="1854200"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6556248" y="0"/>
            <a:ext cx="2133600"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0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2636114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none" lIns="0" tIns="0" rIns="0" bIns="0" anchor="b">
            <a:noAutofit/>
          </a:bodyPr>
          <a:lstStyle>
            <a:lvl1pPr algn="l">
              <a:lnSpc>
                <a:spcPct val="100000"/>
              </a:lnSpc>
              <a:defRPr sz="2400">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none" lIns="0" tIns="0" rIns="0" bIns="0">
            <a:no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endParaRPr lang="en-US" sz="100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3326588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1000">
                <a:solidFill>
                  <a:schemeClr val="bg1"/>
                </a:solidFill>
                <a:latin typeface="+mn-lt"/>
                <a:ea typeface="Verdana" panose="020B0604030504040204" pitchFamily="34" charset="0"/>
                <a:cs typeface="Verdana" panose="020B0604030504040204" pitchFamily="34" charset="0"/>
              </a:rPr>
              <a:t>May 6, 2026</a:t>
            </a:r>
            <a:endParaRPr lang="en-US" sz="1000">
              <a:solidFill>
                <a:srgbClr val="BCE7FD"/>
              </a:solidFill>
              <a:latin typeface="+mn-lt"/>
            </a:endParaRP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3041450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04EF006-A913-6084-A2A7-66E199F44F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354" y="628703"/>
            <a:ext cx="968319" cy="625984"/>
          </a:xfrm>
          <a:prstGeom prst="rect">
            <a:avLst/>
          </a:prstGeom>
        </p:spPr>
      </p:pic>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565392" y="721153"/>
            <a:ext cx="1942064" cy="170516"/>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E9F16988-0933-FE45-B699-E96D50AC6A70}" type="datetime4">
              <a:rPr lang="en-US" sz="1000" smtClean="0">
                <a:solidFill>
                  <a:schemeClr val="bg1"/>
                </a:solidFill>
                <a:latin typeface="Verdana" panose="020B0604030504040204" pitchFamily="34" charset="0"/>
                <a:ea typeface="Verdana" panose="020B0604030504040204" pitchFamily="34" charset="0"/>
                <a:cs typeface="Verdana" panose="020B0604030504040204" pitchFamily="34" charset="0"/>
              </a:rPr>
              <a:t>October 16, 2026</a:t>
            </a:fld>
            <a:endParaRPr lang="en-US" sz="100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rmAutofit/>
          </a:bodyPr>
          <a:lstStyle>
            <a:lvl1pPr algn="l">
              <a:lnSpc>
                <a:spcPct val="100000"/>
              </a:lnSpc>
              <a:defRPr sz="3600">
                <a:solidFill>
                  <a:schemeClr val="bg1"/>
                </a:solidFill>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rm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1606209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none" lIns="0" tIns="0" rIns="0" bIns="0" anchor="b" anchorCtr="0">
            <a:normAutofit/>
          </a:bodyPr>
          <a:lstStyle>
            <a:lvl1pPr>
              <a:lnSpc>
                <a:spcPct val="100000"/>
              </a:lnSpc>
              <a:defRPr sz="2200">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272209"/>
            <a:ext cx="8229600" cy="3190063"/>
          </a:xfrm>
          <a:prstGeom prst="rect">
            <a:avLst/>
          </a:prstGeom>
        </p:spPr>
        <p:txBody>
          <a:bodyPr lIns="0" tIns="0" rIns="0" bIns="0">
            <a:normAutofit/>
          </a:bodyPr>
          <a:lstStyle>
            <a:lvl1pPr marL="228600" indent="-228600">
              <a:lnSpc>
                <a:spcPct val="120000"/>
              </a:lnSpc>
              <a:spcAft>
                <a:spcPts val="600"/>
              </a:spcAft>
              <a:buClr>
                <a:schemeClr val="accent1"/>
              </a:buClr>
              <a:buSzPct val="120000"/>
              <a:defRPr sz="1500"/>
            </a:lvl1pPr>
            <a:lvl2pPr marL="566928" indent="-228600">
              <a:lnSpc>
                <a:spcPct val="120000"/>
              </a:lnSpc>
              <a:spcAft>
                <a:spcPts val="600"/>
              </a:spcAft>
              <a:buClr>
                <a:schemeClr val="accent1"/>
              </a:buClr>
              <a:buFont typeface="Verdana" panose="020B0604030504040204" pitchFamily="34" charset="0"/>
              <a:buChar char="-"/>
              <a:defRPr sz="1500"/>
            </a:lvl2pPr>
            <a:lvl3pPr marL="857250" indent="-228600">
              <a:lnSpc>
                <a:spcPct val="120000"/>
              </a:lnSpc>
              <a:spcAft>
                <a:spcPts val="600"/>
              </a:spcAft>
              <a:buClr>
                <a:schemeClr val="accent1"/>
              </a:buClr>
              <a:buFont typeface="Wingdings" panose="05000000000000000000" pitchFamily="2" charset="2"/>
              <a:buChar char="§"/>
              <a:defRPr sz="1500"/>
            </a:lvl3pPr>
            <a:lvl4pPr marL="1200150" indent="-228600">
              <a:lnSpc>
                <a:spcPct val="120000"/>
              </a:lnSpc>
              <a:spcAft>
                <a:spcPts val="600"/>
              </a:spcAft>
              <a:buClr>
                <a:schemeClr val="accent1"/>
              </a:buClr>
              <a:buFont typeface="Verdana" panose="020B0604030504040204" pitchFamily="34" charset="0"/>
              <a:buChar char="-"/>
              <a:defRPr sz="1500"/>
            </a:lvl4pPr>
            <a:lvl5pPr marL="1543050" indent="-228600">
              <a:lnSpc>
                <a:spcPct val="120000"/>
              </a:lnSpc>
              <a:spcAft>
                <a:spcPts val="600"/>
              </a:spcAft>
              <a:buClr>
                <a:schemeClr val="accent1"/>
              </a:buClr>
              <a:buSzPct val="80000"/>
              <a:buFont typeface="Verdana" panose="020B0604030504040204" pitchFamily="34" charset="0"/>
              <a:buChar cha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7200" y="102984"/>
            <a:ext cx="1854200"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6556248" y="0"/>
            <a:ext cx="2133600"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0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2358038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1EDF-6CBA-8121-EC1C-D8F4F596E342}"/>
              </a:ext>
            </a:extLst>
          </p:cNvPr>
          <p:cNvSpPr>
            <a:spLocks noGrp="1"/>
          </p:cNvSpPr>
          <p:nvPr>
            <p:ph type="ctrTitle" hasCustomPrompt="1"/>
          </p:nvPr>
        </p:nvSpPr>
        <p:spPr>
          <a:xfrm>
            <a:off x="2664373" y="2574131"/>
            <a:ext cx="5628290" cy="1043146"/>
          </a:xfrm>
        </p:spPr>
        <p:txBody>
          <a:bodyPr anchor="b"/>
          <a:lstStyle>
            <a:lvl1pPr algn="l">
              <a:defRPr sz="4500" b="1" i="0">
                <a:solidFill>
                  <a:schemeClr val="tx1"/>
                </a:solidFill>
                <a:latin typeface="Franklin Gothic Demi" panose="020B0603020102020204" pitchFamily="34" charset="0"/>
              </a:defRPr>
            </a:lvl1pPr>
          </a:lstStyle>
          <a:p>
            <a:r>
              <a:rPr lang="en-US"/>
              <a:t>TTI Overview </a:t>
            </a:r>
            <a:r>
              <a:rPr lang="en-US" err="1"/>
              <a:t>Powerpoint</a:t>
            </a:r>
            <a:r>
              <a:rPr lang="en-US"/>
              <a:t> Template</a:t>
            </a:r>
          </a:p>
        </p:txBody>
      </p:sp>
      <p:sp>
        <p:nvSpPr>
          <p:cNvPr id="3" name="Subtitle 2">
            <a:extLst>
              <a:ext uri="{FF2B5EF4-FFF2-40B4-BE49-F238E27FC236}">
                <a16:creationId xmlns:a16="http://schemas.microsoft.com/office/drawing/2014/main" id="{0B7CE474-DC8E-CCE2-400F-073F42330D3F}"/>
              </a:ext>
            </a:extLst>
          </p:cNvPr>
          <p:cNvSpPr>
            <a:spLocks noGrp="1"/>
          </p:cNvSpPr>
          <p:nvPr>
            <p:ph type="subTitle" idx="1" hasCustomPrompt="1"/>
          </p:nvPr>
        </p:nvSpPr>
        <p:spPr>
          <a:xfrm>
            <a:off x="2664373" y="3744148"/>
            <a:ext cx="5628290" cy="967284"/>
          </a:xfrm>
        </p:spPr>
        <p:txBody>
          <a:bodyPr>
            <a:normAutofit/>
          </a:bodyPr>
          <a:lstStyle>
            <a:lvl1pPr marL="0" indent="0" algn="l">
              <a:buNone/>
              <a:defRPr sz="2400" cap="all" spc="0" baseline="0">
                <a:solidFill>
                  <a:schemeClr val="tx1"/>
                </a:solidFill>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err="1"/>
              <a:t>Tti</a:t>
            </a:r>
            <a:r>
              <a:rPr lang="en-US"/>
              <a:t> overview template</a:t>
            </a:r>
          </a:p>
        </p:txBody>
      </p:sp>
      <p:pic>
        <p:nvPicPr>
          <p:cNvPr id="5" name="Picture 4">
            <a:extLst>
              <a:ext uri="{FF2B5EF4-FFF2-40B4-BE49-F238E27FC236}">
                <a16:creationId xmlns:a16="http://schemas.microsoft.com/office/drawing/2014/main" id="{19B80987-A3EB-212A-5046-41918CB97ED1}"/>
              </a:ext>
            </a:extLst>
          </p:cNvPr>
          <p:cNvPicPr>
            <a:picLocks noChangeAspect="1"/>
          </p:cNvPicPr>
          <p:nvPr userDrawn="1"/>
        </p:nvPicPr>
        <p:blipFill rotWithShape="1">
          <a:blip r:embed="rId2"/>
          <a:srcRect t="27377" b="31818"/>
          <a:stretch/>
        </p:blipFill>
        <p:spPr>
          <a:xfrm>
            <a:off x="636891" y="457623"/>
            <a:ext cx="2089888" cy="552304"/>
          </a:xfrm>
          <a:prstGeom prst="rect">
            <a:avLst/>
          </a:prstGeom>
        </p:spPr>
      </p:pic>
      <p:sp>
        <p:nvSpPr>
          <p:cNvPr id="6" name="Rectangle 5">
            <a:extLst>
              <a:ext uri="{FF2B5EF4-FFF2-40B4-BE49-F238E27FC236}">
                <a16:creationId xmlns:a16="http://schemas.microsoft.com/office/drawing/2014/main" id="{08821F23-EA4E-6B18-9C17-4711B79C77B6}"/>
              </a:ext>
            </a:extLst>
          </p:cNvPr>
          <p:cNvSpPr/>
          <p:nvPr userDrawn="1"/>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7" name="Straight Connector 6">
            <a:extLst>
              <a:ext uri="{FF2B5EF4-FFF2-40B4-BE49-F238E27FC236}">
                <a16:creationId xmlns:a16="http://schemas.microsoft.com/office/drawing/2014/main" id="{457FBF47-5661-916E-FF36-30DA7F6ED8FB}"/>
              </a:ext>
            </a:extLst>
          </p:cNvPr>
          <p:cNvCxnSpPr>
            <a:cxnSpLocks/>
          </p:cNvCxnSpPr>
          <p:nvPr userDrawn="1"/>
        </p:nvCxnSpPr>
        <p:spPr>
          <a:xfrm>
            <a:off x="2664373" y="4307972"/>
            <a:ext cx="647962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4890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Option 2">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420871-4171-829B-22BA-029D382594BE}"/>
              </a:ext>
            </a:extLst>
          </p:cNvPr>
          <p:cNvSpPr/>
          <p:nvPr userDrawn="1"/>
        </p:nvSpPr>
        <p:spPr>
          <a:xfrm>
            <a:off x="-88595" y="1"/>
            <a:ext cx="9232595" cy="1758867"/>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673" t="-13142" r="-821" b="-203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DADA1EDF-6CBA-8121-EC1C-D8F4F596E342}"/>
              </a:ext>
            </a:extLst>
          </p:cNvPr>
          <p:cNvSpPr>
            <a:spLocks noGrp="1"/>
          </p:cNvSpPr>
          <p:nvPr>
            <p:ph type="ctrTitle" hasCustomPrompt="1"/>
          </p:nvPr>
        </p:nvSpPr>
        <p:spPr>
          <a:xfrm>
            <a:off x="3797300" y="2574131"/>
            <a:ext cx="4495363" cy="1043146"/>
          </a:xfrm>
        </p:spPr>
        <p:txBody>
          <a:bodyPr anchor="b"/>
          <a:lstStyle>
            <a:lvl1pPr algn="l">
              <a:defRPr sz="4500" b="1" i="0">
                <a:solidFill>
                  <a:schemeClr val="tx1"/>
                </a:solidFill>
                <a:latin typeface="Franklin Gothic Demi" panose="020B0603020102020204" pitchFamily="34" charset="0"/>
              </a:defRPr>
            </a:lvl1pPr>
          </a:lstStyle>
          <a:p>
            <a:r>
              <a:rPr lang="en-US"/>
              <a:t>TTI Overview Template</a:t>
            </a:r>
          </a:p>
        </p:txBody>
      </p:sp>
      <p:sp>
        <p:nvSpPr>
          <p:cNvPr id="3" name="Subtitle 2">
            <a:extLst>
              <a:ext uri="{FF2B5EF4-FFF2-40B4-BE49-F238E27FC236}">
                <a16:creationId xmlns:a16="http://schemas.microsoft.com/office/drawing/2014/main" id="{0B7CE474-DC8E-CCE2-400F-073F42330D3F}"/>
              </a:ext>
            </a:extLst>
          </p:cNvPr>
          <p:cNvSpPr>
            <a:spLocks noGrp="1"/>
          </p:cNvSpPr>
          <p:nvPr>
            <p:ph type="subTitle" idx="1" hasCustomPrompt="1"/>
          </p:nvPr>
        </p:nvSpPr>
        <p:spPr>
          <a:xfrm>
            <a:off x="3797300" y="3744148"/>
            <a:ext cx="4495363" cy="967284"/>
          </a:xfrm>
        </p:spPr>
        <p:txBody>
          <a:bodyPr>
            <a:normAutofit/>
          </a:bodyPr>
          <a:lstStyle>
            <a:lvl1pPr marL="0" indent="0" algn="l">
              <a:buNone/>
              <a:defRPr sz="2400" cap="all" spc="0" baseline="0">
                <a:solidFill>
                  <a:schemeClr val="tx1"/>
                </a:solidFill>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Presenter name</a:t>
            </a:r>
          </a:p>
        </p:txBody>
      </p:sp>
      <p:pic>
        <p:nvPicPr>
          <p:cNvPr id="5" name="Picture 4">
            <a:extLst>
              <a:ext uri="{FF2B5EF4-FFF2-40B4-BE49-F238E27FC236}">
                <a16:creationId xmlns:a16="http://schemas.microsoft.com/office/drawing/2014/main" id="{19B80987-A3EB-212A-5046-41918CB97ED1}"/>
              </a:ext>
            </a:extLst>
          </p:cNvPr>
          <p:cNvPicPr>
            <a:picLocks noChangeAspect="1"/>
          </p:cNvPicPr>
          <p:nvPr userDrawn="1"/>
        </p:nvPicPr>
        <p:blipFill rotWithShape="1">
          <a:blip r:embed="rId3"/>
          <a:srcRect t="27377" b="31818"/>
          <a:stretch/>
        </p:blipFill>
        <p:spPr>
          <a:xfrm>
            <a:off x="636891" y="457623"/>
            <a:ext cx="2089888" cy="552304"/>
          </a:xfrm>
          <a:prstGeom prst="rect">
            <a:avLst/>
          </a:prstGeom>
        </p:spPr>
      </p:pic>
      <p:sp>
        <p:nvSpPr>
          <p:cNvPr id="6" name="Rectangle 5">
            <a:extLst>
              <a:ext uri="{FF2B5EF4-FFF2-40B4-BE49-F238E27FC236}">
                <a16:creationId xmlns:a16="http://schemas.microsoft.com/office/drawing/2014/main" id="{08821F23-EA4E-6B18-9C17-4711B79C77B6}"/>
              </a:ext>
            </a:extLst>
          </p:cNvPr>
          <p:cNvSpPr/>
          <p:nvPr userDrawn="1"/>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7" name="Straight Connector 6">
            <a:extLst>
              <a:ext uri="{FF2B5EF4-FFF2-40B4-BE49-F238E27FC236}">
                <a16:creationId xmlns:a16="http://schemas.microsoft.com/office/drawing/2014/main" id="{457FBF47-5661-916E-FF36-30DA7F6ED8FB}"/>
              </a:ext>
            </a:extLst>
          </p:cNvPr>
          <p:cNvCxnSpPr>
            <a:cxnSpLocks/>
          </p:cNvCxnSpPr>
          <p:nvPr userDrawn="1"/>
        </p:nvCxnSpPr>
        <p:spPr>
          <a:xfrm>
            <a:off x="3797299" y="4307972"/>
            <a:ext cx="5346701"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868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2991512" y="2433197"/>
            <a:ext cx="4835625" cy="884499"/>
          </a:xfrm>
        </p:spPr>
        <p:txBody>
          <a:bodyPr>
            <a:normAutofit/>
          </a:bodyPr>
          <a:lstStyle>
            <a:lvl1pPr>
              <a:defRPr sz="3600" b="1" i="0">
                <a:latin typeface="Franklin Gothic Demi" panose="020B0603020102020204" pitchFamily="34" charset="0"/>
              </a:defRPr>
            </a:lvl1pPr>
          </a:lstStyle>
          <a:p>
            <a:r>
              <a:rPr lang="en-US"/>
              <a:t>SECTION TITLE</a:t>
            </a:r>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ysClr val="windowText" lastClr="000000"/>
                </a:solidFill>
                <a:latin typeface="Franklin Gothic Medium" panose="020B0603020102020204" pitchFamily="34" charset="0"/>
              </a:defRPr>
            </a:lvl1pPr>
          </a:lstStyle>
          <a:p>
            <a:fld id="{4FD63565-30B4-1840-8814-437C2B88E2F8}" type="slidenum">
              <a:rPr lang="en-US" smtClean="0"/>
              <a:pPr/>
              <a:t>‹#›</a:t>
            </a:fld>
            <a:endParaRPr lang="en-US"/>
          </a:p>
        </p:txBody>
      </p:sp>
      <p:sp>
        <p:nvSpPr>
          <p:cNvPr id="4" name="Rectangle 3">
            <a:extLst>
              <a:ext uri="{FF2B5EF4-FFF2-40B4-BE49-F238E27FC236}">
                <a16:creationId xmlns:a16="http://schemas.microsoft.com/office/drawing/2014/main" id="{8B1F8C6B-B323-A917-2F2E-1DA68115D06E}"/>
              </a:ext>
            </a:extLst>
          </p:cNvPr>
          <p:cNvSpPr/>
          <p:nvPr userDrawn="1"/>
        </p:nvSpPr>
        <p:spPr>
          <a:xfrm rot="5400000">
            <a:off x="-1344547" y="1072334"/>
            <a:ext cx="5148264" cy="3003593"/>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21291" t="-59007" r="-34565" b="-1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B7522A00-35D6-6AE9-FA89-A10FE18C23AB}"/>
              </a:ext>
            </a:extLst>
          </p:cNvPr>
          <p:cNvSpPr/>
          <p:nvPr/>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ubtitle 2">
            <a:extLst>
              <a:ext uri="{FF2B5EF4-FFF2-40B4-BE49-F238E27FC236}">
                <a16:creationId xmlns:a16="http://schemas.microsoft.com/office/drawing/2014/main" id="{6ED68E79-0E4A-F503-B5E2-B63D0CFA585E}"/>
              </a:ext>
            </a:extLst>
          </p:cNvPr>
          <p:cNvSpPr>
            <a:spLocks noGrp="1"/>
          </p:cNvSpPr>
          <p:nvPr>
            <p:ph type="subTitle" idx="1" hasCustomPrompt="1"/>
          </p:nvPr>
        </p:nvSpPr>
        <p:spPr>
          <a:xfrm>
            <a:off x="2991512" y="3374007"/>
            <a:ext cx="5628290" cy="404795"/>
          </a:xfrm>
        </p:spPr>
        <p:txBody>
          <a:bodyPr>
            <a:normAutofit/>
          </a:bodyPr>
          <a:lstStyle>
            <a:lvl1pPr marL="0" indent="0" algn="l">
              <a:buNone/>
              <a:defRPr sz="2100" cap="all" spc="0" baseline="0">
                <a:solidFill>
                  <a:schemeClr val="tx1"/>
                </a:solidFill>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Divider Slide</a:t>
            </a:r>
          </a:p>
        </p:txBody>
      </p:sp>
      <p:cxnSp>
        <p:nvCxnSpPr>
          <p:cNvPr id="12" name="Straight Connector 11">
            <a:extLst>
              <a:ext uri="{FF2B5EF4-FFF2-40B4-BE49-F238E27FC236}">
                <a16:creationId xmlns:a16="http://schemas.microsoft.com/office/drawing/2014/main" id="{685BF1E0-A265-8077-3EA1-C49FA64653D0}"/>
              </a:ext>
            </a:extLst>
          </p:cNvPr>
          <p:cNvCxnSpPr>
            <a:cxnSpLocks/>
          </p:cNvCxnSpPr>
          <p:nvPr userDrawn="1"/>
        </p:nvCxnSpPr>
        <p:spPr>
          <a:xfrm>
            <a:off x="2991511" y="3850349"/>
            <a:ext cx="615248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821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4404213" y="274098"/>
            <a:ext cx="4160672" cy="797870"/>
          </a:xfrm>
        </p:spPr>
        <p:txBody>
          <a:bodyPr>
            <a:normAutofit/>
          </a:bodyPr>
          <a:lstStyle>
            <a:lvl1pPr>
              <a:defRPr sz="2250" b="1" i="0">
                <a:latin typeface="Franklin Gothic Demi" panose="020B0603020102020204" pitchFamily="34" charset="0"/>
              </a:defRPr>
            </a:lvl1pPr>
          </a:lstStyle>
          <a:p>
            <a:r>
              <a:rPr lang="en-US"/>
              <a:t>SLIDE TITLE</a:t>
            </a:r>
          </a:p>
        </p:txBody>
      </p:sp>
      <p:sp>
        <p:nvSpPr>
          <p:cNvPr id="3" name="Content Placeholder 2">
            <a:extLst>
              <a:ext uri="{FF2B5EF4-FFF2-40B4-BE49-F238E27FC236}">
                <a16:creationId xmlns:a16="http://schemas.microsoft.com/office/drawing/2014/main" id="{4A336706-A602-54E3-5CFB-439BC0E604F4}"/>
              </a:ext>
            </a:extLst>
          </p:cNvPr>
          <p:cNvSpPr>
            <a:spLocks noGrp="1"/>
          </p:cNvSpPr>
          <p:nvPr>
            <p:ph idx="1"/>
          </p:nvPr>
        </p:nvSpPr>
        <p:spPr>
          <a:xfrm>
            <a:off x="4414345" y="1378376"/>
            <a:ext cx="4223135" cy="3266526"/>
          </a:xfr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ysClr val="windowText" lastClr="000000"/>
                </a:solidFill>
                <a:latin typeface="Franklin Gothic Medium" panose="020B0603020102020204" pitchFamily="34" charset="0"/>
              </a:defRPr>
            </a:lvl1pPr>
          </a:lstStyle>
          <a:p>
            <a:fld id="{4FD63565-30B4-1840-8814-437C2B88E2F8}" type="slidenum">
              <a:rPr lang="en-US" smtClean="0"/>
              <a:pPr/>
              <a:t>‹#›</a:t>
            </a:fld>
            <a:endParaRPr lang="en-US"/>
          </a:p>
        </p:txBody>
      </p:sp>
      <p:sp>
        <p:nvSpPr>
          <p:cNvPr id="4" name="Rectangle 3">
            <a:extLst>
              <a:ext uri="{FF2B5EF4-FFF2-40B4-BE49-F238E27FC236}">
                <a16:creationId xmlns:a16="http://schemas.microsoft.com/office/drawing/2014/main" id="{8B1F8C6B-B323-A917-2F2E-1DA68115D06E}"/>
              </a:ext>
            </a:extLst>
          </p:cNvPr>
          <p:cNvSpPr/>
          <p:nvPr userDrawn="1"/>
        </p:nvSpPr>
        <p:spPr>
          <a:xfrm rot="5400000">
            <a:off x="-1084416" y="1072334"/>
            <a:ext cx="5148264" cy="3003593"/>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21291" t="-59007" r="-34565" b="-1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B7522A00-35D6-6AE9-FA89-A10FE18C23AB}"/>
              </a:ext>
            </a:extLst>
          </p:cNvPr>
          <p:cNvSpPr/>
          <p:nvPr/>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Picture Placeholder 12">
            <a:extLst>
              <a:ext uri="{FF2B5EF4-FFF2-40B4-BE49-F238E27FC236}">
                <a16:creationId xmlns:a16="http://schemas.microsoft.com/office/drawing/2014/main" id="{DA844781-444D-0B43-87A1-5F028ECD8698}"/>
              </a:ext>
            </a:extLst>
          </p:cNvPr>
          <p:cNvSpPr>
            <a:spLocks noGrp="1"/>
          </p:cNvSpPr>
          <p:nvPr>
            <p:ph type="pic" sz="quarter" idx="14"/>
          </p:nvPr>
        </p:nvSpPr>
        <p:spPr>
          <a:xfrm>
            <a:off x="506521" y="562785"/>
            <a:ext cx="3308735" cy="4082117"/>
          </a:xfrm>
        </p:spPr>
        <p:txBody>
          <a:bodyPr/>
          <a:lstStyle/>
          <a:p>
            <a:endParaRPr lang="en-US"/>
          </a:p>
        </p:txBody>
      </p:sp>
      <p:cxnSp>
        <p:nvCxnSpPr>
          <p:cNvPr id="15" name="Straight Connector 14">
            <a:extLst>
              <a:ext uri="{FF2B5EF4-FFF2-40B4-BE49-F238E27FC236}">
                <a16:creationId xmlns:a16="http://schemas.microsoft.com/office/drawing/2014/main" id="{28A8DB27-707E-2DFF-7463-44F16728E316}"/>
              </a:ext>
            </a:extLst>
          </p:cNvPr>
          <p:cNvCxnSpPr/>
          <p:nvPr userDrawn="1"/>
        </p:nvCxnSpPr>
        <p:spPr>
          <a:xfrm>
            <a:off x="4404213" y="1167729"/>
            <a:ext cx="473978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295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mag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4404213" y="274098"/>
            <a:ext cx="4160672" cy="797870"/>
          </a:xfrm>
        </p:spPr>
        <p:txBody>
          <a:bodyPr>
            <a:normAutofit/>
          </a:bodyPr>
          <a:lstStyle>
            <a:lvl1pPr>
              <a:defRPr sz="2250" b="1" i="0">
                <a:latin typeface="Franklin Gothic Demi" panose="020B0603020102020204" pitchFamily="34" charset="0"/>
              </a:defRPr>
            </a:lvl1pPr>
          </a:lstStyle>
          <a:p>
            <a:r>
              <a:rPr lang="en-US"/>
              <a:t>SLIDE TITLE</a:t>
            </a:r>
          </a:p>
        </p:txBody>
      </p:sp>
      <p:sp>
        <p:nvSpPr>
          <p:cNvPr id="3" name="Content Placeholder 2">
            <a:extLst>
              <a:ext uri="{FF2B5EF4-FFF2-40B4-BE49-F238E27FC236}">
                <a16:creationId xmlns:a16="http://schemas.microsoft.com/office/drawing/2014/main" id="{4A336706-A602-54E3-5CFB-439BC0E604F4}"/>
              </a:ext>
            </a:extLst>
          </p:cNvPr>
          <p:cNvSpPr>
            <a:spLocks noGrp="1"/>
          </p:cNvSpPr>
          <p:nvPr>
            <p:ph idx="1"/>
          </p:nvPr>
        </p:nvSpPr>
        <p:spPr>
          <a:xfrm>
            <a:off x="4414345" y="1378376"/>
            <a:ext cx="4223135" cy="3266526"/>
          </a:xfr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ysClr val="windowText" lastClr="000000"/>
                </a:solidFill>
                <a:latin typeface="Franklin Gothic Medium" panose="020B0603020102020204" pitchFamily="34" charset="0"/>
              </a:defRPr>
            </a:lvl1pPr>
          </a:lstStyle>
          <a:p>
            <a:fld id="{4FD63565-30B4-1840-8814-437C2B88E2F8}" type="slidenum">
              <a:rPr lang="en-US" smtClean="0"/>
              <a:pPr/>
              <a:t>‹#›</a:t>
            </a:fld>
            <a:endParaRPr lang="en-US"/>
          </a:p>
        </p:txBody>
      </p:sp>
      <p:sp>
        <p:nvSpPr>
          <p:cNvPr id="4" name="Rectangle 3">
            <a:extLst>
              <a:ext uri="{FF2B5EF4-FFF2-40B4-BE49-F238E27FC236}">
                <a16:creationId xmlns:a16="http://schemas.microsoft.com/office/drawing/2014/main" id="{8B1F8C6B-B323-A917-2F2E-1DA68115D06E}"/>
              </a:ext>
            </a:extLst>
          </p:cNvPr>
          <p:cNvSpPr/>
          <p:nvPr userDrawn="1"/>
        </p:nvSpPr>
        <p:spPr>
          <a:xfrm rot="5400000">
            <a:off x="-1084416" y="1072334"/>
            <a:ext cx="5148264" cy="3003593"/>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21291" t="-59007" r="-34565" b="-1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B7522A00-35D6-6AE9-FA89-A10FE18C23AB}"/>
              </a:ext>
            </a:extLst>
          </p:cNvPr>
          <p:cNvSpPr/>
          <p:nvPr/>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Picture Placeholder 12">
            <a:extLst>
              <a:ext uri="{FF2B5EF4-FFF2-40B4-BE49-F238E27FC236}">
                <a16:creationId xmlns:a16="http://schemas.microsoft.com/office/drawing/2014/main" id="{DA844781-444D-0B43-87A1-5F028ECD8698}"/>
              </a:ext>
            </a:extLst>
          </p:cNvPr>
          <p:cNvSpPr>
            <a:spLocks noGrp="1"/>
          </p:cNvSpPr>
          <p:nvPr>
            <p:ph type="pic" sz="quarter" idx="14"/>
          </p:nvPr>
        </p:nvSpPr>
        <p:spPr>
          <a:xfrm>
            <a:off x="1116121" y="339359"/>
            <a:ext cx="2112854" cy="1849272"/>
          </a:xfrm>
        </p:spPr>
        <p:txBody>
          <a:bodyPr/>
          <a:lstStyle/>
          <a:p>
            <a:endParaRPr lang="en-US"/>
          </a:p>
        </p:txBody>
      </p:sp>
      <p:cxnSp>
        <p:nvCxnSpPr>
          <p:cNvPr id="15" name="Straight Connector 14">
            <a:extLst>
              <a:ext uri="{FF2B5EF4-FFF2-40B4-BE49-F238E27FC236}">
                <a16:creationId xmlns:a16="http://schemas.microsoft.com/office/drawing/2014/main" id="{28A8DB27-707E-2DFF-7463-44F16728E316}"/>
              </a:ext>
            </a:extLst>
          </p:cNvPr>
          <p:cNvCxnSpPr/>
          <p:nvPr userDrawn="1"/>
        </p:nvCxnSpPr>
        <p:spPr>
          <a:xfrm>
            <a:off x="4404213" y="1167729"/>
            <a:ext cx="473978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Picture Placeholder 12">
            <a:extLst>
              <a:ext uri="{FF2B5EF4-FFF2-40B4-BE49-F238E27FC236}">
                <a16:creationId xmlns:a16="http://schemas.microsoft.com/office/drawing/2014/main" id="{638CEEB1-9517-2FF1-28D2-70E815AC291D}"/>
              </a:ext>
            </a:extLst>
          </p:cNvPr>
          <p:cNvSpPr>
            <a:spLocks noGrp="1"/>
          </p:cNvSpPr>
          <p:nvPr>
            <p:ph type="pic" sz="quarter" idx="15"/>
          </p:nvPr>
        </p:nvSpPr>
        <p:spPr>
          <a:xfrm>
            <a:off x="1116121" y="2455867"/>
            <a:ext cx="2112854" cy="1967826"/>
          </a:xfrm>
        </p:spPr>
        <p:txBody>
          <a:bodyPr/>
          <a:lstStyle/>
          <a:p>
            <a:endParaRPr lang="en-US"/>
          </a:p>
        </p:txBody>
      </p:sp>
    </p:spTree>
    <p:extLst>
      <p:ext uri="{BB962C8B-B14F-4D97-AF65-F5344CB8AC3E}">
        <p14:creationId xmlns:p14="http://schemas.microsoft.com/office/powerpoint/2010/main" val="3448848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44000"/>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628650" y="274098"/>
            <a:ext cx="7770051" cy="797870"/>
          </a:xfrm>
        </p:spPr>
        <p:txBody>
          <a:bodyPr>
            <a:normAutofit/>
          </a:bodyPr>
          <a:lstStyle>
            <a:lvl1pPr>
              <a:defRPr sz="2700" b="1" i="0">
                <a:latin typeface="Franklin Gothic Demi" panose="020B0603020102020204" pitchFamily="34" charset="0"/>
              </a:defRPr>
            </a:lvl1pPr>
          </a:lstStyle>
          <a:p>
            <a:r>
              <a:rPr lang="en-US"/>
              <a:t>SLIDE TITLE</a:t>
            </a:r>
          </a:p>
        </p:txBody>
      </p:sp>
      <p:sp>
        <p:nvSpPr>
          <p:cNvPr id="3" name="Content Placeholder 2">
            <a:extLst>
              <a:ext uri="{FF2B5EF4-FFF2-40B4-BE49-F238E27FC236}">
                <a16:creationId xmlns:a16="http://schemas.microsoft.com/office/drawing/2014/main" id="{4A336706-A602-54E3-5CFB-439BC0E604F4}"/>
              </a:ext>
            </a:extLst>
          </p:cNvPr>
          <p:cNvSpPr>
            <a:spLocks noGrp="1"/>
          </p:cNvSpPr>
          <p:nvPr>
            <p:ph idx="1"/>
          </p:nvPr>
        </p:nvSpPr>
        <p:spPr>
          <a:xfrm>
            <a:off x="628651" y="1370486"/>
            <a:ext cx="3832991" cy="3266526"/>
          </a:xfrm>
          <a:solidFill>
            <a:schemeClr val="bg1"/>
          </a:solidFill>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a:t>
            </a:r>
            <a:r>
              <a:rPr lang="en-US" err="1"/>
              <a:t>levelz</a:t>
            </a:r>
            <a:endParaRPr lang="en-US"/>
          </a:p>
        </p:txBody>
      </p:sp>
      <p:sp>
        <p:nvSpPr>
          <p:cNvPr id="10" name="Rectangle 9">
            <a:extLst>
              <a:ext uri="{FF2B5EF4-FFF2-40B4-BE49-F238E27FC236}">
                <a16:creationId xmlns:a16="http://schemas.microsoft.com/office/drawing/2014/main" id="{8DFC50DF-84CC-EE22-72A7-82FE046EAD6B}"/>
              </a:ext>
            </a:extLst>
          </p:cNvPr>
          <p:cNvSpPr/>
          <p:nvPr/>
        </p:nvSpPr>
        <p:spPr>
          <a:xfrm>
            <a:off x="8515351" y="4771677"/>
            <a:ext cx="628649" cy="38034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chemeClr val="bg1"/>
                </a:solidFill>
                <a:latin typeface="Franklin Gothic Medium" panose="020B0603020102020204" pitchFamily="34" charset="0"/>
              </a:defRPr>
            </a:lvl1pPr>
          </a:lstStyle>
          <a:p>
            <a:fld id="{4FD63565-30B4-1840-8814-437C2B88E2F8}" type="slidenum">
              <a:rPr lang="en-US" smtClean="0"/>
              <a:t>‹#›</a:t>
            </a:fld>
            <a:endParaRPr lang="en-US"/>
          </a:p>
        </p:txBody>
      </p:sp>
      <p:sp>
        <p:nvSpPr>
          <p:cNvPr id="4" name="Content Placeholder 2">
            <a:extLst>
              <a:ext uri="{FF2B5EF4-FFF2-40B4-BE49-F238E27FC236}">
                <a16:creationId xmlns:a16="http://schemas.microsoft.com/office/drawing/2014/main" id="{A440C6CC-820D-669F-AA53-8921F1166CDD}"/>
              </a:ext>
            </a:extLst>
          </p:cNvPr>
          <p:cNvSpPr>
            <a:spLocks noGrp="1"/>
          </p:cNvSpPr>
          <p:nvPr>
            <p:ph idx="13"/>
          </p:nvPr>
        </p:nvSpPr>
        <p:spPr>
          <a:xfrm>
            <a:off x="4696154" y="1370486"/>
            <a:ext cx="3832991" cy="3266526"/>
          </a:xfrm>
          <a:solidFill>
            <a:schemeClr val="bg1"/>
          </a:solidFill>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6893BDDC-C806-CA05-41E1-903D05513231}"/>
              </a:ext>
            </a:extLst>
          </p:cNvPr>
          <p:cNvCxnSpPr>
            <a:cxnSpLocks/>
          </p:cNvCxnSpPr>
          <p:nvPr userDrawn="1"/>
        </p:nvCxnSpPr>
        <p:spPr>
          <a:xfrm flipV="1">
            <a:off x="628651" y="1071968"/>
            <a:ext cx="8515349" cy="1578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8573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628650" y="274098"/>
            <a:ext cx="7770051" cy="797870"/>
          </a:xfrm>
        </p:spPr>
        <p:txBody>
          <a:bodyPr>
            <a:normAutofit/>
          </a:bodyPr>
          <a:lstStyle>
            <a:lvl1pPr>
              <a:defRPr sz="2700" b="1" i="0">
                <a:latin typeface="Franklin Gothic Demi" panose="020B0603020102020204" pitchFamily="34" charset="0"/>
              </a:defRPr>
            </a:lvl1pPr>
          </a:lstStyle>
          <a:p>
            <a:r>
              <a:rPr lang="en-US"/>
              <a:t>SLIDE TITLE</a:t>
            </a:r>
          </a:p>
        </p:txBody>
      </p:sp>
      <p:sp>
        <p:nvSpPr>
          <p:cNvPr id="10" name="Rectangle 9">
            <a:extLst>
              <a:ext uri="{FF2B5EF4-FFF2-40B4-BE49-F238E27FC236}">
                <a16:creationId xmlns:a16="http://schemas.microsoft.com/office/drawing/2014/main" id="{8DFC50DF-84CC-EE22-72A7-82FE046EAD6B}"/>
              </a:ext>
            </a:extLst>
          </p:cNvPr>
          <p:cNvSpPr/>
          <p:nvPr/>
        </p:nvSpPr>
        <p:spPr>
          <a:xfrm>
            <a:off x="8515351" y="4771677"/>
            <a:ext cx="628649" cy="38034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chemeClr val="bg1"/>
                </a:solidFill>
                <a:latin typeface="Franklin Gothic Medium" panose="020B0603020102020204" pitchFamily="34" charset="0"/>
              </a:defRPr>
            </a:lvl1pPr>
          </a:lstStyle>
          <a:p>
            <a:fld id="{4FD63565-30B4-1840-8814-437C2B88E2F8}" type="slidenum">
              <a:rPr lang="en-US" smtClean="0"/>
              <a:t>‹#›</a:t>
            </a:fld>
            <a:endParaRPr lang="en-US"/>
          </a:p>
        </p:txBody>
      </p:sp>
      <p:cxnSp>
        <p:nvCxnSpPr>
          <p:cNvPr id="5" name="Straight Connector 4">
            <a:extLst>
              <a:ext uri="{FF2B5EF4-FFF2-40B4-BE49-F238E27FC236}">
                <a16:creationId xmlns:a16="http://schemas.microsoft.com/office/drawing/2014/main" id="{6893BDDC-C806-CA05-41E1-903D05513231}"/>
              </a:ext>
            </a:extLst>
          </p:cNvPr>
          <p:cNvCxnSpPr>
            <a:cxnSpLocks/>
          </p:cNvCxnSpPr>
          <p:nvPr userDrawn="1"/>
        </p:nvCxnSpPr>
        <p:spPr>
          <a:xfrm flipV="1">
            <a:off x="628651" y="1071968"/>
            <a:ext cx="8515349" cy="1578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73953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02781B-193C-5731-692F-5BBD4883C52A}"/>
              </a:ext>
            </a:extLst>
          </p:cNvPr>
          <p:cNvSpPr/>
          <p:nvPr userDrawn="1"/>
        </p:nvSpPr>
        <p:spPr>
          <a:xfrm rot="5400000">
            <a:off x="-1072335" y="1072335"/>
            <a:ext cx="5148264" cy="3003593"/>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21291" t="-59007" r="-34565" b="-1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3342BDB-883D-39A8-6A78-44D3CAA6D532}"/>
              </a:ext>
            </a:extLst>
          </p:cNvPr>
          <p:cNvSpPr>
            <a:spLocks noGrp="1"/>
          </p:cNvSpPr>
          <p:nvPr>
            <p:ph type="title" hasCustomPrompt="1"/>
          </p:nvPr>
        </p:nvSpPr>
        <p:spPr>
          <a:xfrm>
            <a:off x="401833" y="2325747"/>
            <a:ext cx="2601573" cy="486161"/>
          </a:xfrm>
        </p:spPr>
        <p:txBody>
          <a:bodyPr>
            <a:normAutofit/>
          </a:bodyPr>
          <a:lstStyle>
            <a:lvl1pPr>
              <a:defRPr sz="1600" b="0" i="0">
                <a:solidFill>
                  <a:schemeClr val="tx1"/>
                </a:solidFill>
                <a:latin typeface="Franklin Gothic Book" panose="020B0503020102020204" pitchFamily="34" charset="0"/>
              </a:defRPr>
            </a:lvl1pPr>
          </a:lstStyle>
          <a:p>
            <a:r>
              <a:rPr lang="en-US"/>
              <a:t>CLICK TO EDIT MASTER TITLE STYLE</a:t>
            </a:r>
          </a:p>
        </p:txBody>
      </p:sp>
      <p:sp>
        <p:nvSpPr>
          <p:cNvPr id="13" name="Text Placeholder 12">
            <a:extLst>
              <a:ext uri="{FF2B5EF4-FFF2-40B4-BE49-F238E27FC236}">
                <a16:creationId xmlns:a16="http://schemas.microsoft.com/office/drawing/2014/main" id="{4E603FB9-7796-C616-37DC-1F8C337B506F}"/>
              </a:ext>
            </a:extLst>
          </p:cNvPr>
          <p:cNvSpPr>
            <a:spLocks noGrp="1"/>
          </p:cNvSpPr>
          <p:nvPr>
            <p:ph type="body" sz="quarter" idx="10" hasCustomPrompt="1"/>
          </p:nvPr>
        </p:nvSpPr>
        <p:spPr>
          <a:xfrm>
            <a:off x="402021" y="2909405"/>
            <a:ext cx="2601573" cy="1214023"/>
          </a:xfrm>
        </p:spPr>
        <p:txBody>
          <a:bodyPr>
            <a:noAutofit/>
          </a:bodyPr>
          <a:lstStyle>
            <a:lvl1pPr marL="0" indent="0">
              <a:buNone/>
              <a:defRPr sz="3000">
                <a:solidFill>
                  <a:schemeClr val="tx1"/>
                </a:solidFill>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93A8948D-3536-C912-59F0-A99D34C2A0C1}"/>
              </a:ext>
            </a:extLst>
          </p:cNvPr>
          <p:cNvSpPr>
            <a:spLocks noGrp="1"/>
          </p:cNvSpPr>
          <p:nvPr>
            <p:ph sz="quarter" idx="11"/>
          </p:nvPr>
        </p:nvSpPr>
        <p:spPr>
          <a:xfrm>
            <a:off x="3460531" y="934316"/>
            <a:ext cx="4674476" cy="3290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A1EA4DE-ACAF-650B-566C-8EE3731E80BA}"/>
              </a:ext>
            </a:extLst>
          </p:cNvPr>
          <p:cNvSpPr/>
          <p:nvPr userDrawn="1"/>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Connector 4">
            <a:extLst>
              <a:ext uri="{FF2B5EF4-FFF2-40B4-BE49-F238E27FC236}">
                <a16:creationId xmlns:a16="http://schemas.microsoft.com/office/drawing/2014/main" id="{0AD75E77-1A15-B030-C677-029366BA0F80}"/>
              </a:ext>
            </a:extLst>
          </p:cNvPr>
          <p:cNvCxnSpPr>
            <a:cxnSpLocks/>
          </p:cNvCxnSpPr>
          <p:nvPr userDrawn="1"/>
        </p:nvCxnSpPr>
        <p:spPr>
          <a:xfrm>
            <a:off x="423420" y="4225072"/>
            <a:ext cx="2579986"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58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Imag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A99E-1FCF-94DF-4B05-E5C6562EAB3E}"/>
              </a:ext>
            </a:extLst>
          </p:cNvPr>
          <p:cNvSpPr>
            <a:spLocks noGrp="1"/>
          </p:cNvSpPr>
          <p:nvPr>
            <p:ph type="title" hasCustomPrompt="1"/>
          </p:nvPr>
        </p:nvSpPr>
        <p:spPr>
          <a:xfrm>
            <a:off x="628650" y="274098"/>
            <a:ext cx="3180522" cy="995093"/>
          </a:xfrm>
        </p:spPr>
        <p:txBody>
          <a:bodyPr>
            <a:normAutofit/>
          </a:bodyPr>
          <a:lstStyle>
            <a:lvl1pPr>
              <a:defRPr sz="3000" b="1" i="0">
                <a:latin typeface="Franklin Gothic Demi" panose="020B0603020102020204" pitchFamily="34" charset="0"/>
              </a:defRPr>
            </a:lvl1pPr>
          </a:lstStyle>
          <a:p>
            <a:r>
              <a:rPr lang="en-US"/>
              <a:t>SLIDE TITLE STYLE</a:t>
            </a:r>
          </a:p>
        </p:txBody>
      </p:sp>
      <p:sp>
        <p:nvSpPr>
          <p:cNvPr id="3" name="Content Placeholder 2">
            <a:extLst>
              <a:ext uri="{FF2B5EF4-FFF2-40B4-BE49-F238E27FC236}">
                <a16:creationId xmlns:a16="http://schemas.microsoft.com/office/drawing/2014/main" id="{B70BBE77-1DE0-54CC-9381-22C4023007A8}"/>
              </a:ext>
            </a:extLst>
          </p:cNvPr>
          <p:cNvSpPr>
            <a:spLocks noGrp="1"/>
          </p:cNvSpPr>
          <p:nvPr>
            <p:ph sz="half" idx="1"/>
          </p:nvPr>
        </p:nvSpPr>
        <p:spPr>
          <a:xfrm>
            <a:off x="628650" y="1544068"/>
            <a:ext cx="3180522" cy="3266526"/>
          </a:xfr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089B7F-D427-B7A8-89B6-973186AED69C}"/>
              </a:ext>
            </a:extLst>
          </p:cNvPr>
          <p:cNvSpPr>
            <a:spLocks noGrp="1"/>
          </p:cNvSpPr>
          <p:nvPr>
            <p:ph sz="half" idx="2" hasCustomPrompt="1"/>
          </p:nvPr>
        </p:nvSpPr>
        <p:spPr>
          <a:xfrm>
            <a:off x="4174435" y="1"/>
            <a:ext cx="4969565" cy="5148262"/>
          </a:xfrm>
        </p:spPr>
        <p:txBody>
          <a:bodyPr/>
          <a:lstStyle/>
          <a:p>
            <a:pPr lvl="0"/>
            <a:r>
              <a:rPr lang="en-US"/>
              <a:t>Image</a:t>
            </a:r>
          </a:p>
        </p:txBody>
      </p:sp>
      <p:cxnSp>
        <p:nvCxnSpPr>
          <p:cNvPr id="8" name="Straight Connector 7">
            <a:extLst>
              <a:ext uri="{FF2B5EF4-FFF2-40B4-BE49-F238E27FC236}">
                <a16:creationId xmlns:a16="http://schemas.microsoft.com/office/drawing/2014/main" id="{66DA6716-9CFD-4A33-E34A-62D22D7108E4}"/>
              </a:ext>
            </a:extLst>
          </p:cNvPr>
          <p:cNvCxnSpPr>
            <a:cxnSpLocks/>
          </p:cNvCxnSpPr>
          <p:nvPr userDrawn="1"/>
        </p:nvCxnSpPr>
        <p:spPr>
          <a:xfrm>
            <a:off x="0" y="1269190"/>
            <a:ext cx="380917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CED589D-06B0-7E9E-552B-CC4217608B9B}"/>
              </a:ext>
            </a:extLst>
          </p:cNvPr>
          <p:cNvSpPr>
            <a:spLocks noGrp="1"/>
          </p:cNvSpPr>
          <p:nvPr>
            <p:ph sz="half" idx="10" hasCustomPrompt="1"/>
          </p:nvPr>
        </p:nvSpPr>
        <p:spPr>
          <a:xfrm>
            <a:off x="6455467" y="4014154"/>
            <a:ext cx="2151821" cy="796440"/>
          </a:xfrm>
        </p:spPr>
        <p:txBody>
          <a:bodyPr>
            <a:normAutofit/>
          </a:bodyPr>
          <a:lstStyle>
            <a:lvl1pPr marL="0" indent="0">
              <a:buNone/>
              <a:defRPr sz="1500" b="0" i="0">
                <a:latin typeface="Franklin Gothic Medium" panose="020B0603020102020204" pitchFamily="34" charset="0"/>
              </a:defRPr>
            </a:lvl1pPr>
          </a:lstStyle>
          <a:p>
            <a:pPr lvl="0"/>
            <a:r>
              <a:rPr lang="en-US"/>
              <a:t>Short blurb</a:t>
            </a:r>
          </a:p>
        </p:txBody>
      </p:sp>
    </p:spTree>
    <p:extLst>
      <p:ext uri="{BB962C8B-B14F-4D97-AF65-F5344CB8AC3E}">
        <p14:creationId xmlns:p14="http://schemas.microsoft.com/office/powerpoint/2010/main" val="28376670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Highlight">
    <p:bg>
      <p:bgPr>
        <a:blipFill dpi="0" rotWithShape="1">
          <a:blip r:embed="rId2">
            <a:alphaModFix amt="44000"/>
            <a:lum/>
          </a:blip>
          <a:srcRect/>
          <a:stretch>
            <a:fillRect t="-7000" b="-7000"/>
          </a:stretch>
        </a:blip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FEA02C0-D039-3EAE-8AD1-760D0C245E76}"/>
              </a:ext>
            </a:extLst>
          </p:cNvPr>
          <p:cNvSpPr>
            <a:spLocks noGrp="1"/>
          </p:cNvSpPr>
          <p:nvPr>
            <p:ph type="pic" sz="quarter" idx="10"/>
          </p:nvPr>
        </p:nvSpPr>
        <p:spPr>
          <a:xfrm>
            <a:off x="1083469" y="560113"/>
            <a:ext cx="6977063" cy="3299841"/>
          </a:xfrm>
        </p:spPr>
        <p:txBody>
          <a:bodyPr/>
          <a:lstStyle/>
          <a:p>
            <a:endParaRPr lang="en-US"/>
          </a:p>
        </p:txBody>
      </p:sp>
      <p:sp>
        <p:nvSpPr>
          <p:cNvPr id="9" name="Content Placeholder 2">
            <a:extLst>
              <a:ext uri="{FF2B5EF4-FFF2-40B4-BE49-F238E27FC236}">
                <a16:creationId xmlns:a16="http://schemas.microsoft.com/office/drawing/2014/main" id="{03D8C76C-1540-44C2-4C1F-10874D30A2DA}"/>
              </a:ext>
            </a:extLst>
          </p:cNvPr>
          <p:cNvSpPr>
            <a:spLocks noGrp="1"/>
          </p:cNvSpPr>
          <p:nvPr>
            <p:ph sz="half" idx="1" hasCustomPrompt="1"/>
          </p:nvPr>
        </p:nvSpPr>
        <p:spPr>
          <a:xfrm>
            <a:off x="1083468" y="4205140"/>
            <a:ext cx="6977063" cy="547159"/>
          </a:xfrm>
        </p:spPr>
        <p:txBody>
          <a:bodyPr>
            <a:normAutofit/>
          </a:bodyPr>
          <a:lstStyle>
            <a:lvl1pPr marL="0" indent="0">
              <a:buNone/>
              <a:defRPr sz="1500"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a:t>About the image</a:t>
            </a:r>
          </a:p>
        </p:txBody>
      </p:sp>
    </p:spTree>
    <p:extLst>
      <p:ext uri="{BB962C8B-B14F-4D97-AF65-F5344CB8AC3E}">
        <p14:creationId xmlns:p14="http://schemas.microsoft.com/office/powerpoint/2010/main" val="4109563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ll Quote Slide">
    <p:bg>
      <p:bgPr>
        <a:blipFill dpi="0" rotWithShape="1">
          <a:blip r:embed="rId2">
            <a:alphaModFix amt="44000"/>
            <a:lum/>
          </a:blip>
          <a:srcRect/>
          <a:stretch>
            <a:fillRect t="-7000" b="-7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3139AB-9393-F4E0-DA65-A74EDD36B958}"/>
              </a:ext>
            </a:extLst>
          </p:cNvPr>
          <p:cNvSpPr/>
          <p:nvPr userDrawn="1"/>
        </p:nvSpPr>
        <p:spPr>
          <a:xfrm>
            <a:off x="0" y="855557"/>
            <a:ext cx="9213574" cy="38858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Content Placeholder 2">
            <a:extLst>
              <a:ext uri="{FF2B5EF4-FFF2-40B4-BE49-F238E27FC236}">
                <a16:creationId xmlns:a16="http://schemas.microsoft.com/office/drawing/2014/main" id="{03D8C76C-1540-44C2-4C1F-10874D30A2DA}"/>
              </a:ext>
            </a:extLst>
          </p:cNvPr>
          <p:cNvSpPr>
            <a:spLocks noGrp="1"/>
          </p:cNvSpPr>
          <p:nvPr>
            <p:ph sz="half" idx="1" hasCustomPrompt="1"/>
          </p:nvPr>
        </p:nvSpPr>
        <p:spPr>
          <a:xfrm>
            <a:off x="1083467" y="3978764"/>
            <a:ext cx="6977063" cy="547159"/>
          </a:xfrm>
        </p:spPr>
        <p:txBody>
          <a:bodyPr>
            <a:normAutofit/>
          </a:bodyPr>
          <a:lstStyle>
            <a:lvl1pPr marL="0" indent="0" algn="r">
              <a:buNone/>
              <a:defRPr sz="1500" b="0" i="1" spc="225">
                <a:solidFill>
                  <a:schemeClr val="bg1">
                    <a:lumMod val="50000"/>
                  </a:schemeClr>
                </a:solidFill>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a:t>NAME LASTNAME</a:t>
            </a:r>
          </a:p>
        </p:txBody>
      </p:sp>
      <p:sp>
        <p:nvSpPr>
          <p:cNvPr id="3" name="Text Placeholder 2">
            <a:extLst>
              <a:ext uri="{FF2B5EF4-FFF2-40B4-BE49-F238E27FC236}">
                <a16:creationId xmlns:a16="http://schemas.microsoft.com/office/drawing/2014/main" id="{EC7A22DF-4822-DA0D-22E0-E5519A6AAFC2}"/>
              </a:ext>
            </a:extLst>
          </p:cNvPr>
          <p:cNvSpPr>
            <a:spLocks noGrp="1"/>
          </p:cNvSpPr>
          <p:nvPr>
            <p:ph type="body" sz="quarter" idx="10" hasCustomPrompt="1"/>
          </p:nvPr>
        </p:nvSpPr>
        <p:spPr>
          <a:xfrm>
            <a:off x="1083467" y="1064472"/>
            <a:ext cx="6977063" cy="2705377"/>
          </a:xfrm>
        </p:spPr>
        <p:txBody>
          <a:bodyPr>
            <a:normAutofit/>
          </a:bodyPr>
          <a:lstStyle>
            <a:lvl1pPr marL="0" indent="0">
              <a:buNone/>
              <a:defRPr sz="3000"/>
            </a:lvl1pPr>
          </a:lstStyle>
          <a:p>
            <a:pPr lvl="0"/>
            <a:r>
              <a:rPr lang="en-US"/>
              <a:t>Pull quote here</a:t>
            </a:r>
          </a:p>
        </p:txBody>
      </p:sp>
      <p:pic>
        <p:nvPicPr>
          <p:cNvPr id="2" name="Picture 1" descr="A black and blue square with a black background&#10;&#10;Description automatically generated with medium confidence">
            <a:extLst>
              <a:ext uri="{FF2B5EF4-FFF2-40B4-BE49-F238E27FC236}">
                <a16:creationId xmlns:a16="http://schemas.microsoft.com/office/drawing/2014/main" id="{C18295B1-B5E2-B0B6-E74F-9C762A369AA7}"/>
              </a:ext>
            </a:extLst>
          </p:cNvPr>
          <p:cNvPicPr>
            <a:picLocks noChangeAspect="1"/>
          </p:cNvPicPr>
          <p:nvPr userDrawn="1"/>
        </p:nvPicPr>
        <p:blipFill>
          <a:blip r:embed="rId3">
            <a:alphaModFix amt="70000"/>
          </a:blip>
          <a:stretch>
            <a:fillRect/>
          </a:stretch>
        </p:blipFill>
        <p:spPr>
          <a:xfrm>
            <a:off x="77857" y="700944"/>
            <a:ext cx="1285875" cy="2907815"/>
          </a:xfrm>
          <a:prstGeom prst="rect">
            <a:avLst/>
          </a:prstGeom>
        </p:spPr>
      </p:pic>
      <p:pic>
        <p:nvPicPr>
          <p:cNvPr id="5" name="Picture 4" descr="A black and blue square with a black background&#10;&#10;Description automatically generated with medium confidence">
            <a:extLst>
              <a:ext uri="{FF2B5EF4-FFF2-40B4-BE49-F238E27FC236}">
                <a16:creationId xmlns:a16="http://schemas.microsoft.com/office/drawing/2014/main" id="{7DAD8401-F48F-5BFD-3D62-6263285BE0A0}"/>
              </a:ext>
            </a:extLst>
          </p:cNvPr>
          <p:cNvPicPr>
            <a:picLocks noChangeAspect="1"/>
          </p:cNvPicPr>
          <p:nvPr userDrawn="1"/>
        </p:nvPicPr>
        <p:blipFill>
          <a:blip r:embed="rId3">
            <a:alphaModFix amt="70000"/>
          </a:blip>
          <a:stretch>
            <a:fillRect/>
          </a:stretch>
        </p:blipFill>
        <p:spPr>
          <a:xfrm rot="10800000">
            <a:off x="7724775" y="150054"/>
            <a:ext cx="1285875" cy="2907815"/>
          </a:xfrm>
          <a:prstGeom prst="rect">
            <a:avLst/>
          </a:prstGeom>
        </p:spPr>
      </p:pic>
    </p:spTree>
    <p:extLst>
      <p:ext uri="{BB962C8B-B14F-4D97-AF65-F5344CB8AC3E}">
        <p14:creationId xmlns:p14="http://schemas.microsoft.com/office/powerpoint/2010/main" val="3140594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946AB-E0AF-3382-6359-32048B6712F7}"/>
              </a:ext>
            </a:extLst>
          </p:cNvPr>
          <p:cNvSpPr>
            <a:spLocks noGrp="1"/>
          </p:cNvSpPr>
          <p:nvPr>
            <p:ph type="title" hasCustomPrompt="1"/>
          </p:nvPr>
        </p:nvSpPr>
        <p:spPr>
          <a:xfrm>
            <a:off x="2991512" y="889757"/>
            <a:ext cx="4835625" cy="884499"/>
          </a:xfrm>
        </p:spPr>
        <p:txBody>
          <a:bodyPr>
            <a:normAutofit/>
          </a:bodyPr>
          <a:lstStyle>
            <a:lvl1pPr>
              <a:defRPr sz="3600" b="1" i="0">
                <a:latin typeface="Franklin Gothic Demi" panose="020B0603020102020204" pitchFamily="34" charset="0"/>
              </a:defRPr>
            </a:lvl1pPr>
          </a:lstStyle>
          <a:p>
            <a:r>
              <a:rPr lang="en-US"/>
              <a:t>QUESTIONS</a:t>
            </a:r>
          </a:p>
        </p:txBody>
      </p:sp>
      <p:sp>
        <p:nvSpPr>
          <p:cNvPr id="6" name="Slide Number Placeholder 5">
            <a:extLst>
              <a:ext uri="{FF2B5EF4-FFF2-40B4-BE49-F238E27FC236}">
                <a16:creationId xmlns:a16="http://schemas.microsoft.com/office/drawing/2014/main" id="{B81C41CB-2C3B-EFF3-8262-993288B05AE9}"/>
              </a:ext>
            </a:extLst>
          </p:cNvPr>
          <p:cNvSpPr>
            <a:spLocks noGrp="1"/>
          </p:cNvSpPr>
          <p:nvPr>
            <p:ph type="sldNum" sz="quarter" idx="12"/>
          </p:nvPr>
        </p:nvSpPr>
        <p:spPr>
          <a:xfrm>
            <a:off x="8637480" y="4775922"/>
            <a:ext cx="381260" cy="372341"/>
          </a:xfrm>
          <a:prstGeom prst="rect">
            <a:avLst/>
          </a:prstGeom>
        </p:spPr>
        <p:txBody>
          <a:bodyPr/>
          <a:lstStyle>
            <a:lvl1pPr>
              <a:defRPr sz="675">
                <a:solidFill>
                  <a:sysClr val="windowText" lastClr="000000"/>
                </a:solidFill>
                <a:latin typeface="Franklin Gothic Medium" panose="020B0603020102020204" pitchFamily="34" charset="0"/>
              </a:defRPr>
            </a:lvl1pPr>
          </a:lstStyle>
          <a:p>
            <a:fld id="{4FD63565-30B4-1840-8814-437C2B88E2F8}" type="slidenum">
              <a:rPr lang="en-US" smtClean="0"/>
              <a:pPr/>
              <a:t>‹#›</a:t>
            </a:fld>
            <a:endParaRPr lang="en-US"/>
          </a:p>
        </p:txBody>
      </p:sp>
      <p:sp>
        <p:nvSpPr>
          <p:cNvPr id="4" name="Rectangle 3">
            <a:extLst>
              <a:ext uri="{FF2B5EF4-FFF2-40B4-BE49-F238E27FC236}">
                <a16:creationId xmlns:a16="http://schemas.microsoft.com/office/drawing/2014/main" id="{8B1F8C6B-B323-A917-2F2E-1DA68115D06E}"/>
              </a:ext>
            </a:extLst>
          </p:cNvPr>
          <p:cNvSpPr/>
          <p:nvPr userDrawn="1"/>
        </p:nvSpPr>
        <p:spPr>
          <a:xfrm rot="5400000">
            <a:off x="-1344547" y="1072334"/>
            <a:ext cx="5148264" cy="3003593"/>
          </a:xfrm>
          <a:prstGeom prst="rect">
            <a:avLst/>
          </a:prstGeom>
          <a:blipFill dpi="0" rotWithShape="1">
            <a:blip r:embed="rId2">
              <a:alphaModFix amt="35000"/>
              <a:extLst>
                <a:ext uri="{28A0092B-C50C-407E-A947-70E740481C1C}">
                  <a14:useLocalDpi xmlns:a14="http://schemas.microsoft.com/office/drawing/2010/main" val="0"/>
                </a:ext>
              </a:extLst>
            </a:blip>
            <a:srcRect/>
            <a:stretch>
              <a:fillRect l="-21291" t="-59007" r="-34565" b="-1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B7522A00-35D6-6AE9-FA89-A10FE18C23AB}"/>
              </a:ext>
            </a:extLst>
          </p:cNvPr>
          <p:cNvSpPr/>
          <p:nvPr/>
        </p:nvSpPr>
        <p:spPr>
          <a:xfrm>
            <a:off x="-12082" y="339358"/>
            <a:ext cx="158475" cy="3581401"/>
          </a:xfrm>
          <a:prstGeom prst="rect">
            <a:avLst/>
          </a:prstGeom>
          <a:solidFill>
            <a:srgbClr val="DFA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2" name="Straight Connector 11">
            <a:extLst>
              <a:ext uri="{FF2B5EF4-FFF2-40B4-BE49-F238E27FC236}">
                <a16:creationId xmlns:a16="http://schemas.microsoft.com/office/drawing/2014/main" id="{685BF1E0-A265-8077-3EA1-C49FA64653D0}"/>
              </a:ext>
            </a:extLst>
          </p:cNvPr>
          <p:cNvCxnSpPr>
            <a:cxnSpLocks/>
          </p:cNvCxnSpPr>
          <p:nvPr userDrawn="1"/>
        </p:nvCxnSpPr>
        <p:spPr>
          <a:xfrm>
            <a:off x="2991511" y="1774256"/>
            <a:ext cx="615248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2252772-E472-159E-20FF-0315ACF1A2BF}"/>
              </a:ext>
            </a:extLst>
          </p:cNvPr>
          <p:cNvPicPr>
            <a:picLocks noChangeAspect="1"/>
          </p:cNvPicPr>
          <p:nvPr userDrawn="1"/>
        </p:nvPicPr>
        <p:blipFill rotWithShape="1">
          <a:blip r:embed="rId3"/>
          <a:srcRect t="27377" b="31818"/>
          <a:stretch/>
        </p:blipFill>
        <p:spPr>
          <a:xfrm>
            <a:off x="393944" y="337453"/>
            <a:ext cx="2089888" cy="552304"/>
          </a:xfrm>
          <a:prstGeom prst="rect">
            <a:avLst/>
          </a:prstGeom>
        </p:spPr>
      </p:pic>
      <p:sp>
        <p:nvSpPr>
          <p:cNvPr id="7" name="Text Placeholder 6">
            <a:extLst>
              <a:ext uri="{FF2B5EF4-FFF2-40B4-BE49-F238E27FC236}">
                <a16:creationId xmlns:a16="http://schemas.microsoft.com/office/drawing/2014/main" id="{DEA21D8F-EA63-0AD6-246A-E345D2151E36}"/>
              </a:ext>
            </a:extLst>
          </p:cNvPr>
          <p:cNvSpPr>
            <a:spLocks noGrp="1"/>
          </p:cNvSpPr>
          <p:nvPr>
            <p:ph type="body" sz="quarter" idx="13" hasCustomPrompt="1"/>
          </p:nvPr>
        </p:nvSpPr>
        <p:spPr>
          <a:xfrm>
            <a:off x="2992041" y="2389697"/>
            <a:ext cx="4757738" cy="998668"/>
          </a:xfrm>
        </p:spPr>
        <p:txBody>
          <a:bodyPr/>
          <a:lstStyle>
            <a:lvl1pPr marL="0" indent="0">
              <a:buNone/>
              <a:defRPr>
                <a:latin typeface="Franklin Gothic Medium" panose="020B0603020102020204" pitchFamily="34" charset="0"/>
              </a:defRPr>
            </a:lvl1pPr>
          </a:lstStyle>
          <a:p>
            <a:pPr lvl="0"/>
            <a:r>
              <a:rPr lang="en-US"/>
              <a:t>Name </a:t>
            </a:r>
            <a:r>
              <a:rPr lang="en-US" err="1"/>
              <a:t>Lastname</a:t>
            </a:r>
            <a:endParaRPr lang="en-US"/>
          </a:p>
          <a:p>
            <a:pPr lvl="0"/>
            <a:r>
              <a:rPr lang="en-US"/>
              <a:t>Email @</a:t>
            </a:r>
            <a:r>
              <a:rPr lang="en-US" err="1"/>
              <a:t>tti.tamu.edu</a:t>
            </a:r>
            <a:endParaRPr lang="en-US"/>
          </a:p>
        </p:txBody>
      </p:sp>
      <p:sp>
        <p:nvSpPr>
          <p:cNvPr id="9" name="Subtitle 4">
            <a:extLst>
              <a:ext uri="{FF2B5EF4-FFF2-40B4-BE49-F238E27FC236}">
                <a16:creationId xmlns:a16="http://schemas.microsoft.com/office/drawing/2014/main" id="{7CFBDDB7-1094-E8F5-00AA-12C7BC4E6D7C}"/>
              </a:ext>
            </a:extLst>
          </p:cNvPr>
          <p:cNvSpPr txBox="1">
            <a:spLocks/>
          </p:cNvSpPr>
          <p:nvPr userDrawn="1"/>
        </p:nvSpPr>
        <p:spPr>
          <a:xfrm>
            <a:off x="2991512" y="3388366"/>
            <a:ext cx="5336381" cy="1242971"/>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en-US" sz="900" b="1" i="0" u="none" strike="noStrike" kern="1200" cap="none" spc="0" normalizeH="0" baseline="0" noProof="0">
                <a:ln>
                  <a:noFill/>
                </a:ln>
                <a:solidFill>
                  <a:prstClr val="black"/>
                </a:solidFill>
                <a:effectLst/>
                <a:uLnTx/>
                <a:uFillTx/>
                <a:latin typeface="Franklin Gothic Medium" panose="020B0603020102020204" pitchFamily="34" charset="0"/>
              </a:rPr>
              <a:t>Texas A&amp;M Transportation Institute</a:t>
            </a:r>
          </a:p>
          <a:p>
            <a:pPr marL="0" marR="0" lvl="0" indent="0" algn="l" defTabSz="51435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a:ln>
                  <a:noFill/>
                </a:ln>
                <a:solidFill>
                  <a:prstClr val="black"/>
                </a:solidFill>
                <a:effectLst/>
                <a:uLnTx/>
                <a:uFillTx/>
                <a:latin typeface="Franklin Gothic Book" panose="020B0503020102020204" pitchFamily="34" charset="0"/>
              </a:rPr>
              <a:t>1111 RELLIS Parkway</a:t>
            </a:r>
          </a:p>
          <a:p>
            <a:pPr marL="0" marR="0" lvl="0" indent="0" algn="l" defTabSz="51435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a:ln>
                  <a:noFill/>
                </a:ln>
                <a:solidFill>
                  <a:prstClr val="black"/>
                </a:solidFill>
                <a:effectLst/>
                <a:uLnTx/>
                <a:uFillTx/>
                <a:latin typeface="Franklin Gothic Book" panose="020B0503020102020204" pitchFamily="34" charset="0"/>
              </a:rPr>
              <a:t>Bryan, TX 77807</a:t>
            </a:r>
          </a:p>
          <a:p>
            <a:pPr marL="0" marR="0" lvl="0" indent="0" algn="l" defTabSz="51435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a:ln>
                  <a:noFill/>
                </a:ln>
                <a:solidFill>
                  <a:prstClr val="black"/>
                </a:solidFill>
                <a:effectLst/>
                <a:uLnTx/>
                <a:uFillTx/>
                <a:latin typeface="Franklin Gothic Book" panose="020B0503020102020204" pitchFamily="34" charset="0"/>
              </a:rPr>
              <a:t>info@tti.tamu.edu </a:t>
            </a:r>
          </a:p>
          <a:p>
            <a:pPr marL="0" marR="0" lvl="0" indent="0" algn="l" defTabSz="51435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a:ln>
                  <a:noFill/>
                </a:ln>
                <a:solidFill>
                  <a:prstClr val="black"/>
                </a:solidFill>
                <a:effectLst/>
                <a:uLnTx/>
                <a:uFillTx/>
                <a:latin typeface="Franklin Gothic Book" panose="020B0503020102020204" pitchFamily="34" charset="0"/>
              </a:rPr>
              <a:t>979-317-2000</a:t>
            </a:r>
          </a:p>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en-US" sz="1050" b="1" i="0" u="none" strike="noStrike" kern="1200" cap="none" spc="0" normalizeH="0" baseline="0" noProof="0">
                <a:ln>
                  <a:noFill/>
                </a:ln>
                <a:solidFill>
                  <a:prstClr val="black"/>
                </a:solidFill>
                <a:effectLst/>
                <a:uLnTx/>
                <a:uFillTx/>
                <a:latin typeface="Franklin Gothic Medium" panose="020B0603020102020204" pitchFamily="34" charset="0"/>
              </a:rPr>
              <a:t>Follow us on social media</a:t>
            </a:r>
          </a:p>
        </p:txBody>
      </p:sp>
      <p:pic>
        <p:nvPicPr>
          <p:cNvPr id="10" name="Picture 9">
            <a:extLst>
              <a:ext uri="{FF2B5EF4-FFF2-40B4-BE49-F238E27FC236}">
                <a16:creationId xmlns:a16="http://schemas.microsoft.com/office/drawing/2014/main" id="{4B1C88A0-3770-639E-07ED-E55CEB5DB66A}"/>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09397" y="4631337"/>
            <a:ext cx="1339455" cy="289169"/>
          </a:xfrm>
          <a:prstGeom prst="rect">
            <a:avLst/>
          </a:prstGeom>
        </p:spPr>
      </p:pic>
    </p:spTree>
    <p:extLst>
      <p:ext uri="{BB962C8B-B14F-4D97-AF65-F5344CB8AC3E}">
        <p14:creationId xmlns:p14="http://schemas.microsoft.com/office/powerpoint/2010/main" val="37979348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le slide mas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246BAF-2146-2049-9CE8-18618E5737F7}" type="datetime1">
              <a:rPr lang="en-US" smtClean="0"/>
              <a:t>10/16/2026</a:t>
            </a:fld>
            <a:endParaRPr lang="en-US"/>
          </a:p>
        </p:txBody>
      </p:sp>
      <p:sp>
        <p:nvSpPr>
          <p:cNvPr id="7" name="Slide Number Placeholder 5"/>
          <p:cNvSpPr txBox="1">
            <a:spLocks/>
          </p:cNvSpPr>
          <p:nvPr userDrawn="1"/>
        </p:nvSpPr>
        <p:spPr>
          <a:xfrm>
            <a:off x="8761312" y="4771677"/>
            <a:ext cx="2057400" cy="274098"/>
          </a:xfrm>
          <a:prstGeom prst="rect">
            <a:avLst/>
          </a:prstGeom>
        </p:spPr>
        <p:txBody>
          <a:bodyPr/>
          <a:lstStyle>
            <a:defPPr>
              <a:defRPr lang="en-US"/>
            </a:defPPr>
            <a:lvl1pPr marL="0" algn="l" defTabSz="685800" rtl="0" eaLnBrk="1" latinLnBrk="0" hangingPunct="1">
              <a:defRPr sz="10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FF5A264-38F1-C449-BFAC-7DC7FE9FD3F1}" type="slidenum">
              <a:rPr lang="en-US" sz="1000" smtClean="0"/>
              <a:pPr/>
              <a:t>‹#›</a:t>
            </a:fld>
            <a:endParaRPr lang="en-US" sz="1000"/>
          </a:p>
        </p:txBody>
      </p:sp>
      <p:sp>
        <p:nvSpPr>
          <p:cNvPr id="6" name="Rectangle 5">
            <a:extLst>
              <a:ext uri="{FF2B5EF4-FFF2-40B4-BE49-F238E27FC236}">
                <a16:creationId xmlns:a16="http://schemas.microsoft.com/office/drawing/2014/main" id="{C73066EC-560F-2D49-9486-DEDEF0D69F22}"/>
              </a:ext>
            </a:extLst>
          </p:cNvPr>
          <p:cNvSpPr/>
          <p:nvPr userDrawn="1"/>
        </p:nvSpPr>
        <p:spPr>
          <a:xfrm rot="5400000">
            <a:off x="505494" y="-505491"/>
            <a:ext cx="5176631" cy="6187617"/>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8" name="Straight Connector 7">
            <a:extLst>
              <a:ext uri="{FF2B5EF4-FFF2-40B4-BE49-F238E27FC236}">
                <a16:creationId xmlns:a16="http://schemas.microsoft.com/office/drawing/2014/main" id="{C53D966C-308E-BE4A-954A-469B7D6E15FA}"/>
              </a:ext>
            </a:extLst>
          </p:cNvPr>
          <p:cNvCxnSpPr/>
          <p:nvPr userDrawn="1"/>
        </p:nvCxnSpPr>
        <p:spPr>
          <a:xfrm flipV="1">
            <a:off x="6168763" y="-11587"/>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9" y="243293"/>
            <a:ext cx="4468973" cy="3181733"/>
          </a:xfrm>
          <a:prstGeom prst="rect">
            <a:avLst/>
          </a:prstGeom>
        </p:spPr>
        <p:txBody>
          <a:bodyPr anchor="b"/>
          <a:lstStyle>
            <a:lvl1pPr>
              <a:defRPr sz="4500">
                <a:solidFill>
                  <a:srgbClr val="FFFFFE"/>
                </a:solidFill>
              </a:defRPr>
            </a:lvl1pPr>
          </a:lstStyle>
          <a:p>
            <a:r>
              <a:rPr lang="en-US"/>
              <a:t>Click to edit Master title style</a:t>
            </a:r>
          </a:p>
        </p:txBody>
      </p:sp>
      <p:sp>
        <p:nvSpPr>
          <p:cNvPr id="3" name="Text Placeholder 2"/>
          <p:cNvSpPr>
            <a:spLocks noGrp="1"/>
          </p:cNvSpPr>
          <p:nvPr>
            <p:ph type="body" idx="1"/>
          </p:nvPr>
        </p:nvSpPr>
        <p:spPr>
          <a:xfrm>
            <a:off x="623889" y="3667786"/>
            <a:ext cx="4468973" cy="903681"/>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38D1649D-C030-7445-BA05-B4CA24BAC786}"/>
              </a:ext>
            </a:extLst>
          </p:cNvPr>
          <p:cNvCxnSpPr>
            <a:cxnSpLocks/>
          </p:cNvCxnSpPr>
          <p:nvPr userDrawn="1"/>
        </p:nvCxnSpPr>
        <p:spPr>
          <a:xfrm>
            <a:off x="-1" y="3541778"/>
            <a:ext cx="50928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52E7688A-4234-044F-80E2-AECE39D780F2}"/>
              </a:ext>
            </a:extLst>
          </p:cNvPr>
          <p:cNvSpPr>
            <a:spLocks noGrp="1"/>
          </p:cNvSpPr>
          <p:nvPr>
            <p:ph type="body" idx="11" hasCustomPrompt="1"/>
          </p:nvPr>
        </p:nvSpPr>
        <p:spPr>
          <a:xfrm>
            <a:off x="6516548" y="3667786"/>
            <a:ext cx="2372811" cy="363935"/>
          </a:xfrm>
          <a:prstGeom prst="rect">
            <a:avLst/>
          </a:prstGeom>
        </p:spPr>
        <p:txBody>
          <a:bodyPr/>
          <a:lstStyle>
            <a:lvl1pPr marL="0" indent="0" algn="r">
              <a:buNone/>
              <a:defRPr sz="1800" b="1">
                <a:solidFill>
                  <a:srgbClr val="344128"/>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Name</a:t>
            </a:r>
          </a:p>
        </p:txBody>
      </p:sp>
      <p:sp>
        <p:nvSpPr>
          <p:cNvPr id="12" name="Text Placeholder 2">
            <a:extLst>
              <a:ext uri="{FF2B5EF4-FFF2-40B4-BE49-F238E27FC236}">
                <a16:creationId xmlns:a16="http://schemas.microsoft.com/office/drawing/2014/main" id="{48948048-B18E-684E-88FD-D7DC6B7E9678}"/>
              </a:ext>
            </a:extLst>
          </p:cNvPr>
          <p:cNvSpPr>
            <a:spLocks noGrp="1"/>
          </p:cNvSpPr>
          <p:nvPr>
            <p:ph type="body" idx="12" hasCustomPrompt="1"/>
          </p:nvPr>
        </p:nvSpPr>
        <p:spPr>
          <a:xfrm>
            <a:off x="6516548" y="4037764"/>
            <a:ext cx="2372811" cy="363935"/>
          </a:xfrm>
          <a:prstGeom prst="rect">
            <a:avLst/>
          </a:prstGeom>
        </p:spPr>
        <p:txBody>
          <a:bodyPr/>
          <a:lstStyle>
            <a:lvl1pPr marL="0" indent="0" algn="r">
              <a:buNone/>
              <a:defRPr sz="1800" b="0">
                <a:solidFill>
                  <a:schemeClr val="accent5">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title</a:t>
            </a:r>
          </a:p>
        </p:txBody>
      </p:sp>
    </p:spTree>
    <p:extLst>
      <p:ext uri="{BB962C8B-B14F-4D97-AF65-F5344CB8AC3E}">
        <p14:creationId xmlns:p14="http://schemas.microsoft.com/office/powerpoint/2010/main" val="1875288663"/>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p:cNvSpPr/>
          <p:nvPr userDrawn="1"/>
        </p:nvSpPr>
        <p:spPr>
          <a:xfrm rot="5400000">
            <a:off x="4011785" y="-4011785"/>
            <a:ext cx="1120431" cy="9144000"/>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04559" y="159143"/>
            <a:ext cx="6119391" cy="934760"/>
          </a:xfrm>
          <a:prstGeom prst="rect">
            <a:avLst/>
          </a:prstGeom>
        </p:spPr>
        <p:txBody>
          <a:bodyPr>
            <a:normAutofit/>
          </a:bodyPr>
          <a:lstStyle>
            <a:lvl1pPr>
              <a:defRPr sz="3200" b="1">
                <a:solidFill>
                  <a:srgbClr val="FFFFFE"/>
                </a:solidFill>
              </a:defRPr>
            </a:lvl1pPr>
          </a:lstStyle>
          <a:p>
            <a:r>
              <a:rPr lang="en-US"/>
              <a:t>Click to edit Master title style</a:t>
            </a:r>
          </a:p>
        </p:txBody>
      </p:sp>
      <p:sp>
        <p:nvSpPr>
          <p:cNvPr id="3" name="Content Placeholder 2"/>
          <p:cNvSpPr>
            <a:spLocks noGrp="1"/>
          </p:cNvSpPr>
          <p:nvPr>
            <p:ph idx="1"/>
          </p:nvPr>
        </p:nvSpPr>
        <p:spPr>
          <a:xfrm>
            <a:off x="304558" y="1370487"/>
            <a:ext cx="8210792" cy="3266526"/>
          </a:xfrm>
          <a:prstGeom prst="rect">
            <a:avLst/>
          </a:prstGeom>
        </p:spPr>
        <p:txBody>
          <a:bodyPr/>
          <a:lstStyle>
            <a:lvl1pPr marL="0" indent="0">
              <a:buNone/>
              <a:defRPr>
                <a:solidFill>
                  <a:srgbClr val="344128"/>
                </a:solidFill>
              </a:defRPr>
            </a:lvl1pPr>
            <a:lvl2pPr marL="342900" indent="0">
              <a:buNone/>
              <a:defRPr>
                <a:solidFill>
                  <a:srgbClr val="344128"/>
                </a:solidFill>
              </a:defRPr>
            </a:lvl2pPr>
            <a:lvl3pPr marL="685800" indent="0">
              <a:buNone/>
              <a:defRPr>
                <a:solidFill>
                  <a:srgbClr val="344128"/>
                </a:solidFill>
              </a:defRPr>
            </a:lvl3pPr>
            <a:lvl4pPr marL="1028700" indent="0">
              <a:buNone/>
              <a:defRPr>
                <a:solidFill>
                  <a:srgbClr val="344128"/>
                </a:solidFill>
              </a:defRPr>
            </a:lvl4pPr>
            <a:lvl5pPr marL="1371600" indent="0">
              <a:buNone/>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cxnSp>
        <p:nvCxnSpPr>
          <p:cNvPr id="8" name="Straight Connector 7"/>
          <p:cNvCxnSpPr/>
          <p:nvPr userDrawn="1"/>
        </p:nvCxnSpPr>
        <p:spPr>
          <a:xfrm>
            <a:off x="-1" y="1120429"/>
            <a:ext cx="91440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316296"/>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blank">
    <p:spTree>
      <p:nvGrpSpPr>
        <p:cNvPr id="1" name=""/>
        <p:cNvGrpSpPr/>
        <p:nvPr/>
      </p:nvGrpSpPr>
      <p:grpSpPr>
        <a:xfrm>
          <a:off x="0" y="0"/>
          <a:ext cx="0" cy="0"/>
          <a:chOff x="0" y="0"/>
          <a:chExt cx="0" cy="0"/>
        </a:xfrm>
      </p:grpSpPr>
      <p:sp>
        <p:nvSpPr>
          <p:cNvPr id="2" name="Title 1"/>
          <p:cNvSpPr>
            <a:spLocks noGrp="1"/>
          </p:cNvSpPr>
          <p:nvPr>
            <p:ph type="title"/>
          </p:nvPr>
        </p:nvSpPr>
        <p:spPr>
          <a:xfrm>
            <a:off x="628650" y="274097"/>
            <a:ext cx="7886700" cy="995093"/>
          </a:xfrm>
          <a:prstGeom prst="rect">
            <a:avLst/>
          </a:prstGeom>
        </p:spPr>
        <p:txBody>
          <a:bodyPr/>
          <a:lstStyle>
            <a:lvl1pPr>
              <a:defRPr>
                <a:solidFill>
                  <a:schemeClr val="accent5">
                    <a:lumMod val="50000"/>
                  </a:schemeClr>
                </a:solidFill>
              </a:defRPr>
            </a:lvl1pPr>
          </a:lstStyle>
          <a:p>
            <a:r>
              <a:rPr lang="en-US"/>
              <a:t>Click to edit Master title style</a:t>
            </a:r>
          </a:p>
        </p:txBody>
      </p:sp>
      <p:sp>
        <p:nvSpPr>
          <p:cNvPr id="3" name="Content Placeholder 2"/>
          <p:cNvSpPr>
            <a:spLocks noGrp="1"/>
          </p:cNvSpPr>
          <p:nvPr>
            <p:ph idx="1"/>
          </p:nvPr>
        </p:nvSpPr>
        <p:spPr>
          <a:xfrm>
            <a:off x="628650" y="1370487"/>
            <a:ext cx="7886700" cy="3266526"/>
          </a:xfrm>
          <a:prstGeom prst="rect">
            <a:avLst/>
          </a:prstGeom>
        </p:spPr>
        <p:txBody>
          <a:bodyPr/>
          <a:lstStyle>
            <a:lvl1pPr>
              <a:defRPr>
                <a:solidFill>
                  <a:srgbClr val="344128"/>
                </a:solidFill>
              </a:defRPr>
            </a:lvl1pPr>
            <a:lvl2pPr>
              <a:defRPr>
                <a:solidFill>
                  <a:srgbClr val="344128"/>
                </a:solidFill>
              </a:defRPr>
            </a:lvl2pPr>
            <a:lvl3pPr>
              <a:defRPr>
                <a:solidFill>
                  <a:srgbClr val="344128"/>
                </a:solidFill>
              </a:defRPr>
            </a:lvl3pPr>
            <a:lvl4pPr>
              <a:defRPr>
                <a:solidFill>
                  <a:srgbClr val="344128"/>
                </a:solidFill>
              </a:defRPr>
            </a:lvl4pPr>
            <a:lvl5pPr>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Tree>
    <p:extLst>
      <p:ext uri="{BB962C8B-B14F-4D97-AF65-F5344CB8AC3E}">
        <p14:creationId xmlns:p14="http://schemas.microsoft.com/office/powerpoint/2010/main" val="652971816"/>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_vertical design">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8530" y="532928"/>
            <a:ext cx="7102782" cy="4375798"/>
          </a:xfrm>
          <a:prstGeom prst="rect">
            <a:avLst/>
          </a:prstGeom>
        </p:spPr>
        <p:txBody>
          <a:bodyPr/>
          <a:lstStyle>
            <a:lvl1pPr marL="0" indent="0">
              <a:buNone/>
              <a:defRPr>
                <a:solidFill>
                  <a:srgbClr val="344128"/>
                </a:solidFill>
              </a:defRPr>
            </a:lvl1pPr>
            <a:lvl2pPr marL="342900" indent="0">
              <a:buNone/>
              <a:defRPr>
                <a:solidFill>
                  <a:srgbClr val="344128"/>
                </a:solidFill>
              </a:defRPr>
            </a:lvl2pPr>
            <a:lvl3pPr marL="685800" indent="0">
              <a:buNone/>
              <a:defRPr>
                <a:solidFill>
                  <a:srgbClr val="344128"/>
                </a:solidFill>
              </a:defRPr>
            </a:lvl3pPr>
            <a:lvl4pPr marL="1028700" indent="0">
              <a:buNone/>
              <a:defRPr>
                <a:solidFill>
                  <a:srgbClr val="344128"/>
                </a:solidFill>
              </a:defRPr>
            </a:lvl4pPr>
            <a:lvl5pPr marL="1371600" indent="0">
              <a:buNone/>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9" name="Rectangle 8">
            <a:extLst>
              <a:ext uri="{FF2B5EF4-FFF2-40B4-BE49-F238E27FC236}">
                <a16:creationId xmlns:a16="http://schemas.microsoft.com/office/drawing/2014/main" id="{F7B8ED14-EE23-C246-886A-A07F1ACAA253}"/>
              </a:ext>
            </a:extLst>
          </p:cNvPr>
          <p:cNvSpPr/>
          <p:nvPr userDrawn="1"/>
        </p:nvSpPr>
        <p:spPr>
          <a:xfrm>
            <a:off x="-1" y="-1"/>
            <a:ext cx="1416987" cy="5148264"/>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0" name="Straight Connector 9">
            <a:extLst>
              <a:ext uri="{FF2B5EF4-FFF2-40B4-BE49-F238E27FC236}">
                <a16:creationId xmlns:a16="http://schemas.microsoft.com/office/drawing/2014/main" id="{8C9B1FE9-0CC8-004B-992B-641CB565639C}"/>
              </a:ext>
            </a:extLst>
          </p:cNvPr>
          <p:cNvCxnSpPr>
            <a:cxnSpLocks/>
          </p:cNvCxnSpPr>
          <p:nvPr userDrawn="1"/>
        </p:nvCxnSpPr>
        <p:spPr>
          <a:xfrm flipV="1">
            <a:off x="1431911" y="0"/>
            <a:ext cx="0" cy="514826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rot="16200000">
            <a:off x="-1599176" y="2134112"/>
            <a:ext cx="4615335" cy="933895"/>
          </a:xfrm>
          <a:prstGeom prst="rect">
            <a:avLst/>
          </a:prstGeom>
        </p:spPr>
        <p:txBody>
          <a:bodyPr>
            <a:normAutofit/>
          </a:bodyPr>
          <a:lstStyle>
            <a:lvl1pPr>
              <a:defRPr sz="2800" b="1">
                <a:solidFill>
                  <a:srgbClr val="FFFFFE"/>
                </a:solidFill>
              </a:defRPr>
            </a:lvl1pPr>
          </a:lstStyle>
          <a:p>
            <a:r>
              <a:rPr lang="en-US"/>
              <a:t>Click to edit Master title style</a:t>
            </a:r>
          </a:p>
        </p:txBody>
      </p:sp>
    </p:spTree>
    <p:extLst>
      <p:ext uri="{BB962C8B-B14F-4D97-AF65-F5344CB8AC3E}">
        <p14:creationId xmlns:p14="http://schemas.microsoft.com/office/powerpoint/2010/main" val="2154931978"/>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51F73905-7CF5-444E-9A37-07FA4B009456}"/>
              </a:ext>
            </a:extLst>
          </p:cNvPr>
          <p:cNvSpPr/>
          <p:nvPr userDrawn="1"/>
        </p:nvSpPr>
        <p:spPr>
          <a:xfrm rot="5400000">
            <a:off x="1964940" y="-1964937"/>
            <a:ext cx="5199139" cy="9129014"/>
          </a:xfrm>
          <a:custGeom>
            <a:avLst/>
            <a:gdLst>
              <a:gd name="connsiteX0" fmla="*/ 0 w 6895789"/>
              <a:gd name="connsiteY0" fmla="*/ 0 h 3570127"/>
              <a:gd name="connsiteX1" fmla="*/ 6895789 w 6895789"/>
              <a:gd name="connsiteY1" fmla="*/ 0 h 3570127"/>
              <a:gd name="connsiteX2" fmla="*/ 6895789 w 6895789"/>
              <a:gd name="connsiteY2" fmla="*/ 3570127 h 3570127"/>
              <a:gd name="connsiteX3" fmla="*/ 0 w 6895789"/>
              <a:gd name="connsiteY3" fmla="*/ 3570127 h 3570127"/>
              <a:gd name="connsiteX4" fmla="*/ 0 w 6895789"/>
              <a:gd name="connsiteY4" fmla="*/ 0 h 3570127"/>
              <a:gd name="connsiteX0" fmla="*/ 134911 w 6895789"/>
              <a:gd name="connsiteY0" fmla="*/ 0 h 10990258"/>
              <a:gd name="connsiteX1" fmla="*/ 6895789 w 6895789"/>
              <a:gd name="connsiteY1" fmla="*/ 7420131 h 10990258"/>
              <a:gd name="connsiteX2" fmla="*/ 6895789 w 6895789"/>
              <a:gd name="connsiteY2" fmla="*/ 10990258 h 10990258"/>
              <a:gd name="connsiteX3" fmla="*/ 0 w 6895789"/>
              <a:gd name="connsiteY3" fmla="*/ 10990258 h 10990258"/>
              <a:gd name="connsiteX4" fmla="*/ 134911 w 6895789"/>
              <a:gd name="connsiteY4" fmla="*/ 0 h 10990258"/>
              <a:gd name="connsiteX0" fmla="*/ 29980 w 6895789"/>
              <a:gd name="connsiteY0" fmla="*/ 0 h 12234445"/>
              <a:gd name="connsiteX1" fmla="*/ 6895789 w 6895789"/>
              <a:gd name="connsiteY1" fmla="*/ 8664318 h 12234445"/>
              <a:gd name="connsiteX2" fmla="*/ 6895789 w 6895789"/>
              <a:gd name="connsiteY2" fmla="*/ 12234445 h 12234445"/>
              <a:gd name="connsiteX3" fmla="*/ 0 w 6895789"/>
              <a:gd name="connsiteY3" fmla="*/ 12234445 h 12234445"/>
              <a:gd name="connsiteX4" fmla="*/ 29980 w 6895789"/>
              <a:gd name="connsiteY4" fmla="*/ 0 h 12234445"/>
              <a:gd name="connsiteX0" fmla="*/ 14990 w 6895789"/>
              <a:gd name="connsiteY0" fmla="*/ 0 h 12159494"/>
              <a:gd name="connsiteX1" fmla="*/ 6895789 w 6895789"/>
              <a:gd name="connsiteY1" fmla="*/ 8589367 h 12159494"/>
              <a:gd name="connsiteX2" fmla="*/ 6895789 w 6895789"/>
              <a:gd name="connsiteY2" fmla="*/ 12159494 h 12159494"/>
              <a:gd name="connsiteX3" fmla="*/ 0 w 6895789"/>
              <a:gd name="connsiteY3" fmla="*/ 12159494 h 12159494"/>
              <a:gd name="connsiteX4" fmla="*/ 14990 w 6895789"/>
              <a:gd name="connsiteY4" fmla="*/ 0 h 12159494"/>
              <a:gd name="connsiteX0" fmla="*/ 14990 w 6925772"/>
              <a:gd name="connsiteY0" fmla="*/ 0 h 12172019"/>
              <a:gd name="connsiteX1" fmla="*/ 6925772 w 6925772"/>
              <a:gd name="connsiteY1" fmla="*/ 12172019 h 12172019"/>
              <a:gd name="connsiteX2" fmla="*/ 6895789 w 6925772"/>
              <a:gd name="connsiteY2" fmla="*/ 12159494 h 12172019"/>
              <a:gd name="connsiteX3" fmla="*/ 0 w 6925772"/>
              <a:gd name="connsiteY3" fmla="*/ 12159494 h 12172019"/>
              <a:gd name="connsiteX4" fmla="*/ 14990 w 6925772"/>
              <a:gd name="connsiteY4" fmla="*/ 0 h 12172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5772" h="12172019">
                <a:moveTo>
                  <a:pt x="14990" y="0"/>
                </a:moveTo>
                <a:lnTo>
                  <a:pt x="6925772" y="12172019"/>
                </a:lnTo>
                <a:lnTo>
                  <a:pt x="6895789" y="12159494"/>
                </a:lnTo>
                <a:lnTo>
                  <a:pt x="0" y="12159494"/>
                </a:lnTo>
                <a:cubicBezTo>
                  <a:pt x="9993" y="8081346"/>
                  <a:pt x="4997" y="4078148"/>
                  <a:pt x="14990" y="0"/>
                </a:cubicBezTo>
                <a:close/>
              </a:path>
            </a:pathLst>
          </a:cu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prstClr val="white"/>
                </a:solidFill>
              </a:rPr>
              <a:t> </a:t>
            </a:r>
          </a:p>
        </p:txBody>
      </p:sp>
      <p:cxnSp>
        <p:nvCxnSpPr>
          <p:cNvPr id="7" name="Straight Connector 6">
            <a:extLst>
              <a:ext uri="{FF2B5EF4-FFF2-40B4-BE49-F238E27FC236}">
                <a16:creationId xmlns:a16="http://schemas.microsoft.com/office/drawing/2014/main" id="{7F581BCC-8FC9-0740-9F0B-BF8B723A2C33}"/>
              </a:ext>
            </a:extLst>
          </p:cNvPr>
          <p:cNvCxnSpPr>
            <a:cxnSpLocks/>
            <a:endCxn id="5" idx="0"/>
          </p:cNvCxnSpPr>
          <p:nvPr userDrawn="1"/>
        </p:nvCxnSpPr>
        <p:spPr>
          <a:xfrm flipV="1">
            <a:off x="0" y="11254"/>
            <a:ext cx="9129016" cy="51878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95286" y="1030898"/>
            <a:ext cx="4950114" cy="995093"/>
          </a:xfrm>
          <a:prstGeom prst="rect">
            <a:avLst/>
          </a:prstGeom>
        </p:spPr>
        <p:txBody>
          <a:bodyPr/>
          <a:lstStyle>
            <a:lvl1pPr>
              <a:defRPr b="1">
                <a:solidFill>
                  <a:srgbClr val="FFFFFE"/>
                </a:solidFill>
              </a:defRPr>
            </a:lvl1pPr>
          </a:lstStyle>
          <a:p>
            <a:r>
              <a:rPr lang="en-US"/>
              <a:t>Click to Edit Master Divider Slide</a:t>
            </a:r>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8" name="Text Placeholder 7">
            <a:extLst>
              <a:ext uri="{FF2B5EF4-FFF2-40B4-BE49-F238E27FC236}">
                <a16:creationId xmlns:a16="http://schemas.microsoft.com/office/drawing/2014/main" id="{727A63B1-49E1-A34C-950A-7D9894B24DF2}"/>
              </a:ext>
            </a:extLst>
          </p:cNvPr>
          <p:cNvSpPr>
            <a:spLocks noGrp="1"/>
          </p:cNvSpPr>
          <p:nvPr>
            <p:ph type="body" sz="quarter" idx="13"/>
          </p:nvPr>
        </p:nvSpPr>
        <p:spPr>
          <a:xfrm>
            <a:off x="3935393" y="2988063"/>
            <a:ext cx="4998194" cy="1721777"/>
          </a:xfrm>
        </p:spPr>
        <p:txBody>
          <a:bodyPr/>
          <a:lstStyle>
            <a:lvl1pPr marL="0" indent="0" algn="r">
              <a:buFontTx/>
              <a:buNone/>
              <a:defRPr>
                <a:solidFill>
                  <a:srgbClr val="344128"/>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Tree>
    <p:extLst>
      <p:ext uri="{BB962C8B-B14F-4D97-AF65-F5344CB8AC3E}">
        <p14:creationId xmlns:p14="http://schemas.microsoft.com/office/powerpoint/2010/main" val="2398376850"/>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717D5C-0A62-1A45-94D0-102C78FCCDDF}"/>
              </a:ext>
            </a:extLst>
          </p:cNvPr>
          <p:cNvSpPr/>
          <p:nvPr userDrawn="1"/>
        </p:nvSpPr>
        <p:spPr>
          <a:xfrm rot="5400000">
            <a:off x="-985222" y="985225"/>
            <a:ext cx="5176631" cy="3206186"/>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10" name="Straight Connector 9">
            <a:extLst>
              <a:ext uri="{FF2B5EF4-FFF2-40B4-BE49-F238E27FC236}">
                <a16:creationId xmlns:a16="http://schemas.microsoft.com/office/drawing/2014/main" id="{84464CCB-4CF9-AF42-857D-E71375BB0152}"/>
              </a:ext>
            </a:extLst>
          </p:cNvPr>
          <p:cNvCxnSpPr/>
          <p:nvPr userDrawn="1"/>
        </p:nvCxnSpPr>
        <p:spPr>
          <a:xfrm flipV="1">
            <a:off x="3194069" y="-7305"/>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95286" y="532928"/>
            <a:ext cx="2382638" cy="2398381"/>
          </a:xfrm>
          <a:prstGeom prst="rect">
            <a:avLst/>
          </a:prstGeom>
        </p:spPr>
        <p:txBody>
          <a:bodyPr/>
          <a:lstStyle>
            <a:lvl1pPr>
              <a:defRPr b="1">
                <a:solidFill>
                  <a:srgbClr val="FFFFFE"/>
                </a:solidFill>
              </a:defRPr>
            </a:lvl1pPr>
          </a:lstStyle>
          <a:p>
            <a:r>
              <a:rPr lang="en-US"/>
              <a:t>Click to Edit Master Divider Slide</a:t>
            </a:r>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8" name="Text Placeholder 7">
            <a:extLst>
              <a:ext uri="{FF2B5EF4-FFF2-40B4-BE49-F238E27FC236}">
                <a16:creationId xmlns:a16="http://schemas.microsoft.com/office/drawing/2014/main" id="{727A63B1-49E1-A34C-950A-7D9894B24DF2}"/>
              </a:ext>
            </a:extLst>
          </p:cNvPr>
          <p:cNvSpPr>
            <a:spLocks noGrp="1"/>
          </p:cNvSpPr>
          <p:nvPr>
            <p:ph type="body" sz="quarter" idx="13"/>
          </p:nvPr>
        </p:nvSpPr>
        <p:spPr>
          <a:xfrm>
            <a:off x="3935393" y="532928"/>
            <a:ext cx="4998194" cy="4176912"/>
          </a:xfrm>
        </p:spPr>
        <p:txBody>
          <a:bodyPr/>
          <a:lstStyle>
            <a:lvl1pPr marL="0" indent="0" algn="l">
              <a:buFontTx/>
              <a:buNone/>
              <a:defRPr>
                <a:solidFill>
                  <a:srgbClr val="344128"/>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11" name="Text Placeholder 2">
            <a:extLst>
              <a:ext uri="{FF2B5EF4-FFF2-40B4-BE49-F238E27FC236}">
                <a16:creationId xmlns:a16="http://schemas.microsoft.com/office/drawing/2014/main" id="{8EBA2D5E-FFDD-FA47-A5B1-0D3A5ABA90C8}"/>
              </a:ext>
            </a:extLst>
          </p:cNvPr>
          <p:cNvSpPr>
            <a:spLocks noGrp="1"/>
          </p:cNvSpPr>
          <p:nvPr>
            <p:ph type="body" idx="1"/>
          </p:nvPr>
        </p:nvSpPr>
        <p:spPr>
          <a:xfrm>
            <a:off x="395287" y="3707329"/>
            <a:ext cx="2382639" cy="864137"/>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54797514"/>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F838FD-A298-F441-86B5-747CBAA153BD}"/>
              </a:ext>
            </a:extLst>
          </p:cNvPr>
          <p:cNvSpPr/>
          <p:nvPr userDrawn="1"/>
        </p:nvSpPr>
        <p:spPr>
          <a:xfrm rot="5400000">
            <a:off x="4011785" y="-4011785"/>
            <a:ext cx="1120431" cy="9144000"/>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9" name="Straight Connector 8">
            <a:extLst>
              <a:ext uri="{FF2B5EF4-FFF2-40B4-BE49-F238E27FC236}">
                <a16:creationId xmlns:a16="http://schemas.microsoft.com/office/drawing/2014/main" id="{1D66A395-E47D-5B48-918E-2512EF879425}"/>
              </a:ext>
            </a:extLst>
          </p:cNvPr>
          <p:cNvCxnSpPr/>
          <p:nvPr userDrawn="1"/>
        </p:nvCxnSpPr>
        <p:spPr>
          <a:xfrm>
            <a:off x="-1" y="1120429"/>
            <a:ext cx="91440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8650" y="123483"/>
            <a:ext cx="7886700" cy="995093"/>
          </a:xfrm>
          <a:prstGeom prst="rect">
            <a:avLst/>
          </a:prstGeom>
        </p:spPr>
        <p:txBody>
          <a:bodyPr/>
          <a:lstStyle>
            <a:lvl1pPr>
              <a:defRPr b="1">
                <a:solidFill>
                  <a:srgbClr val="FFFFFE"/>
                </a:solidFill>
              </a:defRPr>
            </a:lvl1pPr>
          </a:lstStyle>
          <a:p>
            <a:r>
              <a:rPr lang="en-US"/>
              <a:t>Click to edit Master title style</a:t>
            </a:r>
          </a:p>
        </p:txBody>
      </p:sp>
      <p:sp>
        <p:nvSpPr>
          <p:cNvPr id="3" name="Content Placeholder 2"/>
          <p:cNvSpPr>
            <a:spLocks noGrp="1"/>
          </p:cNvSpPr>
          <p:nvPr>
            <p:ph sz="half" idx="1"/>
          </p:nvPr>
        </p:nvSpPr>
        <p:spPr>
          <a:xfrm>
            <a:off x="628650" y="1370487"/>
            <a:ext cx="3886200" cy="3266526"/>
          </a:xfrm>
          <a:prstGeom prst="rect">
            <a:avLst/>
          </a:prstGeom>
        </p:spPr>
        <p:txBody>
          <a:bodyPr/>
          <a:lstStyle>
            <a:lvl1pPr>
              <a:defRPr>
                <a:solidFill>
                  <a:srgbClr val="344128"/>
                </a:solidFill>
              </a:defRPr>
            </a:lvl1pPr>
            <a:lvl2pPr>
              <a:defRPr>
                <a:solidFill>
                  <a:srgbClr val="344128"/>
                </a:solidFill>
              </a:defRPr>
            </a:lvl2pPr>
            <a:lvl3pPr>
              <a:defRPr>
                <a:solidFill>
                  <a:srgbClr val="344128"/>
                </a:solidFill>
              </a:defRPr>
            </a:lvl3pPr>
            <a:lvl4pPr>
              <a:defRPr>
                <a:solidFill>
                  <a:srgbClr val="344128"/>
                </a:solidFill>
              </a:defRPr>
            </a:lvl4pPr>
            <a:lvl5pPr>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70487"/>
            <a:ext cx="3886200" cy="3266526"/>
          </a:xfrm>
          <a:prstGeom prst="rect">
            <a:avLst/>
          </a:prstGeom>
        </p:spPr>
        <p:txBody>
          <a:bodyPr/>
          <a:lstStyle>
            <a:lvl1pPr>
              <a:defRPr>
                <a:solidFill>
                  <a:srgbClr val="344128"/>
                </a:solidFill>
              </a:defRPr>
            </a:lvl1pPr>
            <a:lvl2pPr>
              <a:defRPr>
                <a:solidFill>
                  <a:srgbClr val="344128"/>
                </a:solidFill>
              </a:defRPr>
            </a:lvl2pPr>
            <a:lvl3pPr>
              <a:defRPr>
                <a:solidFill>
                  <a:srgbClr val="344128"/>
                </a:solidFill>
              </a:defRPr>
            </a:lvl3pPr>
            <a:lvl4pPr>
              <a:defRPr>
                <a:solidFill>
                  <a:srgbClr val="344128"/>
                </a:solidFill>
              </a:defRPr>
            </a:lvl4pPr>
            <a:lvl5pPr>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D8839D1-C3EC-4F4F-B794-C704A6ED4594}" type="datetime1">
              <a:rPr lang="en-US" smtClean="0"/>
              <a:t>10/16/2026</a:t>
            </a:fld>
            <a:endParaRPr lang="en-US"/>
          </a:p>
        </p:txBody>
      </p:sp>
      <p:sp>
        <p:nvSpPr>
          <p:cNvPr id="8" name="Slide Number Placeholder 5"/>
          <p:cNvSpPr txBox="1">
            <a:spLocks/>
          </p:cNvSpPr>
          <p:nvPr userDrawn="1"/>
        </p:nvSpPr>
        <p:spPr>
          <a:xfrm>
            <a:off x="8761312" y="4771677"/>
            <a:ext cx="2057400" cy="274098"/>
          </a:xfrm>
          <a:prstGeom prst="rect">
            <a:avLst/>
          </a:prstGeom>
        </p:spPr>
        <p:txBody>
          <a:bodyPr/>
          <a:lstStyle>
            <a:defPPr>
              <a:defRPr lang="en-US"/>
            </a:defPPr>
            <a:lvl1pPr marL="0" algn="l" defTabSz="685800" rtl="0" eaLnBrk="1" latinLnBrk="0" hangingPunct="1">
              <a:defRPr sz="10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FF5A264-38F1-C449-BFAC-7DC7FE9FD3F1}" type="slidenum">
              <a:rPr lang="en-US" sz="1000" smtClean="0"/>
              <a:pPr/>
              <a:t>‹#›</a:t>
            </a:fld>
            <a:endParaRPr lang="en-US" sz="1000"/>
          </a:p>
        </p:txBody>
      </p:sp>
    </p:spTree>
    <p:extLst>
      <p:ext uri="{BB962C8B-B14F-4D97-AF65-F5344CB8AC3E}">
        <p14:creationId xmlns:p14="http://schemas.microsoft.com/office/powerpoint/2010/main" val="3524474194"/>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2 content blank">
    <p:spTree>
      <p:nvGrpSpPr>
        <p:cNvPr id="1" name=""/>
        <p:cNvGrpSpPr/>
        <p:nvPr/>
      </p:nvGrpSpPr>
      <p:grpSpPr>
        <a:xfrm>
          <a:off x="0" y="0"/>
          <a:ext cx="0" cy="0"/>
          <a:chOff x="0" y="0"/>
          <a:chExt cx="0" cy="0"/>
        </a:xfrm>
      </p:grpSpPr>
      <p:sp>
        <p:nvSpPr>
          <p:cNvPr id="2" name="Title 1"/>
          <p:cNvSpPr>
            <a:spLocks noGrp="1"/>
          </p:cNvSpPr>
          <p:nvPr>
            <p:ph type="title"/>
          </p:nvPr>
        </p:nvSpPr>
        <p:spPr>
          <a:xfrm>
            <a:off x="629841" y="274097"/>
            <a:ext cx="7886700" cy="995093"/>
          </a:xfrm>
          <a:prstGeom prst="rect">
            <a:avLst/>
          </a:prstGeom>
        </p:spPr>
        <p:txBody>
          <a:bodyPr/>
          <a:lstStyle>
            <a:lvl1pPr>
              <a:defRPr>
                <a:solidFill>
                  <a:srgbClr val="344128"/>
                </a:solidFill>
              </a:defRPr>
            </a:lvl1pPr>
          </a:lstStyle>
          <a:p>
            <a:r>
              <a:rPr lang="en-US"/>
              <a:t>Click to edit Master title style</a:t>
            </a:r>
          </a:p>
        </p:txBody>
      </p:sp>
      <p:sp>
        <p:nvSpPr>
          <p:cNvPr id="3" name="Text Placeholder 2"/>
          <p:cNvSpPr>
            <a:spLocks noGrp="1"/>
          </p:cNvSpPr>
          <p:nvPr>
            <p:ph type="body" idx="1"/>
          </p:nvPr>
        </p:nvSpPr>
        <p:spPr>
          <a:xfrm>
            <a:off x="629842" y="1262040"/>
            <a:ext cx="3868340" cy="618506"/>
          </a:xfrm>
          <a:prstGeom prst="rect">
            <a:avLst/>
          </a:prstGeom>
        </p:spPr>
        <p:txBody>
          <a:bodyPr anchor="b"/>
          <a:lstStyle>
            <a:lvl1pPr marL="0" indent="0">
              <a:buNone/>
              <a:defRPr sz="1800" b="1">
                <a:solidFill>
                  <a:srgbClr val="344128"/>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80546"/>
            <a:ext cx="3868340" cy="2766000"/>
          </a:xfrm>
          <a:prstGeom prst="rect">
            <a:avLst/>
          </a:prstGeom>
        </p:spPr>
        <p:txBody>
          <a:bodyPr/>
          <a:lstStyle>
            <a:lvl1pPr>
              <a:defRPr>
                <a:solidFill>
                  <a:srgbClr val="344128"/>
                </a:solidFill>
              </a:defRPr>
            </a:lvl1pPr>
            <a:lvl2pPr>
              <a:defRPr>
                <a:solidFill>
                  <a:srgbClr val="344128"/>
                </a:solidFill>
              </a:defRPr>
            </a:lvl2pPr>
            <a:lvl3pPr>
              <a:defRPr>
                <a:solidFill>
                  <a:srgbClr val="344128"/>
                </a:solidFill>
              </a:defRPr>
            </a:lvl3pPr>
            <a:lvl4pPr>
              <a:defRPr>
                <a:solidFill>
                  <a:srgbClr val="344128"/>
                </a:solidFill>
              </a:defRPr>
            </a:lvl4pPr>
            <a:lvl5pPr>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262040"/>
            <a:ext cx="3887391" cy="618506"/>
          </a:xfrm>
          <a:prstGeom prst="rect">
            <a:avLst/>
          </a:prstGeom>
        </p:spPr>
        <p:txBody>
          <a:bodyPr anchor="b"/>
          <a:lstStyle>
            <a:lvl1pPr marL="0" indent="0">
              <a:buNone/>
              <a:defRPr sz="1800" b="1">
                <a:solidFill>
                  <a:srgbClr val="344128"/>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1880546"/>
            <a:ext cx="3887391" cy="2766000"/>
          </a:xfrm>
          <a:prstGeom prst="rect">
            <a:avLst/>
          </a:prstGeom>
        </p:spPr>
        <p:txBody>
          <a:bodyPr/>
          <a:lstStyle>
            <a:lvl1pPr>
              <a:defRPr>
                <a:solidFill>
                  <a:srgbClr val="344128"/>
                </a:solidFill>
              </a:defRPr>
            </a:lvl1pPr>
            <a:lvl2pPr>
              <a:defRPr>
                <a:solidFill>
                  <a:srgbClr val="344128"/>
                </a:solidFill>
              </a:defRPr>
            </a:lvl2pPr>
            <a:lvl3pPr>
              <a:defRPr>
                <a:solidFill>
                  <a:srgbClr val="344128"/>
                </a:solidFill>
              </a:defRPr>
            </a:lvl3pPr>
            <a:lvl4pPr>
              <a:defRPr>
                <a:solidFill>
                  <a:srgbClr val="344128"/>
                </a:solidFill>
              </a:defRPr>
            </a:lvl4pPr>
            <a:lvl5pPr>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42C753-31D4-D149-B43A-96D32549E4BA}" type="datetime1">
              <a:rPr lang="en-US" smtClean="0"/>
              <a:t>10/16/2026</a:t>
            </a:fld>
            <a:endParaRPr lang="en-US"/>
          </a:p>
        </p:txBody>
      </p:sp>
      <p:sp>
        <p:nvSpPr>
          <p:cNvPr id="10" name="Slide Number Placeholder 5"/>
          <p:cNvSpPr txBox="1">
            <a:spLocks/>
          </p:cNvSpPr>
          <p:nvPr userDrawn="1"/>
        </p:nvSpPr>
        <p:spPr>
          <a:xfrm>
            <a:off x="8761312" y="4771677"/>
            <a:ext cx="2057400" cy="274098"/>
          </a:xfrm>
          <a:prstGeom prst="rect">
            <a:avLst/>
          </a:prstGeom>
        </p:spPr>
        <p:txBody>
          <a:bodyPr/>
          <a:lstStyle>
            <a:defPPr>
              <a:defRPr lang="en-US"/>
            </a:defPPr>
            <a:lvl1pPr marL="0" algn="l" defTabSz="685800" rtl="0" eaLnBrk="1" latinLnBrk="0" hangingPunct="1">
              <a:defRPr sz="10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FF5A264-38F1-C449-BFAC-7DC7FE9FD3F1}" type="slidenum">
              <a:rPr lang="en-US" sz="1000" smtClean="0"/>
              <a:pPr/>
              <a:t>‹#›</a:t>
            </a:fld>
            <a:endParaRPr lang="en-US" sz="1000"/>
          </a:p>
        </p:txBody>
      </p:sp>
    </p:spTree>
    <p:extLst>
      <p:ext uri="{BB962C8B-B14F-4D97-AF65-F5344CB8AC3E}">
        <p14:creationId xmlns:p14="http://schemas.microsoft.com/office/powerpoint/2010/main" val="2857357970"/>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097"/>
            <a:ext cx="7886700" cy="995093"/>
          </a:xfrm>
          <a:prstGeom prst="rect">
            <a:avLst/>
          </a:prstGeom>
        </p:spPr>
        <p:txBody>
          <a:bodyPr/>
          <a:lstStyle>
            <a:lvl1pPr>
              <a:defRPr>
                <a:solidFill>
                  <a:srgbClr val="344128"/>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8EB54794-FC12-6745-BC43-4539CA78B0D9}"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Tree>
    <p:extLst>
      <p:ext uri="{BB962C8B-B14F-4D97-AF65-F5344CB8AC3E}">
        <p14:creationId xmlns:p14="http://schemas.microsoft.com/office/powerpoint/2010/main" val="2602285101"/>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717D5C-0A62-1A45-94D0-102C78FCCDDF}"/>
              </a:ext>
            </a:extLst>
          </p:cNvPr>
          <p:cNvSpPr/>
          <p:nvPr userDrawn="1"/>
        </p:nvSpPr>
        <p:spPr>
          <a:xfrm rot="5400000">
            <a:off x="-985222" y="985225"/>
            <a:ext cx="5176631" cy="3206186"/>
          </a:xfrm>
          <a:prstGeom prst="rect">
            <a:avLst/>
          </a:prstGeom>
          <a:solidFill>
            <a:srgbClr val="DEA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10" name="Straight Connector 9">
            <a:extLst>
              <a:ext uri="{FF2B5EF4-FFF2-40B4-BE49-F238E27FC236}">
                <a16:creationId xmlns:a16="http://schemas.microsoft.com/office/drawing/2014/main" id="{84464CCB-4CF9-AF42-857D-E71375BB0152}"/>
              </a:ext>
            </a:extLst>
          </p:cNvPr>
          <p:cNvCxnSpPr/>
          <p:nvPr userDrawn="1"/>
        </p:nvCxnSpPr>
        <p:spPr>
          <a:xfrm flipV="1">
            <a:off x="3194069" y="-7305"/>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95286" y="532928"/>
            <a:ext cx="2382638" cy="2398381"/>
          </a:xfrm>
          <a:prstGeom prst="rect">
            <a:avLst/>
          </a:prstGeom>
        </p:spPr>
        <p:txBody>
          <a:bodyPr/>
          <a:lstStyle>
            <a:lvl1pPr>
              <a:defRPr b="1">
                <a:solidFill>
                  <a:srgbClr val="5E5E5E"/>
                </a:solidFill>
              </a:defRPr>
            </a:lvl1pPr>
          </a:lstStyle>
          <a:p>
            <a:r>
              <a:rPr lang="en-US"/>
              <a:t>Click to Edit Master Divider Slide</a:t>
            </a:r>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8" name="Text Placeholder 7">
            <a:extLst>
              <a:ext uri="{FF2B5EF4-FFF2-40B4-BE49-F238E27FC236}">
                <a16:creationId xmlns:a16="http://schemas.microsoft.com/office/drawing/2014/main" id="{727A63B1-49E1-A34C-950A-7D9894B24DF2}"/>
              </a:ext>
            </a:extLst>
          </p:cNvPr>
          <p:cNvSpPr>
            <a:spLocks noGrp="1"/>
          </p:cNvSpPr>
          <p:nvPr>
            <p:ph type="body" sz="quarter" idx="13"/>
          </p:nvPr>
        </p:nvSpPr>
        <p:spPr>
          <a:xfrm>
            <a:off x="3935393" y="532928"/>
            <a:ext cx="4998194" cy="4176912"/>
          </a:xfrm>
        </p:spPr>
        <p:txBody>
          <a:bodyPr/>
          <a:lstStyle>
            <a:lvl1pPr marL="0" indent="0" algn="l">
              <a:buFontTx/>
              <a:buNone/>
              <a:defRPr>
                <a:solidFill>
                  <a:srgbClr val="344128"/>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11" name="Text Placeholder 2">
            <a:extLst>
              <a:ext uri="{FF2B5EF4-FFF2-40B4-BE49-F238E27FC236}">
                <a16:creationId xmlns:a16="http://schemas.microsoft.com/office/drawing/2014/main" id="{8EBA2D5E-FFDD-FA47-A5B1-0D3A5ABA90C8}"/>
              </a:ext>
            </a:extLst>
          </p:cNvPr>
          <p:cNvSpPr>
            <a:spLocks noGrp="1"/>
          </p:cNvSpPr>
          <p:nvPr>
            <p:ph type="body" idx="1"/>
          </p:nvPr>
        </p:nvSpPr>
        <p:spPr>
          <a:xfrm>
            <a:off x="395287" y="3707329"/>
            <a:ext cx="2382639" cy="864137"/>
          </a:xfrm>
          <a:prstGeom prst="rect">
            <a:avLst/>
          </a:prstGeom>
        </p:spPr>
        <p:txBody>
          <a:bodyPr/>
          <a:lstStyle>
            <a:lvl1pPr marL="0" indent="0">
              <a:buNone/>
              <a:defRPr sz="1800">
                <a:solidFill>
                  <a:srgbClr val="5E5E5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2943462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p:cNvSpPr/>
          <p:nvPr userDrawn="1"/>
        </p:nvSpPr>
        <p:spPr>
          <a:xfrm rot="5400000">
            <a:off x="4011785" y="-4011785"/>
            <a:ext cx="1120431" cy="9144000"/>
          </a:xfrm>
          <a:prstGeom prst="rect">
            <a:avLst/>
          </a:prstGeom>
          <a:solidFill>
            <a:srgbClr val="DEA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04559" y="159143"/>
            <a:ext cx="6119391" cy="934760"/>
          </a:xfrm>
          <a:prstGeom prst="rect">
            <a:avLst/>
          </a:prstGeom>
        </p:spPr>
        <p:txBody>
          <a:bodyPr>
            <a:normAutofit/>
          </a:bodyPr>
          <a:lstStyle>
            <a:lvl1pPr>
              <a:defRPr sz="3200" b="1">
                <a:solidFill>
                  <a:srgbClr val="5E5E5E"/>
                </a:solidFill>
              </a:defRPr>
            </a:lvl1pPr>
          </a:lstStyle>
          <a:p>
            <a:r>
              <a:rPr lang="en-US"/>
              <a:t>Click to edit Master title style</a:t>
            </a:r>
          </a:p>
        </p:txBody>
      </p:sp>
      <p:sp>
        <p:nvSpPr>
          <p:cNvPr id="3" name="Content Placeholder 2"/>
          <p:cNvSpPr>
            <a:spLocks noGrp="1"/>
          </p:cNvSpPr>
          <p:nvPr>
            <p:ph idx="1"/>
          </p:nvPr>
        </p:nvSpPr>
        <p:spPr>
          <a:xfrm>
            <a:off x="304558" y="1370487"/>
            <a:ext cx="8210792" cy="3266526"/>
          </a:xfrm>
          <a:prstGeom prst="rect">
            <a:avLst/>
          </a:prstGeom>
        </p:spPr>
        <p:txBody>
          <a:bodyPr/>
          <a:lstStyle>
            <a:lvl1pPr marL="0" indent="0">
              <a:buNone/>
              <a:defRPr>
                <a:solidFill>
                  <a:srgbClr val="344128"/>
                </a:solidFill>
              </a:defRPr>
            </a:lvl1pPr>
            <a:lvl2pPr marL="342900" indent="0">
              <a:buNone/>
              <a:defRPr>
                <a:solidFill>
                  <a:srgbClr val="344128"/>
                </a:solidFill>
              </a:defRPr>
            </a:lvl2pPr>
            <a:lvl3pPr marL="685800" indent="0">
              <a:buNone/>
              <a:defRPr>
                <a:solidFill>
                  <a:srgbClr val="344128"/>
                </a:solidFill>
              </a:defRPr>
            </a:lvl3pPr>
            <a:lvl4pPr marL="1028700" indent="0">
              <a:buNone/>
              <a:defRPr>
                <a:solidFill>
                  <a:srgbClr val="344128"/>
                </a:solidFill>
              </a:defRPr>
            </a:lvl4pPr>
            <a:lvl5pPr marL="1371600" indent="0">
              <a:buNone/>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cxnSp>
        <p:nvCxnSpPr>
          <p:cNvPr id="8" name="Straight Connector 7"/>
          <p:cNvCxnSpPr/>
          <p:nvPr userDrawn="1"/>
        </p:nvCxnSpPr>
        <p:spPr>
          <a:xfrm>
            <a:off x="-1" y="1120429"/>
            <a:ext cx="91440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687498"/>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717D5C-0A62-1A45-94D0-102C78FCCDDF}"/>
              </a:ext>
            </a:extLst>
          </p:cNvPr>
          <p:cNvSpPr/>
          <p:nvPr userDrawn="1"/>
        </p:nvSpPr>
        <p:spPr>
          <a:xfrm rot="5400000">
            <a:off x="-985222" y="985225"/>
            <a:ext cx="5176631" cy="3206186"/>
          </a:xfrm>
          <a:prstGeom prst="rect">
            <a:avLst/>
          </a:prstGeom>
          <a:solidFill>
            <a:srgbClr val="1A44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10" name="Straight Connector 9">
            <a:extLst>
              <a:ext uri="{FF2B5EF4-FFF2-40B4-BE49-F238E27FC236}">
                <a16:creationId xmlns:a16="http://schemas.microsoft.com/office/drawing/2014/main" id="{84464CCB-4CF9-AF42-857D-E71375BB0152}"/>
              </a:ext>
            </a:extLst>
          </p:cNvPr>
          <p:cNvCxnSpPr/>
          <p:nvPr userDrawn="1"/>
        </p:nvCxnSpPr>
        <p:spPr>
          <a:xfrm flipV="1">
            <a:off x="3194069" y="-7305"/>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95286" y="532928"/>
            <a:ext cx="2382638" cy="2398381"/>
          </a:xfrm>
          <a:prstGeom prst="rect">
            <a:avLst/>
          </a:prstGeom>
        </p:spPr>
        <p:txBody>
          <a:bodyPr/>
          <a:lstStyle>
            <a:lvl1pPr>
              <a:defRPr b="1">
                <a:solidFill>
                  <a:srgbClr val="FFFFFE"/>
                </a:solidFill>
              </a:defRPr>
            </a:lvl1pPr>
          </a:lstStyle>
          <a:p>
            <a:r>
              <a:rPr lang="en-US"/>
              <a:t>Click to Edit Master Divider Slide</a:t>
            </a:r>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8" name="Text Placeholder 7">
            <a:extLst>
              <a:ext uri="{FF2B5EF4-FFF2-40B4-BE49-F238E27FC236}">
                <a16:creationId xmlns:a16="http://schemas.microsoft.com/office/drawing/2014/main" id="{727A63B1-49E1-A34C-950A-7D9894B24DF2}"/>
              </a:ext>
            </a:extLst>
          </p:cNvPr>
          <p:cNvSpPr>
            <a:spLocks noGrp="1"/>
          </p:cNvSpPr>
          <p:nvPr>
            <p:ph type="body" sz="quarter" idx="13"/>
          </p:nvPr>
        </p:nvSpPr>
        <p:spPr>
          <a:xfrm>
            <a:off x="3935393" y="532928"/>
            <a:ext cx="4998194" cy="4176912"/>
          </a:xfrm>
        </p:spPr>
        <p:txBody>
          <a:bodyPr/>
          <a:lstStyle>
            <a:lvl1pPr marL="0" indent="0" algn="l">
              <a:buFontTx/>
              <a:buNone/>
              <a:defRPr>
                <a:solidFill>
                  <a:srgbClr val="344128"/>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11" name="Text Placeholder 2">
            <a:extLst>
              <a:ext uri="{FF2B5EF4-FFF2-40B4-BE49-F238E27FC236}">
                <a16:creationId xmlns:a16="http://schemas.microsoft.com/office/drawing/2014/main" id="{8EBA2D5E-FFDD-FA47-A5B1-0D3A5ABA90C8}"/>
              </a:ext>
            </a:extLst>
          </p:cNvPr>
          <p:cNvSpPr>
            <a:spLocks noGrp="1"/>
          </p:cNvSpPr>
          <p:nvPr>
            <p:ph type="body" idx="1"/>
          </p:nvPr>
        </p:nvSpPr>
        <p:spPr>
          <a:xfrm>
            <a:off x="395287" y="3707329"/>
            <a:ext cx="2382639" cy="864137"/>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7036666"/>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p:cNvSpPr/>
          <p:nvPr userDrawn="1"/>
        </p:nvSpPr>
        <p:spPr>
          <a:xfrm rot="5400000">
            <a:off x="4011785" y="-4011785"/>
            <a:ext cx="1120431" cy="9144000"/>
          </a:xfrm>
          <a:prstGeom prst="rect">
            <a:avLst/>
          </a:prstGeom>
          <a:solidFill>
            <a:srgbClr val="1A44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04559" y="159143"/>
            <a:ext cx="6119391" cy="934760"/>
          </a:xfrm>
          <a:prstGeom prst="rect">
            <a:avLst/>
          </a:prstGeom>
        </p:spPr>
        <p:txBody>
          <a:bodyPr>
            <a:normAutofit/>
          </a:bodyPr>
          <a:lstStyle>
            <a:lvl1pPr>
              <a:defRPr sz="3200" b="1">
                <a:solidFill>
                  <a:srgbClr val="FFFFFE"/>
                </a:solidFill>
              </a:defRPr>
            </a:lvl1pPr>
          </a:lstStyle>
          <a:p>
            <a:r>
              <a:rPr lang="en-US"/>
              <a:t>Click to edit Master title style</a:t>
            </a:r>
          </a:p>
        </p:txBody>
      </p:sp>
      <p:sp>
        <p:nvSpPr>
          <p:cNvPr id="3" name="Content Placeholder 2"/>
          <p:cNvSpPr>
            <a:spLocks noGrp="1"/>
          </p:cNvSpPr>
          <p:nvPr>
            <p:ph idx="1"/>
          </p:nvPr>
        </p:nvSpPr>
        <p:spPr>
          <a:xfrm>
            <a:off x="304558" y="1370487"/>
            <a:ext cx="8210792" cy="3266526"/>
          </a:xfrm>
          <a:prstGeom prst="rect">
            <a:avLst/>
          </a:prstGeom>
        </p:spPr>
        <p:txBody>
          <a:bodyPr/>
          <a:lstStyle>
            <a:lvl1pPr marL="0" indent="0">
              <a:buNone/>
              <a:defRPr>
                <a:solidFill>
                  <a:srgbClr val="344128"/>
                </a:solidFill>
              </a:defRPr>
            </a:lvl1pPr>
            <a:lvl2pPr marL="342900" indent="0">
              <a:buNone/>
              <a:defRPr>
                <a:solidFill>
                  <a:srgbClr val="344128"/>
                </a:solidFill>
              </a:defRPr>
            </a:lvl2pPr>
            <a:lvl3pPr marL="685800" indent="0">
              <a:buNone/>
              <a:defRPr>
                <a:solidFill>
                  <a:srgbClr val="344128"/>
                </a:solidFill>
              </a:defRPr>
            </a:lvl3pPr>
            <a:lvl4pPr marL="1028700" indent="0">
              <a:buNone/>
              <a:defRPr>
                <a:solidFill>
                  <a:srgbClr val="344128"/>
                </a:solidFill>
              </a:defRPr>
            </a:lvl4pPr>
            <a:lvl5pPr marL="1371600" indent="0">
              <a:buNone/>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cxnSp>
        <p:nvCxnSpPr>
          <p:cNvPr id="8" name="Straight Connector 7"/>
          <p:cNvCxnSpPr/>
          <p:nvPr userDrawn="1"/>
        </p:nvCxnSpPr>
        <p:spPr>
          <a:xfrm>
            <a:off x="-1" y="1120429"/>
            <a:ext cx="91440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489796"/>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717D5C-0A62-1A45-94D0-102C78FCCDDF}"/>
              </a:ext>
            </a:extLst>
          </p:cNvPr>
          <p:cNvSpPr/>
          <p:nvPr userDrawn="1"/>
        </p:nvSpPr>
        <p:spPr>
          <a:xfrm rot="5400000">
            <a:off x="-985222" y="985225"/>
            <a:ext cx="5176631" cy="3206186"/>
          </a:xfrm>
          <a:prstGeom prst="rect">
            <a:avLst/>
          </a:prstGeom>
          <a:solidFill>
            <a:srgbClr val="678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10" name="Straight Connector 9">
            <a:extLst>
              <a:ext uri="{FF2B5EF4-FFF2-40B4-BE49-F238E27FC236}">
                <a16:creationId xmlns:a16="http://schemas.microsoft.com/office/drawing/2014/main" id="{84464CCB-4CF9-AF42-857D-E71375BB0152}"/>
              </a:ext>
            </a:extLst>
          </p:cNvPr>
          <p:cNvCxnSpPr/>
          <p:nvPr userDrawn="1"/>
        </p:nvCxnSpPr>
        <p:spPr>
          <a:xfrm flipV="1">
            <a:off x="3194069" y="-7305"/>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95286" y="532928"/>
            <a:ext cx="2382638" cy="2398381"/>
          </a:xfrm>
          <a:prstGeom prst="rect">
            <a:avLst/>
          </a:prstGeom>
        </p:spPr>
        <p:txBody>
          <a:bodyPr/>
          <a:lstStyle>
            <a:lvl1pPr>
              <a:defRPr b="1">
                <a:solidFill>
                  <a:srgbClr val="FFFFFE"/>
                </a:solidFill>
              </a:defRPr>
            </a:lvl1pPr>
          </a:lstStyle>
          <a:p>
            <a:r>
              <a:rPr lang="en-US"/>
              <a:t>Click to Edit Master Divider Slide</a:t>
            </a:r>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
        <p:nvSpPr>
          <p:cNvPr id="8" name="Text Placeholder 7">
            <a:extLst>
              <a:ext uri="{FF2B5EF4-FFF2-40B4-BE49-F238E27FC236}">
                <a16:creationId xmlns:a16="http://schemas.microsoft.com/office/drawing/2014/main" id="{727A63B1-49E1-A34C-950A-7D9894B24DF2}"/>
              </a:ext>
            </a:extLst>
          </p:cNvPr>
          <p:cNvSpPr>
            <a:spLocks noGrp="1"/>
          </p:cNvSpPr>
          <p:nvPr>
            <p:ph type="body" sz="quarter" idx="13"/>
          </p:nvPr>
        </p:nvSpPr>
        <p:spPr>
          <a:xfrm>
            <a:off x="3935393" y="532928"/>
            <a:ext cx="4998194" cy="4176912"/>
          </a:xfrm>
        </p:spPr>
        <p:txBody>
          <a:bodyPr/>
          <a:lstStyle>
            <a:lvl1pPr marL="0" indent="0" algn="l">
              <a:buFontTx/>
              <a:buNone/>
              <a:defRPr>
                <a:solidFill>
                  <a:srgbClr val="344128"/>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11" name="Text Placeholder 2">
            <a:extLst>
              <a:ext uri="{FF2B5EF4-FFF2-40B4-BE49-F238E27FC236}">
                <a16:creationId xmlns:a16="http://schemas.microsoft.com/office/drawing/2014/main" id="{8EBA2D5E-FFDD-FA47-A5B1-0D3A5ABA90C8}"/>
              </a:ext>
            </a:extLst>
          </p:cNvPr>
          <p:cNvSpPr>
            <a:spLocks noGrp="1"/>
          </p:cNvSpPr>
          <p:nvPr>
            <p:ph type="body" idx="1"/>
          </p:nvPr>
        </p:nvSpPr>
        <p:spPr>
          <a:xfrm>
            <a:off x="395287" y="3707329"/>
            <a:ext cx="2382639" cy="864137"/>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62591919"/>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p:cNvSpPr/>
          <p:nvPr userDrawn="1"/>
        </p:nvSpPr>
        <p:spPr>
          <a:xfrm rot="5400000">
            <a:off x="4011785" y="-4011785"/>
            <a:ext cx="1120431" cy="9144000"/>
          </a:xfrm>
          <a:prstGeom prst="rect">
            <a:avLst/>
          </a:prstGeom>
          <a:solidFill>
            <a:srgbClr val="678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04559" y="159143"/>
            <a:ext cx="6119391" cy="934760"/>
          </a:xfrm>
          <a:prstGeom prst="rect">
            <a:avLst/>
          </a:prstGeom>
        </p:spPr>
        <p:txBody>
          <a:bodyPr>
            <a:normAutofit/>
          </a:bodyPr>
          <a:lstStyle>
            <a:lvl1pPr>
              <a:defRPr sz="3200" b="1">
                <a:solidFill>
                  <a:srgbClr val="FFFFFE"/>
                </a:solidFill>
              </a:defRPr>
            </a:lvl1pPr>
          </a:lstStyle>
          <a:p>
            <a:r>
              <a:rPr lang="en-US"/>
              <a:t>Click to edit Master title style</a:t>
            </a:r>
          </a:p>
        </p:txBody>
      </p:sp>
      <p:sp>
        <p:nvSpPr>
          <p:cNvPr id="3" name="Content Placeholder 2"/>
          <p:cNvSpPr>
            <a:spLocks noGrp="1"/>
          </p:cNvSpPr>
          <p:nvPr>
            <p:ph idx="1"/>
          </p:nvPr>
        </p:nvSpPr>
        <p:spPr>
          <a:xfrm>
            <a:off x="304558" y="1370487"/>
            <a:ext cx="8210792" cy="3266526"/>
          </a:xfrm>
          <a:prstGeom prst="rect">
            <a:avLst/>
          </a:prstGeom>
        </p:spPr>
        <p:txBody>
          <a:bodyPr/>
          <a:lstStyle>
            <a:lvl1pPr marL="0" indent="0">
              <a:buNone/>
              <a:defRPr>
                <a:solidFill>
                  <a:srgbClr val="344128"/>
                </a:solidFill>
              </a:defRPr>
            </a:lvl1pPr>
            <a:lvl2pPr marL="342900" indent="0">
              <a:buNone/>
              <a:defRPr>
                <a:solidFill>
                  <a:srgbClr val="344128"/>
                </a:solidFill>
              </a:defRPr>
            </a:lvl2pPr>
            <a:lvl3pPr marL="685800" indent="0">
              <a:buNone/>
              <a:defRPr>
                <a:solidFill>
                  <a:srgbClr val="344128"/>
                </a:solidFill>
              </a:defRPr>
            </a:lvl3pPr>
            <a:lvl4pPr marL="1028700" indent="0">
              <a:buNone/>
              <a:defRPr>
                <a:solidFill>
                  <a:srgbClr val="344128"/>
                </a:solidFill>
              </a:defRPr>
            </a:lvl4pPr>
            <a:lvl5pPr marL="1371600" indent="0">
              <a:buNone/>
              <a:defRPr>
                <a:solidFill>
                  <a:srgbClr val="34412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657BF9-D144-EA4E-938A-B9123AAF7E97}" type="datetime1">
              <a:rPr lang="en-US" smtClean="0"/>
              <a:t>10/16/2026</a:t>
            </a:fld>
            <a:endParaRPr lang="en-US"/>
          </a:p>
        </p:txBody>
      </p:sp>
      <p:sp>
        <p:nvSpPr>
          <p:cNvPr id="6"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cxnSp>
        <p:nvCxnSpPr>
          <p:cNvPr id="8" name="Straight Connector 7"/>
          <p:cNvCxnSpPr/>
          <p:nvPr userDrawn="1"/>
        </p:nvCxnSpPr>
        <p:spPr>
          <a:xfrm>
            <a:off x="-1" y="1120429"/>
            <a:ext cx="91440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346989"/>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761312" y="4771677"/>
            <a:ext cx="2057400" cy="274098"/>
          </a:xfrm>
          <a:prstGeom prst="rect">
            <a:avLst/>
          </a:prstGeom>
        </p:spPr>
        <p:txBody>
          <a:bodyPr/>
          <a:lstStyle>
            <a:lvl1pPr>
              <a:defRPr sz="1000"/>
            </a:lvl1pPr>
          </a:lstStyle>
          <a:p>
            <a:fld id="{BFF5A264-38F1-C449-BFAC-7DC7FE9FD3F1}" type="slidenum">
              <a:rPr lang="en-US" smtClean="0"/>
              <a:pPr/>
              <a:t>‹#›</a:t>
            </a:fld>
            <a:endParaRPr lang="en-US"/>
          </a:p>
        </p:txBody>
      </p:sp>
    </p:spTree>
    <p:extLst>
      <p:ext uri="{BB962C8B-B14F-4D97-AF65-F5344CB8AC3E}">
        <p14:creationId xmlns:p14="http://schemas.microsoft.com/office/powerpoint/2010/main" val="2001765628"/>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1_Title slide mas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246BAF-2146-2049-9CE8-18618E5737F7}" type="datetime1">
              <a:rPr lang="en-US" smtClean="0"/>
              <a:t>10/16/2026</a:t>
            </a:fld>
            <a:endParaRPr lang="en-US"/>
          </a:p>
        </p:txBody>
      </p:sp>
      <p:sp>
        <p:nvSpPr>
          <p:cNvPr id="6" name="Rectangle 5">
            <a:extLst>
              <a:ext uri="{FF2B5EF4-FFF2-40B4-BE49-F238E27FC236}">
                <a16:creationId xmlns:a16="http://schemas.microsoft.com/office/drawing/2014/main" id="{C73066EC-560F-2D49-9486-DEDEF0D69F22}"/>
              </a:ext>
            </a:extLst>
          </p:cNvPr>
          <p:cNvSpPr/>
          <p:nvPr userDrawn="1"/>
        </p:nvSpPr>
        <p:spPr>
          <a:xfrm rot="5400000">
            <a:off x="505494" y="-505491"/>
            <a:ext cx="5176631" cy="6187617"/>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8" name="Straight Connector 7">
            <a:extLst>
              <a:ext uri="{FF2B5EF4-FFF2-40B4-BE49-F238E27FC236}">
                <a16:creationId xmlns:a16="http://schemas.microsoft.com/office/drawing/2014/main" id="{C53D966C-308E-BE4A-954A-469B7D6E15FA}"/>
              </a:ext>
            </a:extLst>
          </p:cNvPr>
          <p:cNvCxnSpPr/>
          <p:nvPr userDrawn="1"/>
        </p:nvCxnSpPr>
        <p:spPr>
          <a:xfrm flipV="1">
            <a:off x="6168763" y="-11587"/>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9" y="243293"/>
            <a:ext cx="4468973" cy="3181733"/>
          </a:xfrm>
          <a:prstGeom prst="rect">
            <a:avLst/>
          </a:prstGeom>
        </p:spPr>
        <p:txBody>
          <a:bodyPr anchor="b"/>
          <a:lstStyle>
            <a:lvl1pPr>
              <a:defRPr sz="4500">
                <a:solidFill>
                  <a:srgbClr val="FFFFFE"/>
                </a:solidFill>
              </a:defRPr>
            </a:lvl1pPr>
          </a:lstStyle>
          <a:p>
            <a:r>
              <a:rPr lang="en-US"/>
              <a:t>Click to edit Master title style</a:t>
            </a:r>
          </a:p>
        </p:txBody>
      </p:sp>
      <p:sp>
        <p:nvSpPr>
          <p:cNvPr id="3" name="Text Placeholder 2"/>
          <p:cNvSpPr>
            <a:spLocks noGrp="1"/>
          </p:cNvSpPr>
          <p:nvPr>
            <p:ph type="body" idx="1"/>
          </p:nvPr>
        </p:nvSpPr>
        <p:spPr>
          <a:xfrm>
            <a:off x="623889" y="3667786"/>
            <a:ext cx="4468973" cy="903681"/>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38D1649D-C030-7445-BA05-B4CA24BAC786}"/>
              </a:ext>
            </a:extLst>
          </p:cNvPr>
          <p:cNvCxnSpPr>
            <a:cxnSpLocks/>
          </p:cNvCxnSpPr>
          <p:nvPr userDrawn="1"/>
        </p:nvCxnSpPr>
        <p:spPr>
          <a:xfrm>
            <a:off x="-1" y="3541778"/>
            <a:ext cx="50928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52E7688A-4234-044F-80E2-AECE39D780F2}"/>
              </a:ext>
            </a:extLst>
          </p:cNvPr>
          <p:cNvSpPr>
            <a:spLocks noGrp="1"/>
          </p:cNvSpPr>
          <p:nvPr>
            <p:ph type="body" idx="11" hasCustomPrompt="1"/>
          </p:nvPr>
        </p:nvSpPr>
        <p:spPr>
          <a:xfrm>
            <a:off x="6516548" y="3667786"/>
            <a:ext cx="2372811" cy="363935"/>
          </a:xfrm>
          <a:prstGeom prst="rect">
            <a:avLst/>
          </a:prstGeom>
        </p:spPr>
        <p:txBody>
          <a:bodyPr/>
          <a:lstStyle>
            <a:lvl1pPr marL="0" indent="0" algn="r">
              <a:buNone/>
              <a:defRPr sz="1800" b="1">
                <a:solidFill>
                  <a:srgbClr val="344128"/>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Name</a:t>
            </a:r>
          </a:p>
        </p:txBody>
      </p:sp>
      <p:sp>
        <p:nvSpPr>
          <p:cNvPr id="12" name="Text Placeholder 2">
            <a:extLst>
              <a:ext uri="{FF2B5EF4-FFF2-40B4-BE49-F238E27FC236}">
                <a16:creationId xmlns:a16="http://schemas.microsoft.com/office/drawing/2014/main" id="{48948048-B18E-684E-88FD-D7DC6B7E9678}"/>
              </a:ext>
            </a:extLst>
          </p:cNvPr>
          <p:cNvSpPr>
            <a:spLocks noGrp="1"/>
          </p:cNvSpPr>
          <p:nvPr>
            <p:ph type="body" idx="12" hasCustomPrompt="1"/>
          </p:nvPr>
        </p:nvSpPr>
        <p:spPr>
          <a:xfrm>
            <a:off x="6516548" y="4037764"/>
            <a:ext cx="2372811" cy="363935"/>
          </a:xfrm>
          <a:prstGeom prst="rect">
            <a:avLst/>
          </a:prstGeom>
        </p:spPr>
        <p:txBody>
          <a:bodyPr/>
          <a:lstStyle>
            <a:lvl1pPr marL="0" indent="0" algn="r">
              <a:buNone/>
              <a:defRPr sz="1800" b="0">
                <a:solidFill>
                  <a:schemeClr val="accent5">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title</a:t>
            </a:r>
          </a:p>
        </p:txBody>
      </p:sp>
    </p:spTree>
    <p:extLst>
      <p:ext uri="{BB962C8B-B14F-4D97-AF65-F5344CB8AC3E}">
        <p14:creationId xmlns:p14="http://schemas.microsoft.com/office/powerpoint/2010/main" val="399709107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2_Title slide mas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B246BAF-2146-2049-9CE8-18618E5737F7}" type="datetime1">
              <a:rPr lang="en-US" smtClean="0"/>
              <a:t>10/16/2026</a:t>
            </a:fld>
            <a:endParaRPr lang="en-US"/>
          </a:p>
        </p:txBody>
      </p:sp>
      <p:sp>
        <p:nvSpPr>
          <p:cNvPr id="6" name="Rectangle 5">
            <a:extLst>
              <a:ext uri="{FF2B5EF4-FFF2-40B4-BE49-F238E27FC236}">
                <a16:creationId xmlns:a16="http://schemas.microsoft.com/office/drawing/2014/main" id="{C73066EC-560F-2D49-9486-DEDEF0D69F22}"/>
              </a:ext>
            </a:extLst>
          </p:cNvPr>
          <p:cNvSpPr/>
          <p:nvPr userDrawn="1"/>
        </p:nvSpPr>
        <p:spPr>
          <a:xfrm rot="5400000">
            <a:off x="505494" y="-505491"/>
            <a:ext cx="5176631" cy="6187617"/>
          </a:xfrm>
          <a:prstGeom prst="rect">
            <a:avLst/>
          </a:prstGeom>
          <a:solidFill>
            <a:srgbClr val="5D0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8" name="Straight Connector 7">
            <a:extLst>
              <a:ext uri="{FF2B5EF4-FFF2-40B4-BE49-F238E27FC236}">
                <a16:creationId xmlns:a16="http://schemas.microsoft.com/office/drawing/2014/main" id="{C53D966C-308E-BE4A-954A-469B7D6E15FA}"/>
              </a:ext>
            </a:extLst>
          </p:cNvPr>
          <p:cNvCxnSpPr/>
          <p:nvPr userDrawn="1"/>
        </p:nvCxnSpPr>
        <p:spPr>
          <a:xfrm flipV="1">
            <a:off x="6168763" y="-11587"/>
            <a:ext cx="0" cy="5183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23889" y="243293"/>
            <a:ext cx="4468973" cy="3181733"/>
          </a:xfrm>
          <a:prstGeom prst="rect">
            <a:avLst/>
          </a:prstGeom>
        </p:spPr>
        <p:txBody>
          <a:bodyPr anchor="b"/>
          <a:lstStyle>
            <a:lvl1pPr>
              <a:defRPr sz="4500">
                <a:solidFill>
                  <a:srgbClr val="FFFFFE"/>
                </a:solidFill>
              </a:defRPr>
            </a:lvl1pPr>
          </a:lstStyle>
          <a:p>
            <a:r>
              <a:rPr lang="en-US"/>
              <a:t>Click to edit Master title style</a:t>
            </a:r>
          </a:p>
        </p:txBody>
      </p:sp>
      <p:sp>
        <p:nvSpPr>
          <p:cNvPr id="3" name="Text Placeholder 2"/>
          <p:cNvSpPr>
            <a:spLocks noGrp="1"/>
          </p:cNvSpPr>
          <p:nvPr>
            <p:ph type="body" idx="1"/>
          </p:nvPr>
        </p:nvSpPr>
        <p:spPr>
          <a:xfrm>
            <a:off x="623889" y="3667786"/>
            <a:ext cx="4468973" cy="903681"/>
          </a:xfrm>
          <a:prstGeom prst="rect">
            <a:avLst/>
          </a:prstGeom>
        </p:spPr>
        <p:txBody>
          <a:bodyPr/>
          <a:lstStyle>
            <a:lvl1pPr marL="0" indent="0">
              <a:buNone/>
              <a:defRPr sz="1800">
                <a:solidFill>
                  <a:srgbClr val="FFFFF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38D1649D-C030-7445-BA05-B4CA24BAC786}"/>
              </a:ext>
            </a:extLst>
          </p:cNvPr>
          <p:cNvCxnSpPr>
            <a:cxnSpLocks/>
          </p:cNvCxnSpPr>
          <p:nvPr userDrawn="1"/>
        </p:nvCxnSpPr>
        <p:spPr>
          <a:xfrm>
            <a:off x="-1" y="3541778"/>
            <a:ext cx="50928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52E7688A-4234-044F-80E2-AECE39D780F2}"/>
              </a:ext>
            </a:extLst>
          </p:cNvPr>
          <p:cNvSpPr>
            <a:spLocks noGrp="1"/>
          </p:cNvSpPr>
          <p:nvPr>
            <p:ph type="body" idx="11" hasCustomPrompt="1"/>
          </p:nvPr>
        </p:nvSpPr>
        <p:spPr>
          <a:xfrm>
            <a:off x="6516548" y="3667786"/>
            <a:ext cx="2372811" cy="363935"/>
          </a:xfrm>
          <a:prstGeom prst="rect">
            <a:avLst/>
          </a:prstGeom>
        </p:spPr>
        <p:txBody>
          <a:bodyPr/>
          <a:lstStyle>
            <a:lvl1pPr marL="0" indent="0" algn="r">
              <a:buNone/>
              <a:defRPr sz="1800" b="1">
                <a:solidFill>
                  <a:srgbClr val="344128"/>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Name</a:t>
            </a:r>
          </a:p>
        </p:txBody>
      </p:sp>
      <p:sp>
        <p:nvSpPr>
          <p:cNvPr id="12" name="Text Placeholder 2">
            <a:extLst>
              <a:ext uri="{FF2B5EF4-FFF2-40B4-BE49-F238E27FC236}">
                <a16:creationId xmlns:a16="http://schemas.microsoft.com/office/drawing/2014/main" id="{48948048-B18E-684E-88FD-D7DC6B7E9678}"/>
              </a:ext>
            </a:extLst>
          </p:cNvPr>
          <p:cNvSpPr>
            <a:spLocks noGrp="1"/>
          </p:cNvSpPr>
          <p:nvPr>
            <p:ph type="body" idx="12" hasCustomPrompt="1"/>
          </p:nvPr>
        </p:nvSpPr>
        <p:spPr>
          <a:xfrm>
            <a:off x="6516548" y="4037764"/>
            <a:ext cx="2372811" cy="363935"/>
          </a:xfrm>
          <a:prstGeom prst="rect">
            <a:avLst/>
          </a:prstGeom>
        </p:spPr>
        <p:txBody>
          <a:bodyPr/>
          <a:lstStyle>
            <a:lvl1pPr marL="0" indent="0" algn="r">
              <a:buNone/>
              <a:defRPr sz="1800" b="0">
                <a:solidFill>
                  <a:schemeClr val="accent5">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title</a:t>
            </a:r>
          </a:p>
        </p:txBody>
      </p:sp>
    </p:spTree>
    <p:extLst>
      <p:ext uri="{BB962C8B-B14F-4D97-AF65-F5344CB8AC3E}">
        <p14:creationId xmlns:p14="http://schemas.microsoft.com/office/powerpoint/2010/main" val="370770423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none" lIns="0" tIns="0" rIns="0" bIns="0" anchor="b">
            <a:noAutofit/>
          </a:bodyPr>
          <a:lstStyle>
            <a:lvl1pPr algn="l">
              <a:lnSpc>
                <a:spcPct val="100000"/>
              </a:lnSpc>
              <a:defRPr sz="24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457200" y="4537122"/>
            <a:ext cx="6665976" cy="228600"/>
          </a:xfrm>
          <a:prstGeom prst="rect">
            <a:avLst/>
          </a:prstGeom>
        </p:spPr>
        <p:txBody>
          <a:bodyPr wrap="none" lIns="0" tIns="0" rIns="0" bIns="0">
            <a:no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5985655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err="1">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a:t>Click icon to add picture</a:t>
            </a:r>
          </a:p>
        </p:txBody>
      </p:sp>
    </p:spTree>
    <p:extLst>
      <p:ext uri="{BB962C8B-B14F-4D97-AF65-F5344CB8AC3E}">
        <p14:creationId xmlns:p14="http://schemas.microsoft.com/office/powerpoint/2010/main" val="22747589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04EF006-A913-6084-A2A7-66E199F44F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354" y="628703"/>
            <a:ext cx="968319" cy="625984"/>
          </a:xfrm>
          <a:prstGeom prst="rect">
            <a:avLst/>
          </a:prstGeom>
        </p:spPr>
      </p:pic>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565392" y="721153"/>
            <a:ext cx="1942064" cy="170516"/>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E9F16988-0933-FE45-B699-E96D50AC6A70}" type="datetime4">
              <a:rPr lang="en-US" sz="1000" smtClean="0">
                <a:solidFill>
                  <a:schemeClr val="bg1"/>
                </a:solidFill>
                <a:latin typeface="Verdana" panose="020B0604030504040204" pitchFamily="34" charset="0"/>
                <a:ea typeface="Verdana" panose="020B0604030504040204" pitchFamily="34" charset="0"/>
                <a:cs typeface="Verdana" panose="020B0604030504040204" pitchFamily="34" charset="0"/>
              </a:rPr>
              <a:t>October 16, 2026</a:t>
            </a:fld>
            <a:endParaRPr lang="en-US" sz="100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rmAutofit/>
          </a:bodyPr>
          <a:lstStyle>
            <a:lvl1pPr algn="l">
              <a:lnSpc>
                <a:spcPct val="100000"/>
              </a:lnSpc>
              <a:defRPr sz="3600" b="1">
                <a:solidFill>
                  <a:schemeClr val="bg1"/>
                </a:solidFill>
                <a:latin typeface="IBM Plex Sans Medium" panose="020B0603050203000203" pitchFamily="34" charset="0"/>
              </a:defRPr>
            </a:lvl1pPr>
          </a:lstStyle>
          <a:p>
            <a:r>
              <a:rPr lang="en-US"/>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rmAutofit/>
          </a:bodyPr>
          <a:lstStyle>
            <a:lvl1pPr marL="0" indent="0" algn="l">
              <a:lnSpc>
                <a:spcPct val="100000"/>
              </a:lnSpc>
              <a:buNone/>
              <a:defRPr sz="1400">
                <a:solidFill>
                  <a:schemeClr val="bg1"/>
                </a:solidFill>
                <a:latin typeface="IBM Plex Sans Text" panose="020B050305020300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846469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684036"/>
            <a:ext cx="8229600" cy="294885"/>
          </a:xfrm>
          <a:prstGeom prst="rect">
            <a:avLst/>
          </a:prstGeom>
        </p:spPr>
        <p:txBody>
          <a:bodyPr wrap="none" lIns="0" tIns="0" rIns="0" bIns="0" anchor="b" anchorCtr="0">
            <a:noAutofit/>
          </a:bodyPr>
          <a:lstStyle>
            <a:lvl1pPr>
              <a:lnSpc>
                <a:spcPct val="100000"/>
              </a:lnSpc>
              <a:defRPr sz="2000" b="0">
                <a:solidFill>
                  <a:schemeClr val="accent1"/>
                </a:solidFill>
                <a:latin typeface="IBM Plex Sans Medium" panose="020B0603050203000203" pitchFamily="34" charset="0"/>
              </a:defRPr>
            </a:lvl1pPr>
          </a:lstStyle>
          <a:p>
            <a:r>
              <a:rPr lang="en-US"/>
              <a:t>Click to edit Master title style</a:t>
            </a:r>
          </a:p>
        </p:txBody>
      </p:sp>
      <p:sp>
        <p:nvSpPr>
          <p:cNvPr id="3" name="Content Placeholder 2"/>
          <p:cNvSpPr>
            <a:spLocks noGrp="1"/>
          </p:cNvSpPr>
          <p:nvPr>
            <p:ph idx="1"/>
          </p:nvPr>
        </p:nvSpPr>
        <p:spPr>
          <a:xfrm>
            <a:off x="457200" y="1179875"/>
            <a:ext cx="8229600" cy="3282398"/>
          </a:xfrm>
          <a:prstGeom prst="rect">
            <a:avLst/>
          </a:prstGeom>
        </p:spPr>
        <p:txBody>
          <a:bodyPr lIns="0" tIns="0" rIns="0" bIns="0">
            <a:normAutofit/>
          </a:bodyPr>
          <a:lstStyle>
            <a:lvl1pPr marL="228600" indent="-228600">
              <a:lnSpc>
                <a:spcPct val="150000"/>
              </a:lnSpc>
              <a:spcBef>
                <a:spcPts val="0"/>
              </a:spcBef>
              <a:spcAft>
                <a:spcPts val="1000"/>
              </a:spcAft>
              <a:buClr>
                <a:schemeClr val="accent1"/>
              </a:buClr>
              <a:buSzPct val="120000"/>
              <a:defRPr sz="1500">
                <a:latin typeface="IBM Plex Sans Text" panose="020B0503050203000203" pitchFamily="34" charset="0"/>
              </a:defRPr>
            </a:lvl1pPr>
            <a:lvl2pPr marL="512064" indent="-228600">
              <a:lnSpc>
                <a:spcPct val="150000"/>
              </a:lnSpc>
              <a:spcBef>
                <a:spcPts val="0"/>
              </a:spcBef>
              <a:spcAft>
                <a:spcPts val="1000"/>
              </a:spcAft>
              <a:buClr>
                <a:schemeClr val="accent1"/>
              </a:buClr>
              <a:buFont typeface="Verdana" panose="020B0604030504040204" pitchFamily="34" charset="0"/>
              <a:buChar char="-"/>
              <a:defRPr sz="1500">
                <a:latin typeface="IBM Plex Sans Text" panose="020B0503050203000203" pitchFamily="34" charset="0"/>
              </a:defRPr>
            </a:lvl2pPr>
            <a:lvl3pPr marL="857250" indent="-228600">
              <a:lnSpc>
                <a:spcPct val="150000"/>
              </a:lnSpc>
              <a:spcBef>
                <a:spcPts val="0"/>
              </a:spcBef>
              <a:spcAft>
                <a:spcPts val="1000"/>
              </a:spcAft>
              <a:buClr>
                <a:schemeClr val="accent1"/>
              </a:buClr>
              <a:buFont typeface="Wingdings" panose="05000000000000000000" pitchFamily="2" charset="2"/>
              <a:buChar char="§"/>
              <a:defRPr sz="1500">
                <a:latin typeface="IBM Plex Sans Text" panose="020B0503050203000203" pitchFamily="34" charset="0"/>
              </a:defRPr>
            </a:lvl3pPr>
            <a:lvl4pPr marL="1200150" indent="-228600">
              <a:lnSpc>
                <a:spcPct val="150000"/>
              </a:lnSpc>
              <a:spcBef>
                <a:spcPts val="0"/>
              </a:spcBef>
              <a:spcAft>
                <a:spcPts val="1000"/>
              </a:spcAft>
              <a:buClr>
                <a:schemeClr val="accent1"/>
              </a:buClr>
              <a:buFont typeface="Verdana" panose="020B0604030504040204" pitchFamily="34" charset="0"/>
              <a:buChar char="-"/>
              <a:defRPr sz="1500">
                <a:latin typeface="IBM Plex Sans Text" panose="020B0503050203000203" pitchFamily="34" charset="0"/>
              </a:defRPr>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500">
                <a:latin typeface="IBM Plex Sans Text"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31FDFD-1E7F-4D38-B5E5-FEC4D4109758}"/>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err="1">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000" b="1" smtClean="0">
                <a:solidFill>
                  <a:srgbClr val="0056A9"/>
                </a:solidFill>
                <a:latin typeface="IBM Plex Sans Medium" panose="020B0603050203000203" pitchFamily="34" charset="0"/>
                <a:ea typeface="Verdana" panose="020B0604030504040204" pitchFamily="34" charset="0"/>
                <a:cs typeface="Verdana" panose="020B0604030504040204" pitchFamily="34" charset="0"/>
              </a:rPr>
              <a:t>‹#›</a:t>
            </a:fld>
            <a:endParaRPr lang="en-US" sz="1000" b="1">
              <a:solidFill>
                <a:srgbClr val="0056A9"/>
              </a:solidFill>
              <a:latin typeface="IBM Plex Sans Medium" panose="020B0603050203000203" pitchFamily="34" charset="0"/>
              <a:ea typeface="Verdana" panose="020B0604030504040204" pitchFamily="34" charset="0"/>
              <a:cs typeface="Verdana" panose="020B0604030504040204" pitchFamily="34" charset="0"/>
            </a:endParaRPr>
          </a:p>
        </p:txBody>
      </p:sp>
      <p:pic>
        <p:nvPicPr>
          <p:cNvPr id="10" name="Graphic 9">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7200" y="102984"/>
            <a:ext cx="1854200"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6556248" y="0"/>
            <a:ext cx="2133600"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000" i="1">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28553845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4A7728-080A-084F-9574-95AC715091D2}"/>
              </a:ext>
            </a:extLst>
          </p:cNvPr>
          <p:cNvSpPr/>
          <p:nvPr userDrawn="1"/>
        </p:nvSpPr>
        <p:spPr>
          <a:xfrm>
            <a:off x="0" y="-5321"/>
            <a:ext cx="9144000" cy="631405"/>
          </a:xfrm>
          <a:prstGeom prst="rect">
            <a:avLst/>
          </a:prstGeom>
          <a:solidFill>
            <a:srgbClr val="D0D1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latin typeface="Arial" pitchFamily="34" charset="0"/>
              <a:cs typeface="Arial" pitchFamily="34" charset="0"/>
            </a:endParaRPr>
          </a:p>
        </p:txBody>
      </p:sp>
      <p:sp>
        <p:nvSpPr>
          <p:cNvPr id="2" name="Title 1"/>
          <p:cNvSpPr>
            <a:spLocks noGrp="1"/>
          </p:cNvSpPr>
          <p:nvPr>
            <p:ph type="title" hasCustomPrompt="1"/>
          </p:nvPr>
        </p:nvSpPr>
        <p:spPr/>
        <p:txBody>
          <a:bodyPr/>
          <a:lstStyle>
            <a:lvl1pPr>
              <a:defRPr>
                <a:latin typeface="IBM Plex Sans Medium" panose="020B0603050203000203"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03620133-B656-3B44-AD89-AC6A20B509E5}"/>
              </a:ext>
            </a:extLst>
          </p:cNvPr>
          <p:cNvPicPr>
            <a:picLocks noChangeAspect="1"/>
          </p:cNvPicPr>
          <p:nvPr userDrawn="1"/>
        </p:nvPicPr>
        <p:blipFill>
          <a:blip r:embed="rId3" cstate="print">
            <a:lum bright="100000" contrast="-100000"/>
            <a:alphaModFix amt="77000"/>
            <a:extLst>
              <a:ext uri="{28A0092B-C50C-407E-A947-70E740481C1C}">
                <a14:useLocalDpi xmlns:a14="http://schemas.microsoft.com/office/drawing/2010/main" val="0"/>
              </a:ext>
            </a:extLst>
          </a:blip>
          <a:stretch>
            <a:fillRect/>
          </a:stretch>
        </p:blipFill>
        <p:spPr>
          <a:xfrm>
            <a:off x="8408890" y="98157"/>
            <a:ext cx="567770" cy="403141"/>
          </a:xfrm>
          <a:prstGeom prst="rect">
            <a:avLst/>
          </a:prstGeom>
        </p:spPr>
      </p:pic>
      <p:sp>
        <p:nvSpPr>
          <p:cNvPr id="8" name="Slide Number Placeholder 5">
            <a:extLst>
              <a:ext uri="{FF2B5EF4-FFF2-40B4-BE49-F238E27FC236}">
                <a16:creationId xmlns:a16="http://schemas.microsoft.com/office/drawing/2014/main" id="{183DFAF4-861C-4CCC-8BCC-3DAE6525BC19}"/>
              </a:ext>
            </a:extLst>
          </p:cNvPr>
          <p:cNvSpPr>
            <a:spLocks noGrp="1"/>
          </p:cNvSpPr>
          <p:nvPr>
            <p:ph type="sldNum" sz="quarter" idx="4"/>
            <p:custDataLst>
              <p:tags r:id="rId1"/>
            </p:custDataLst>
          </p:nvPr>
        </p:nvSpPr>
        <p:spPr>
          <a:xfrm>
            <a:off x="8870951" y="4869113"/>
            <a:ext cx="211057" cy="140760"/>
          </a:xfrm>
          <a:prstGeom prst="rect">
            <a:avLst/>
          </a:prstGeom>
        </p:spPr>
        <p:txBody>
          <a:bodyPr vert="horz" wrap="none" lIns="0" tIns="0" rIns="0" bIns="0" rtlCol="0" anchor="ctr">
            <a:noAutofit/>
          </a:bodyPr>
          <a:lstStyle>
            <a:lvl1pPr algn="r">
              <a:defRPr sz="1200">
                <a:solidFill>
                  <a:schemeClr val="tx1">
                    <a:tint val="75000"/>
                  </a:schemeClr>
                </a:solidFill>
              </a:defRPr>
            </a:lvl1pPr>
            <a:lvl2pPr marL="0" indent="0" algn="r" defTabSz="914400" rtl="0" eaLnBrk="1" latinLnBrk="0" hangingPunct="1">
              <a:buNone/>
              <a:defRPr kumimoji="0" lang="en-US" sz="1100" b="0" i="0" u="none" strike="noStrike" kern="1200" cap="none" spc="0" normalizeH="0" baseline="0" noProof="0" smtClean="0">
                <a:ln>
                  <a:noFill/>
                </a:ln>
                <a:solidFill>
                  <a:schemeClr val="bg1"/>
                </a:solidFill>
                <a:effectLst/>
                <a:uLnTx/>
                <a:uFillTx/>
                <a:latin typeface="Franklin Gothic Demi" panose="020B0703020102020204" pitchFamily="34" charset="0"/>
                <a:ea typeface="+mn-ea"/>
                <a:cs typeface="Arial" pitchFamily="34" charset="0"/>
              </a:defRPr>
            </a:lvl2pPr>
          </a:lstStyle>
          <a:p>
            <a:pPr lvl="1">
              <a:spcBef>
                <a:spcPts val="900"/>
              </a:spcBef>
            </a:pPr>
            <a:fld id="{126B356D-DBE9-445A-9C43-3D3F41468F04}" type="slidenum">
              <a:rPr lang="en-US" smtClean="0"/>
              <a:pPr lvl="1">
                <a:spcBef>
                  <a:spcPts val="900"/>
                </a:spcBef>
              </a:pPr>
              <a:t>‹#›</a:t>
            </a:fld>
            <a:endParaRPr lang="en-US"/>
          </a:p>
        </p:txBody>
      </p:sp>
    </p:spTree>
    <p:extLst>
      <p:ext uri="{BB962C8B-B14F-4D97-AF65-F5344CB8AC3E}">
        <p14:creationId xmlns:p14="http://schemas.microsoft.com/office/powerpoint/2010/main" val="16365133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4.xml"/><Relationship Id="rId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5.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theme" Target="../theme/theme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7.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457200" y="1271016"/>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5711817"/>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697" r:id="rId3"/>
    <p:sldLayoutId id="2147483686" r:id="rId4"/>
    <p:sldLayoutId id="2147483698" r:id="rId5"/>
  </p:sldLayoutIdLst>
  <p:txStyles>
    <p:titleStyle>
      <a:lvl1pPr algn="l" defTabSz="685800" rtl="0" eaLnBrk="1" latinLnBrk="0" hangingPunct="1">
        <a:lnSpc>
          <a:spcPct val="100000"/>
        </a:lnSpc>
        <a:spcBef>
          <a:spcPct val="0"/>
        </a:spcBef>
        <a:buNone/>
        <a:defRPr sz="2200" b="1" kern="1200">
          <a:solidFill>
            <a:schemeClr val="accent1"/>
          </a:solidFill>
          <a:latin typeface="Verdana" panose="020B0604030504040204" pitchFamily="34" charset="0"/>
          <a:ea typeface="Verdana" panose="020B0604030504040204" pitchFamily="34" charset="0"/>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457200" y="1271016"/>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48073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97" r:id="rId6"/>
    <p:sldLayoutId id="2147483798" r:id="rId7"/>
    <p:sldLayoutId id="2147483799" r:id="rId8"/>
    <p:sldLayoutId id="2147483800" r:id="rId9"/>
    <p:sldLayoutId id="2147483801" r:id="rId10"/>
  </p:sldLayoutIdLst>
  <p:txStyles>
    <p:titleStyle>
      <a:lvl1pPr algn="l" defTabSz="685800" rtl="0" eaLnBrk="1" latinLnBrk="0" hangingPunct="1">
        <a:lnSpc>
          <a:spcPct val="100000"/>
        </a:lnSpc>
        <a:spcBef>
          <a:spcPct val="0"/>
        </a:spcBef>
        <a:buNone/>
        <a:defRPr sz="2200" b="1" kern="1200">
          <a:solidFill>
            <a:schemeClr val="accent1"/>
          </a:solidFill>
          <a:latin typeface="Verdana" panose="020B0604030504040204" pitchFamily="34" charset="0"/>
          <a:ea typeface="Verdana" panose="020B0604030504040204" pitchFamily="34" charset="0"/>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457200" y="1271016"/>
            <a:ext cx="8229600" cy="31912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71606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Lst>
  <p:txStyles>
    <p:titleStyle>
      <a:lvl1pPr algn="l" defTabSz="685800" rtl="0" eaLnBrk="1" latinLnBrk="0" hangingPunct="1">
        <a:lnSpc>
          <a:spcPct val="90000"/>
        </a:lnSpc>
        <a:spcBef>
          <a:spcPct val="0"/>
        </a:spcBef>
        <a:buNone/>
        <a:defRPr sz="2200" kern="1200">
          <a:solidFill>
            <a:schemeClr val="accent1"/>
          </a:solidFill>
          <a:latin typeface="+mj-lt"/>
          <a:ea typeface="+mj-ea"/>
          <a:cs typeface="+mj-cs"/>
        </a:defRPr>
      </a:lvl1pPr>
    </p:titleStyle>
    <p:bodyStyle>
      <a:lvl1pPr marL="228600" indent="-228600" algn="l" defTabSz="685800" rtl="0" eaLnBrk="1" latinLnBrk="0" hangingPunct="1">
        <a:lnSpc>
          <a:spcPct val="120000"/>
        </a:lnSpc>
        <a:spcBef>
          <a:spcPts val="750"/>
        </a:spcBef>
        <a:spcAft>
          <a:spcPts val="6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4350" indent="-228600" algn="l" defTabSz="685800" rtl="0" eaLnBrk="1" latinLnBrk="0" hangingPunct="1">
        <a:lnSpc>
          <a:spcPct val="120000"/>
        </a:lnSpc>
        <a:spcBef>
          <a:spcPts val="375"/>
        </a:spcBef>
        <a:spcAft>
          <a:spcPts val="6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20000"/>
        </a:lnSpc>
        <a:spcBef>
          <a:spcPts val="375"/>
        </a:spcBef>
        <a:spcAft>
          <a:spcPts val="6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20000"/>
        </a:lnSpc>
        <a:spcBef>
          <a:spcPts val="375"/>
        </a:spcBef>
        <a:spcAft>
          <a:spcPts val="6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20000"/>
        </a:lnSpc>
        <a:spcBef>
          <a:spcPts val="375"/>
        </a:spcBef>
        <a:spcAft>
          <a:spcPts val="600"/>
        </a:spcAft>
        <a:buClr>
          <a:srgbClr val="0056A9"/>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457200" y="1271016"/>
            <a:ext cx="8229600" cy="31912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48614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Lst>
  <p:txStyles>
    <p:titleStyle>
      <a:lvl1pPr algn="l" defTabSz="685800" rtl="0" eaLnBrk="1" latinLnBrk="0" hangingPunct="1">
        <a:lnSpc>
          <a:spcPct val="90000"/>
        </a:lnSpc>
        <a:spcBef>
          <a:spcPct val="0"/>
        </a:spcBef>
        <a:buNone/>
        <a:defRPr sz="2200" kern="1200">
          <a:solidFill>
            <a:schemeClr val="accent1"/>
          </a:solidFill>
          <a:latin typeface="+mj-lt"/>
          <a:ea typeface="+mj-ea"/>
          <a:cs typeface="+mj-cs"/>
        </a:defRPr>
      </a:lvl1pPr>
    </p:titleStyle>
    <p:bodyStyle>
      <a:lvl1pPr marL="228600" indent="-228600" algn="l" defTabSz="685800" rtl="0" eaLnBrk="1" latinLnBrk="0" hangingPunct="1">
        <a:lnSpc>
          <a:spcPct val="120000"/>
        </a:lnSpc>
        <a:spcBef>
          <a:spcPts val="750"/>
        </a:spcBef>
        <a:spcAft>
          <a:spcPts val="6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4350" indent="-228600" algn="l" defTabSz="685800" rtl="0" eaLnBrk="1" latinLnBrk="0" hangingPunct="1">
        <a:lnSpc>
          <a:spcPct val="120000"/>
        </a:lnSpc>
        <a:spcBef>
          <a:spcPts val="375"/>
        </a:spcBef>
        <a:spcAft>
          <a:spcPts val="6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20000"/>
        </a:lnSpc>
        <a:spcBef>
          <a:spcPts val="375"/>
        </a:spcBef>
        <a:spcAft>
          <a:spcPts val="6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20000"/>
        </a:lnSpc>
        <a:spcBef>
          <a:spcPts val="375"/>
        </a:spcBef>
        <a:spcAft>
          <a:spcPts val="6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20000"/>
        </a:lnSpc>
        <a:spcBef>
          <a:spcPts val="375"/>
        </a:spcBef>
        <a:spcAft>
          <a:spcPts val="600"/>
        </a:spcAft>
        <a:buClr>
          <a:srgbClr val="0056A9"/>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B866B3-3A4E-163A-59ED-D98F156167B0}"/>
              </a:ext>
            </a:extLst>
          </p:cNvPr>
          <p:cNvSpPr>
            <a:spLocks noGrp="1"/>
          </p:cNvSpPr>
          <p:nvPr>
            <p:ph type="title"/>
          </p:nvPr>
        </p:nvSpPr>
        <p:spPr>
          <a:xfrm>
            <a:off x="628650" y="274098"/>
            <a:ext cx="7886700" cy="99509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391E84-3F34-C320-E9C6-7D89F18A8FED}"/>
              </a:ext>
            </a:extLst>
          </p:cNvPr>
          <p:cNvSpPr>
            <a:spLocks noGrp="1"/>
          </p:cNvSpPr>
          <p:nvPr>
            <p:ph type="body" idx="1"/>
          </p:nvPr>
        </p:nvSpPr>
        <p:spPr>
          <a:xfrm>
            <a:off x="628650" y="1370486"/>
            <a:ext cx="7886700" cy="32665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FE0F86-00DB-58DC-1C2B-449FE07296CF}"/>
              </a:ext>
            </a:extLst>
          </p:cNvPr>
          <p:cNvSpPr>
            <a:spLocks noGrp="1"/>
          </p:cNvSpPr>
          <p:nvPr>
            <p:ph type="dt" sz="half" idx="2"/>
          </p:nvPr>
        </p:nvSpPr>
        <p:spPr>
          <a:xfrm>
            <a:off x="628650" y="4771678"/>
            <a:ext cx="2057400" cy="274097"/>
          </a:xfrm>
          <a:prstGeom prst="rect">
            <a:avLst/>
          </a:prstGeom>
        </p:spPr>
        <p:txBody>
          <a:bodyPr vert="horz" lIns="91440" tIns="45720" rIns="91440" bIns="45720" rtlCol="0" anchor="ctr"/>
          <a:lstStyle>
            <a:lvl1pPr algn="l">
              <a:defRPr sz="900">
                <a:solidFill>
                  <a:schemeClr val="tx1">
                    <a:tint val="75000"/>
                  </a:schemeClr>
                </a:solidFill>
              </a:defRPr>
            </a:lvl1pPr>
          </a:lstStyle>
          <a:p>
            <a:fld id="{0BE1A373-10CE-0443-9E44-FB9C3B281B18}" type="datetimeFigureOut">
              <a:rPr lang="en-US" smtClean="0"/>
              <a:t>10/16/2026</a:t>
            </a:fld>
            <a:endParaRPr lang="en-US"/>
          </a:p>
        </p:txBody>
      </p:sp>
      <p:sp>
        <p:nvSpPr>
          <p:cNvPr id="5" name="Footer Placeholder 4">
            <a:extLst>
              <a:ext uri="{FF2B5EF4-FFF2-40B4-BE49-F238E27FC236}">
                <a16:creationId xmlns:a16="http://schemas.microsoft.com/office/drawing/2014/main" id="{AAC64129-1ED1-D31D-7C69-AB90C5406B83}"/>
              </a:ext>
            </a:extLst>
          </p:cNvPr>
          <p:cNvSpPr>
            <a:spLocks noGrp="1"/>
          </p:cNvSpPr>
          <p:nvPr>
            <p:ph type="ftr" sz="quarter" idx="3"/>
          </p:nvPr>
        </p:nvSpPr>
        <p:spPr>
          <a:xfrm>
            <a:off x="3028950" y="4771678"/>
            <a:ext cx="3086100" cy="274097"/>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8" name="Slide Number Placeholder 5">
            <a:extLst>
              <a:ext uri="{FF2B5EF4-FFF2-40B4-BE49-F238E27FC236}">
                <a16:creationId xmlns:a16="http://schemas.microsoft.com/office/drawing/2014/main" id="{F5ABF2A3-4B2C-E53D-7C89-E27DA4EB632C}"/>
              </a:ext>
            </a:extLst>
          </p:cNvPr>
          <p:cNvSpPr>
            <a:spLocks noGrp="1"/>
          </p:cNvSpPr>
          <p:nvPr>
            <p:ph type="sldNum" sz="quarter" idx="4"/>
          </p:nvPr>
        </p:nvSpPr>
        <p:spPr>
          <a:xfrm>
            <a:off x="6906986" y="4765767"/>
            <a:ext cx="2057400" cy="274097"/>
          </a:xfrm>
          <a:prstGeom prst="rect">
            <a:avLst/>
          </a:prstGeom>
        </p:spPr>
        <p:txBody>
          <a:bodyPr/>
          <a:lstStyle>
            <a:lvl1pPr algn="r">
              <a:defRPr sz="675">
                <a:latin typeface="Franklin Gothic Medium" panose="020B0603020102020204" pitchFamily="34" charset="0"/>
              </a:defRPr>
            </a:lvl1pPr>
          </a:lstStyle>
          <a:p>
            <a:fld id="{4FD63565-30B4-1840-8814-437C2B88E2F8}" type="slidenum">
              <a:rPr lang="en-US" smtClean="0"/>
              <a:t>‹#›</a:t>
            </a:fld>
            <a:endParaRPr lang="en-US"/>
          </a:p>
        </p:txBody>
      </p:sp>
    </p:spTree>
    <p:extLst>
      <p:ext uri="{BB962C8B-B14F-4D97-AF65-F5344CB8AC3E}">
        <p14:creationId xmlns:p14="http://schemas.microsoft.com/office/powerpoint/2010/main" val="51316978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xStyles>
    <p:titleStyle>
      <a:lvl1pPr algn="l" defTabSz="685800" rtl="0" eaLnBrk="1" latinLnBrk="0" hangingPunct="1">
        <a:lnSpc>
          <a:spcPct val="90000"/>
        </a:lnSpc>
        <a:spcBef>
          <a:spcPct val="0"/>
        </a:spcBef>
        <a:buNone/>
        <a:defRPr sz="3300" kern="1200">
          <a:solidFill>
            <a:schemeClr val="tx1"/>
          </a:solidFill>
          <a:latin typeface="Franklin Gothic Medium" panose="020B0603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Franklin Gothic Medium" panose="020B06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Franklin Gothic Medium" panose="020B06030201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4771677"/>
            <a:ext cx="2057400" cy="274098"/>
          </a:xfrm>
          <a:prstGeom prst="rect">
            <a:avLst/>
          </a:prstGeom>
        </p:spPr>
        <p:txBody>
          <a:bodyPr vert="horz" lIns="91440" tIns="45720" rIns="91440" bIns="45720" rtlCol="0" anchor="ctr"/>
          <a:lstStyle>
            <a:lvl1pPr algn="l">
              <a:defRPr sz="900">
                <a:solidFill>
                  <a:schemeClr val="tx1">
                    <a:tint val="75000"/>
                  </a:schemeClr>
                </a:solidFill>
              </a:defRPr>
            </a:lvl1pPr>
          </a:lstStyle>
          <a:p>
            <a:fld id="{5239DC79-2635-6343-814A-B812CEB3B0B3}" type="datetime1">
              <a:rPr lang="en-US" smtClean="0"/>
              <a:t>10/16/2026</a:t>
            </a:fld>
            <a:endParaRPr lang="en-US"/>
          </a:p>
        </p:txBody>
      </p:sp>
      <p:sp>
        <p:nvSpPr>
          <p:cNvPr id="7" name="Title Placeholder 6"/>
          <p:cNvSpPr>
            <a:spLocks noGrp="1"/>
          </p:cNvSpPr>
          <p:nvPr>
            <p:ph type="title"/>
          </p:nvPr>
        </p:nvSpPr>
        <p:spPr>
          <a:xfrm>
            <a:off x="628650" y="274893"/>
            <a:ext cx="7886700" cy="994695"/>
          </a:xfrm>
          <a:prstGeom prst="rect">
            <a:avLst/>
          </a:prstGeom>
        </p:spPr>
        <p:txBody>
          <a:bodyPr vert="horz" lIns="91440" tIns="45720" rIns="91440" bIns="45720" rtlCol="0" anchor="ctr">
            <a:normAutofit/>
          </a:bodyPr>
          <a:lstStyle/>
          <a:p>
            <a:r>
              <a:rPr lang="en-US"/>
              <a:t>Click to edit Master title style</a:t>
            </a:r>
          </a:p>
        </p:txBody>
      </p:sp>
      <p:sp>
        <p:nvSpPr>
          <p:cNvPr id="8" name="Text Placeholder 7"/>
          <p:cNvSpPr>
            <a:spLocks noGrp="1"/>
          </p:cNvSpPr>
          <p:nvPr>
            <p:ph type="body" idx="1"/>
          </p:nvPr>
        </p:nvSpPr>
        <p:spPr>
          <a:xfrm>
            <a:off x="628650" y="1371282"/>
            <a:ext cx="7886700" cy="32653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393565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5" r:id="rId16"/>
    <p:sldLayoutId id="2147483812" r:id="rId17"/>
    <p:sldLayoutId id="2147483833" r:id="rId18"/>
  </p:sldLayoutIdLst>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hf hdr="0" ftr="0" dt="0"/>
  <p:txStyles>
    <p:titleStyle>
      <a:lvl1pPr algn="l" defTabSz="685800" rtl="0" eaLnBrk="1" latinLnBrk="0" hangingPunct="1">
        <a:lnSpc>
          <a:spcPct val="90000"/>
        </a:lnSpc>
        <a:spcBef>
          <a:spcPct val="0"/>
        </a:spcBef>
        <a:buNone/>
        <a:defRPr sz="3300" kern="1200">
          <a:solidFill>
            <a:srgbClr val="344128"/>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344128"/>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accent5">
              <a:lumMod val="50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accent5">
              <a:lumMod val="50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lumMod val="50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5">
              <a:lumMod val="5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05854"/>
            <a:ext cx="8229600" cy="292608"/>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457200" y="1241520"/>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182748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Lst>
  <p:txStyles>
    <p:titleStyle>
      <a:lvl1pPr algn="l" defTabSz="685800" rtl="0" eaLnBrk="1" latinLnBrk="0" hangingPunct="1">
        <a:lnSpc>
          <a:spcPct val="100000"/>
        </a:lnSpc>
        <a:spcBef>
          <a:spcPct val="0"/>
        </a:spcBef>
        <a:buNone/>
        <a:defRPr sz="2000" b="1" kern="1200">
          <a:solidFill>
            <a:schemeClr val="accent1"/>
          </a:solidFill>
          <a:latin typeface="IBM Plex Sans Medium" panose="020B0603050203000203" pitchFamily="34" charset="0"/>
          <a:ea typeface="+mj-ea"/>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500" kern="1200">
          <a:solidFill>
            <a:schemeClr val="tx1"/>
          </a:solidFill>
          <a:latin typeface="IBM Plex Sans Text" panose="020B0503050203000203" pitchFamily="34" charset="0"/>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IBM Plex Sans Text" panose="020B0503050203000203" pitchFamily="34" charset="0"/>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500" kern="1200">
          <a:solidFill>
            <a:schemeClr val="tx1"/>
          </a:solidFill>
          <a:latin typeface="IBM Plex Sans Text" panose="020B0503050203000203" pitchFamily="34" charset="0"/>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IBM Plex Sans Text" panose="020B0503050203000203" pitchFamily="34" charset="0"/>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500" kern="1200">
          <a:solidFill>
            <a:schemeClr val="tx1"/>
          </a:solidFill>
          <a:latin typeface="IBM Plex Sans Text" panose="020B050305020300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9.xml"/><Relationship Id="rId1" Type="http://schemas.openxmlformats.org/officeDocument/2006/relationships/video" Target="https://www.youtube.com/embed/McNmBKP2Lew?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surveymonkey.com/r/KMXGGP9"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hyperlink" Target="https://pollev.com/michaelwalk897" TargetMode="External"/><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hyperlink" Target="https://pollev.com/michaelwalk897" TargetMode="External"/><Relationship Id="rId2" Type="http://schemas.openxmlformats.org/officeDocument/2006/relationships/notesSlide" Target="../notesSlides/notesSlide10.xml"/><Relationship Id="rId1" Type="http://schemas.openxmlformats.org/officeDocument/2006/relationships/slideLayout" Target="../slideLayouts/slideLayout37.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hyperlink" Target="https://pollev.com/michaelwalk897" TargetMode="External"/><Relationship Id="rId2" Type="http://schemas.openxmlformats.org/officeDocument/2006/relationships/notesSlide" Target="../notesSlides/notesSlide11.xml"/><Relationship Id="rId1" Type="http://schemas.openxmlformats.org/officeDocument/2006/relationships/slideLayout" Target="../slideLayouts/slideLayout37.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8" Type="http://schemas.openxmlformats.org/officeDocument/2006/relationships/hyperlink" Target="mailto:theodore.kosub@txdot.gov" TargetMode="External"/><Relationship Id="rId3" Type="http://schemas.openxmlformats.org/officeDocument/2006/relationships/image" Target="../media/image33.png"/><Relationship Id="rId7" Type="http://schemas.openxmlformats.org/officeDocument/2006/relationships/hyperlink" Target="mailto:Brigida.Gonzalez@txdot.gov" TargetMode="External"/><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hyperlink" Target="mailto:m-walk@tti.tamu.edu" TargetMode="External"/><Relationship Id="rId5" Type="http://schemas.openxmlformats.org/officeDocument/2006/relationships/hyperlink" Target="mailto:c-diamond@tti.tamu.edu" TargetMode="External"/><Relationship Id="rId4" Type="http://schemas.openxmlformats.org/officeDocument/2006/relationships/hyperlink" Target="mailto:h-parker@tti.tamu.edu"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37.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svg"/><Relationship Id="rId1" Type="http://schemas.openxmlformats.org/officeDocument/2006/relationships/slideLayout" Target="../slideLayouts/slideLayout9.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47.svg"/><Relationship Id="rId7" Type="http://schemas.openxmlformats.org/officeDocument/2006/relationships/diagramLayout" Target="../diagrams/layout1.xm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diagramData" Target="../diagrams/data1.xml"/><Relationship Id="rId5" Type="http://schemas.openxmlformats.org/officeDocument/2006/relationships/image" Target="../media/image49.svg"/><Relationship Id="rId10" Type="http://schemas.microsoft.com/office/2007/relationships/diagramDrawing" Target="../diagrams/drawing1.xml"/><Relationship Id="rId4" Type="http://schemas.openxmlformats.org/officeDocument/2006/relationships/image" Target="../media/image48.svg"/><Relationship Id="rId9" Type="http://schemas.openxmlformats.org/officeDocument/2006/relationships/diagramColors" Target="../diagrams/colors1.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7.xml"/><Relationship Id="rId5" Type="http://schemas.openxmlformats.org/officeDocument/2006/relationships/hyperlink" Target="mailto:j-cardenas@tti.tamu.edu" TargetMode="External"/><Relationship Id="rId4" Type="http://schemas.openxmlformats.org/officeDocument/2006/relationships/hyperlink" Target="mailto:m-walk@tti.tamu.edu"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65.png"/><Relationship Id="rId3" Type="http://schemas.openxmlformats.org/officeDocument/2006/relationships/image" Target="../media/image55.jpeg"/><Relationship Id="rId7" Type="http://schemas.openxmlformats.org/officeDocument/2006/relationships/image" Target="../media/image59.jpeg"/><Relationship Id="rId12"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 Id="rId14" Type="http://schemas.openxmlformats.org/officeDocument/2006/relationships/image" Target="../media/image66.png"/></Relationships>
</file>

<file path=ppt/slides/_rels/slide70.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7.xml"/><Relationship Id="rId4" Type="http://schemas.openxmlformats.org/officeDocument/2006/relationships/image" Target="../media/image75.png"/></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7.xml"/><Relationship Id="rId4" Type="http://schemas.openxmlformats.org/officeDocument/2006/relationships/image" Target="../media/image78.png"/></Relationships>
</file>

<file path=ppt/slides/_rels/slide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mailto:veronica.cortez@txdot.gov" TargetMode="External"/><Relationship Id="rId7"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19.xml"/><Relationship Id="rId6" Type="http://schemas.openxmlformats.org/officeDocument/2006/relationships/hyperlink" Target="mailto:matthew.volkmann@txdot.gov" TargetMode="External"/><Relationship Id="rId5" Type="http://schemas.openxmlformats.org/officeDocument/2006/relationships/image" Target="../media/image80.png"/><Relationship Id="rId10" Type="http://schemas.openxmlformats.org/officeDocument/2006/relationships/hyperlink" Target="mailto:Daniel.Davila@txdot.gov" TargetMode="External"/><Relationship Id="rId4" Type="http://schemas.openxmlformats.org/officeDocument/2006/relationships/hyperlink" Target="mailto:noah.heath@txdot.gov" TargetMode="External"/><Relationship Id="rId9" Type="http://schemas.openxmlformats.org/officeDocument/2006/relationships/image" Target="../media/image83.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0746-1D9F-E4F9-C0D2-6CB9B01F0EC7}"/>
              </a:ext>
            </a:extLst>
          </p:cNvPr>
          <p:cNvSpPr>
            <a:spLocks noGrp="1"/>
          </p:cNvSpPr>
          <p:nvPr>
            <p:ph type="ctrTitle"/>
          </p:nvPr>
        </p:nvSpPr>
        <p:spPr>
          <a:xfrm>
            <a:off x="289451" y="3762855"/>
            <a:ext cx="8025668" cy="381547"/>
          </a:xfrm>
        </p:spPr>
        <p:txBody>
          <a:bodyPr/>
          <a:lstStyle/>
          <a:p>
            <a:r>
              <a:rPr lang="en-US" sz="2200" dirty="0"/>
              <a:t>Semiannual Transit Operator’s Business Meeting</a:t>
            </a:r>
          </a:p>
        </p:txBody>
      </p:sp>
      <p:sp>
        <p:nvSpPr>
          <p:cNvPr id="3" name="Subtitle 2">
            <a:extLst>
              <a:ext uri="{FF2B5EF4-FFF2-40B4-BE49-F238E27FC236}">
                <a16:creationId xmlns:a16="http://schemas.microsoft.com/office/drawing/2014/main" id="{24ECF316-58E5-E75F-3760-0C77CEF5B859}"/>
              </a:ext>
            </a:extLst>
          </p:cNvPr>
          <p:cNvSpPr>
            <a:spLocks noGrp="1"/>
          </p:cNvSpPr>
          <p:nvPr>
            <p:ph type="subTitle" idx="1"/>
          </p:nvPr>
        </p:nvSpPr>
        <p:spPr>
          <a:xfrm>
            <a:off x="289450" y="4337050"/>
            <a:ext cx="6833726" cy="622300"/>
          </a:xfrm>
        </p:spPr>
        <p:txBody>
          <a:bodyPr>
            <a:noAutofit/>
          </a:bodyPr>
          <a:lstStyle/>
          <a:p>
            <a:r>
              <a:rPr lang="en-US"/>
              <a:t>Settling in 8:30AM – 8:40AM</a:t>
            </a:r>
          </a:p>
          <a:p>
            <a:r>
              <a:rPr lang="en-US"/>
              <a:t>Welcome</a:t>
            </a:r>
          </a:p>
        </p:txBody>
      </p:sp>
      <p:pic>
        <p:nvPicPr>
          <p:cNvPr id="6" name="Picture Placeholder 5" descr="Inside of Texas State Capitol building.">
            <a:extLst>
              <a:ext uri="{FF2B5EF4-FFF2-40B4-BE49-F238E27FC236}">
                <a16:creationId xmlns:a16="http://schemas.microsoft.com/office/drawing/2014/main" id="{91F865E0-368D-F4B0-2AB3-9031E210EF3F}"/>
              </a:ext>
            </a:extLst>
          </p:cNvPr>
          <p:cNvPicPr>
            <a:picLocks noGrp="1" noChangeAspect="1"/>
          </p:cNvPicPr>
          <p:nvPr>
            <p:ph type="pic" sz="quarter" idx="10"/>
          </p:nvPr>
        </p:nvPicPr>
        <p:blipFill rotWithShape="1">
          <a:blip r:embed="rId2"/>
          <a:srcRect t="25644" b="13346"/>
          <a:stretch/>
        </p:blipFill>
        <p:spPr>
          <a:xfrm>
            <a:off x="-9525" y="-9144"/>
            <a:ext cx="9163050" cy="3712464"/>
          </a:xfrm>
        </p:spPr>
      </p:pic>
      <p:pic>
        <p:nvPicPr>
          <p:cNvPr id="5" name="Picture 4" descr="Photograph shows a transit bus beside an Early Town Center Boardwalk Welcome entrance. Passengers and pedestrians gather along plaza, highlighting public transportation access and visitor arrival.">
            <a:extLst>
              <a:ext uri="{FF2B5EF4-FFF2-40B4-BE49-F238E27FC236}">
                <a16:creationId xmlns:a16="http://schemas.microsoft.com/office/drawing/2014/main" id="{E6A94000-7859-8C1B-B3B2-1C537B6C573D}"/>
              </a:ext>
            </a:extLst>
          </p:cNvPr>
          <p:cNvPicPr>
            <a:picLocks noChangeAspect="1"/>
          </p:cNvPicPr>
          <p:nvPr/>
        </p:nvPicPr>
        <p:blipFill>
          <a:blip r:embed="rId3"/>
          <a:stretch>
            <a:fillRect/>
          </a:stretch>
        </p:blipFill>
        <p:spPr>
          <a:xfrm>
            <a:off x="0" y="-9144"/>
            <a:ext cx="9143999" cy="3712464"/>
          </a:xfrm>
          <a:prstGeom prst="rect">
            <a:avLst/>
          </a:prstGeom>
        </p:spPr>
      </p:pic>
    </p:spTree>
    <p:extLst>
      <p:ext uri="{BB962C8B-B14F-4D97-AF65-F5344CB8AC3E}">
        <p14:creationId xmlns:p14="http://schemas.microsoft.com/office/powerpoint/2010/main" val="19667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9">
            <a:extLst>
              <a:ext uri="{FF2B5EF4-FFF2-40B4-BE49-F238E27FC236}">
                <a16:creationId xmlns:a16="http://schemas.microsoft.com/office/drawing/2014/main" id="{82027F3A-4D69-2C28-A81F-3A1F39A0320A}"/>
              </a:ext>
              <a:ext uri="{C183D7F6-B498-43B3-948B-1728B52AA6E4}">
                <adec:decorative xmlns:adec="http://schemas.microsoft.com/office/drawing/2017/decorative" val="1"/>
              </a:ext>
            </a:extLst>
          </p:cNvPr>
          <p:cNvSpPr/>
          <p:nvPr/>
        </p:nvSpPr>
        <p:spPr>
          <a:xfrm>
            <a:off x="6917332" y="1025929"/>
            <a:ext cx="1987832" cy="3657753"/>
          </a:xfrm>
          <a:prstGeom prst="roundRect">
            <a:avLst>
              <a:gd name="adj" fmla="val 2477"/>
            </a:avLst>
          </a:prstGeom>
          <a:solidFill>
            <a:srgbClr val="133B5C"/>
          </a:solidFill>
          <a:ln w="12700">
            <a:solidFill>
              <a:srgbClr val="133B5C"/>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Text 10">
            <a:extLst>
              <a:ext uri="{FF2B5EF4-FFF2-40B4-BE49-F238E27FC236}">
                <a16:creationId xmlns:a16="http://schemas.microsoft.com/office/drawing/2014/main" id="{E256D79E-2937-4F07-8E3F-686A49065A27}"/>
              </a:ext>
              <a:ext uri="{C183D7F6-B498-43B3-948B-1728B52AA6E4}">
                <adec:decorative xmlns:adec="http://schemas.microsoft.com/office/drawing/2017/decorative" val="1"/>
              </a:ext>
            </a:extLst>
          </p:cNvPr>
          <p:cNvSpPr/>
          <p:nvPr/>
        </p:nvSpPr>
        <p:spPr>
          <a:xfrm>
            <a:off x="7187933" y="1223895"/>
            <a:ext cx="1591469" cy="202295"/>
          </a:xfrm>
          <a:prstGeom prst="rect">
            <a:avLst/>
          </a:prstGeom>
          <a:noFill/>
          <a:ln/>
        </p:spPr>
        <p:txBody>
          <a:bodyPr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Before we begin</a:t>
            </a:r>
            <a:endParaRPr kumimoji="0" lang="en-US"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4" name="Shape 11">
            <a:extLst>
              <a:ext uri="{FF2B5EF4-FFF2-40B4-BE49-F238E27FC236}">
                <a16:creationId xmlns:a16="http://schemas.microsoft.com/office/drawing/2014/main" id="{C8B83DAC-1751-7E8A-9ABC-A2A918AC5E2F}"/>
              </a:ext>
              <a:ext uri="{C183D7F6-B498-43B3-948B-1728B52AA6E4}">
                <adec:decorative xmlns:adec="http://schemas.microsoft.com/office/drawing/2017/decorative" val="1"/>
              </a:ext>
            </a:extLst>
          </p:cNvPr>
          <p:cNvSpPr/>
          <p:nvPr/>
        </p:nvSpPr>
        <p:spPr>
          <a:xfrm>
            <a:off x="7228940" y="1533415"/>
            <a:ext cx="1509453" cy="0"/>
          </a:xfrm>
          <a:prstGeom prst="line">
            <a:avLst/>
          </a:prstGeom>
          <a:noFill/>
          <a:ln w="25400">
            <a:solidFill>
              <a:srgbClr val="58B7D5"/>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6" name="Shape 12">
            <a:extLst>
              <a:ext uri="{FF2B5EF4-FFF2-40B4-BE49-F238E27FC236}">
                <a16:creationId xmlns:a16="http://schemas.microsoft.com/office/drawing/2014/main" id="{0193C990-DE84-D706-1642-EB17F368883B}"/>
              </a:ext>
              <a:ext uri="{C183D7F6-B498-43B3-948B-1728B52AA6E4}">
                <adec:decorative xmlns:adec="http://schemas.microsoft.com/office/drawing/2017/decorative" val="1"/>
              </a:ext>
            </a:extLst>
          </p:cNvPr>
          <p:cNvSpPr/>
          <p:nvPr/>
        </p:nvSpPr>
        <p:spPr>
          <a:xfrm>
            <a:off x="6959333" y="1974268"/>
            <a:ext cx="457200" cy="457200"/>
          </a:xfrm>
          <a:prstGeom prst="ellipse">
            <a:avLst/>
          </a:prstGeom>
          <a:solidFill>
            <a:srgbClr val="58B7D5"/>
          </a:solidFill>
          <a:ln w="12700">
            <a:solidFill>
              <a:srgbClr val="58B7D5"/>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33B5C"/>
                </a:solidFill>
                <a:effectLst/>
                <a:uLnTx/>
                <a:uFillTx/>
                <a:latin typeface="Aptos" pitchFamily="34" charset="0"/>
                <a:ea typeface="Aptos" pitchFamily="34" charset="-122"/>
                <a:cs typeface="Aptos" pitchFamily="34" charset="-120"/>
              </a:rPr>
              <a:t>1</a:t>
            </a: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Text 14">
            <a:extLst>
              <a:ext uri="{FF2B5EF4-FFF2-40B4-BE49-F238E27FC236}">
                <a16:creationId xmlns:a16="http://schemas.microsoft.com/office/drawing/2014/main" id="{D17A380F-0B5C-A220-1EC6-08526FFF3788}"/>
              </a:ext>
              <a:ext uri="{C183D7F6-B498-43B3-948B-1728B52AA6E4}">
                <adec:decorative xmlns:adec="http://schemas.microsoft.com/office/drawing/2017/decorative" val="1"/>
              </a:ext>
            </a:extLst>
          </p:cNvPr>
          <p:cNvSpPr/>
          <p:nvPr/>
        </p:nvSpPr>
        <p:spPr>
          <a:xfrm>
            <a:off x="7458534" y="1904814"/>
            <a:ext cx="1320868" cy="713232"/>
          </a:xfrm>
          <a:prstGeom prst="rect">
            <a:avLst/>
          </a:prstGeom>
          <a:noFill/>
          <a:ln/>
        </p:spPr>
        <p:txBody>
          <a:bodyPr wrap="square" lIns="254" tIns="254" rIns="254" bIns="254"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pitchFamily="34" charset="0"/>
                <a:ea typeface="Aptos" pitchFamily="34" charset="-122"/>
                <a:cs typeface="Aptos" pitchFamily="34" charset="-120"/>
              </a:rPr>
              <a:t>Please give the video your full attention.</a:t>
            </a:r>
            <a:endParaRPr kumimoji="0" lang="en-US" sz="1400" b="0" i="0" u="none" strike="noStrike" kern="1200" cap="none" spc="0" normalizeH="0" baseline="0" noProof="0">
              <a:ln>
                <a:noFill/>
              </a:ln>
              <a:solidFill>
                <a:srgbClr val="000000"/>
              </a:solidFill>
              <a:effectLst/>
              <a:uLnTx/>
              <a:uFillTx/>
              <a:latin typeface="Verdana"/>
              <a:ea typeface="+mn-ea"/>
              <a:cs typeface="+mn-cs"/>
            </a:endParaRPr>
          </a:p>
        </p:txBody>
      </p:sp>
      <p:sp>
        <p:nvSpPr>
          <p:cNvPr id="22" name="Shape 12">
            <a:extLst>
              <a:ext uri="{FF2B5EF4-FFF2-40B4-BE49-F238E27FC236}">
                <a16:creationId xmlns:a16="http://schemas.microsoft.com/office/drawing/2014/main" id="{36B93241-277B-77F9-72DB-4CCC72C8EE64}"/>
              </a:ext>
              <a:ext uri="{C183D7F6-B498-43B3-948B-1728B52AA6E4}">
                <adec:decorative xmlns:adec="http://schemas.microsoft.com/office/drawing/2017/decorative" val="1"/>
              </a:ext>
            </a:extLst>
          </p:cNvPr>
          <p:cNvSpPr/>
          <p:nvPr/>
        </p:nvSpPr>
        <p:spPr>
          <a:xfrm>
            <a:off x="6959333" y="3260735"/>
            <a:ext cx="457200" cy="457200"/>
          </a:xfrm>
          <a:prstGeom prst="ellipse">
            <a:avLst/>
          </a:prstGeom>
          <a:solidFill>
            <a:srgbClr val="58B7D5"/>
          </a:solidFill>
          <a:ln w="12700">
            <a:solidFill>
              <a:srgbClr val="58B7D5"/>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33B5C"/>
                </a:solidFill>
                <a:effectLst/>
                <a:uLnTx/>
                <a:uFillTx/>
                <a:latin typeface="Aptos" pitchFamily="34" charset="0"/>
                <a:ea typeface="Aptos" pitchFamily="34" charset="-122"/>
                <a:cs typeface="Aptos" pitchFamily="34" charset="-120"/>
              </a:rPr>
              <a:t>2</a:t>
            </a: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4" name="Text 17">
            <a:extLst>
              <a:ext uri="{FF2B5EF4-FFF2-40B4-BE49-F238E27FC236}">
                <a16:creationId xmlns:a16="http://schemas.microsoft.com/office/drawing/2014/main" id="{F964F78A-6341-6147-C481-D4E2AB779AFA}"/>
              </a:ext>
              <a:ext uri="{C183D7F6-B498-43B3-948B-1728B52AA6E4}">
                <adec:decorative xmlns:adec="http://schemas.microsoft.com/office/drawing/2017/decorative" val="1"/>
              </a:ext>
            </a:extLst>
          </p:cNvPr>
          <p:cNvSpPr/>
          <p:nvPr/>
        </p:nvSpPr>
        <p:spPr>
          <a:xfrm>
            <a:off x="7516368" y="3200959"/>
            <a:ext cx="1627632" cy="713232"/>
          </a:xfrm>
          <a:prstGeom prst="rect">
            <a:avLst/>
          </a:prstGeom>
          <a:noFill/>
          <a:ln/>
        </p:spPr>
        <p:txBody>
          <a:bodyPr wrap="square" lIns="254" tIns="254" rIns="254" bIns="254"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ptos" pitchFamily="34" charset="0"/>
                <a:ea typeface="Aptos" pitchFamily="34" charset="-122"/>
                <a:cs typeface="Aptos" pitchFamily="34" charset="-120"/>
              </a:rPr>
              <a:t>The recording includes open captions.</a:t>
            </a: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29" name="Text 21">
            <a:extLst>
              <a:ext uri="{FF2B5EF4-FFF2-40B4-BE49-F238E27FC236}">
                <a16:creationId xmlns:a16="http://schemas.microsoft.com/office/drawing/2014/main" id="{2E332F1D-C751-46C3-05D3-87C25840EA5C}"/>
              </a:ext>
              <a:ext uri="{C183D7F6-B498-43B3-948B-1728B52AA6E4}">
                <adec:decorative xmlns:adec="http://schemas.microsoft.com/office/drawing/2017/decorative" val="1"/>
              </a:ext>
            </a:extLst>
          </p:cNvPr>
          <p:cNvSpPr/>
          <p:nvPr/>
        </p:nvSpPr>
        <p:spPr>
          <a:xfrm>
            <a:off x="7030017" y="4122334"/>
            <a:ext cx="1762461"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1" u="none" strike="noStrike" kern="1200" cap="none" spc="0" normalizeH="0" baseline="0" noProof="0">
                <a:ln>
                  <a:noFill/>
                </a:ln>
                <a:solidFill>
                  <a:srgbClr val="BEE3F8"/>
                </a:solidFill>
                <a:effectLst/>
                <a:uLnTx/>
                <a:uFillTx/>
                <a:latin typeface="Aptos" pitchFamily="34" charset="0"/>
                <a:ea typeface="Aptos" pitchFamily="34" charset="-122"/>
                <a:cs typeface="Aptos" pitchFamily="34" charset="-120"/>
              </a:rPr>
              <a:t>Safety starts with awareness.</a:t>
            </a:r>
            <a:endParaRPr kumimoji="0" lang="en-US" sz="1300" b="0" i="0" u="none" strike="noStrike" kern="1200" cap="none" spc="0" normalizeH="0" baseline="0" noProof="0">
              <a:ln>
                <a:noFill/>
              </a:ln>
              <a:solidFill>
                <a:prstClr val="black"/>
              </a:solidFill>
              <a:effectLst/>
              <a:uLnTx/>
              <a:uFillTx/>
              <a:latin typeface="Aptos"/>
              <a:ea typeface="+mn-ea"/>
              <a:cs typeface="+mn-cs"/>
            </a:endParaRPr>
          </a:p>
        </p:txBody>
      </p:sp>
      <p:pic>
        <p:nvPicPr>
          <p:cNvPr id="32" name="Online Media 23">
            <a:hlinkClick r:id="" action="ppaction://media"/>
            <a:extLst>
              <a:ext uri="{FF2B5EF4-FFF2-40B4-BE49-F238E27FC236}">
                <a16:creationId xmlns:a16="http://schemas.microsoft.com/office/drawing/2014/main" id="{73515058-D8E7-1E03-3C61-AFFA31A18EE8}"/>
              </a:ext>
              <a:ext uri="{C183D7F6-B498-43B3-948B-1728B52AA6E4}">
                <adec:decorative xmlns:adec="http://schemas.microsoft.com/office/drawing/2017/decorative" val="1"/>
              </a:ext>
            </a:extLst>
          </p:cNvPr>
          <p:cNvPicPr>
            <a:picLocks noRot="1" noChangeAspect="1"/>
          </p:cNvPicPr>
          <p:nvPr>
            <a:videoFile r:link="rId1"/>
          </p:nvPr>
        </p:nvPicPr>
        <p:blipFill>
          <a:blip r:embed="rId3"/>
          <a:stretch>
            <a:fillRect/>
          </a:stretch>
        </p:blipFill>
        <p:spPr>
          <a:xfrm>
            <a:off x="262964" y="980362"/>
            <a:ext cx="6554533" cy="3703320"/>
          </a:xfrm>
          <a:prstGeom prst="rect">
            <a:avLst/>
          </a:prstGeom>
        </p:spPr>
      </p:pic>
      <p:sp>
        <p:nvSpPr>
          <p:cNvPr id="3" name="Title 2">
            <a:extLst>
              <a:ext uri="{FF2B5EF4-FFF2-40B4-BE49-F238E27FC236}">
                <a16:creationId xmlns:a16="http://schemas.microsoft.com/office/drawing/2014/main" id="{B6018449-A36E-30A3-2A03-8558F7E13928}"/>
              </a:ext>
              <a:ext uri="{C183D7F6-B498-43B3-948B-1728B52AA6E4}">
                <adec:decorative xmlns:adec="http://schemas.microsoft.com/office/drawing/2017/decorative" val="1"/>
              </a:ext>
            </a:extLst>
          </p:cNvPr>
          <p:cNvSpPr>
            <a:spLocks noGrp="1"/>
          </p:cNvSpPr>
          <p:nvPr>
            <p:ph type="title"/>
          </p:nvPr>
        </p:nvSpPr>
        <p:spPr>
          <a:xfrm>
            <a:off x="457200" y="567668"/>
            <a:ext cx="8229600" cy="305469"/>
          </a:xfrm>
        </p:spPr>
        <p:txBody>
          <a:bodyPr/>
          <a:lstStyle/>
          <a:p>
            <a:r>
              <a:rPr lang="en-US" dirty="0"/>
              <a:t>Stassney Safety Briefing</a:t>
            </a:r>
          </a:p>
        </p:txBody>
      </p:sp>
    </p:spTree>
    <p:extLst>
      <p:ext uri="{BB962C8B-B14F-4D97-AF65-F5344CB8AC3E}">
        <p14:creationId xmlns:p14="http://schemas.microsoft.com/office/powerpoint/2010/main" val="14302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fill="hold" display="0">
                  <p:stCondLst>
                    <p:cond delay="indefinite"/>
                  </p:stCondLst>
                </p:cTn>
                <p:tgtEl>
                  <p:spTgt spid="3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DF2B8-926C-7E27-47C4-B36BD398E8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0913A-4B42-BAED-7520-51C4FC4D7AD6}"/>
              </a:ext>
            </a:extLst>
          </p:cNvPr>
          <p:cNvSpPr>
            <a:spLocks noGrp="1"/>
          </p:cNvSpPr>
          <p:nvPr>
            <p:ph type="title"/>
          </p:nvPr>
        </p:nvSpPr>
        <p:spPr>
          <a:xfrm>
            <a:off x="457200" y="689147"/>
            <a:ext cx="8229600" cy="304193"/>
          </a:xfrm>
        </p:spPr>
        <p:txBody>
          <a:bodyPr>
            <a:noAutofit/>
          </a:bodyPr>
          <a:lstStyle/>
          <a:p>
            <a:pPr algn="ctr"/>
            <a:r>
              <a:rPr lang="en-US"/>
              <a:t>Agenda</a:t>
            </a:r>
          </a:p>
        </p:txBody>
      </p:sp>
      <p:sp>
        <p:nvSpPr>
          <p:cNvPr id="4" name="Content Placeholder 2">
            <a:extLst>
              <a:ext uri="{FF2B5EF4-FFF2-40B4-BE49-F238E27FC236}">
                <a16:creationId xmlns:a16="http://schemas.microsoft.com/office/drawing/2014/main" id="{93E3E727-1926-B564-BA0B-0558384EB092}"/>
              </a:ext>
            </a:extLst>
          </p:cNvPr>
          <p:cNvSpPr txBox="1">
            <a:spLocks/>
          </p:cNvSpPr>
          <p:nvPr/>
        </p:nvSpPr>
        <p:spPr>
          <a:xfrm>
            <a:off x="5832143" y="4148983"/>
            <a:ext cx="2850690" cy="310133"/>
          </a:xfrm>
          <a:prstGeom prst="rect">
            <a:avLst/>
          </a:prstGeom>
        </p:spPr>
        <p:txBody>
          <a:bodyPr vert="horz" lIns="0" tIns="0" rIns="0" bIns="0" rtlCol="0" anchor="b" anchorCtr="0">
            <a:no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400"/>
              <a:t>Figure 1– Sample image.</a:t>
            </a:r>
          </a:p>
        </p:txBody>
      </p:sp>
      <p:graphicFrame>
        <p:nvGraphicFramePr>
          <p:cNvPr id="9" name="Content Placeholder 8">
            <a:extLst>
              <a:ext uri="{FF2B5EF4-FFF2-40B4-BE49-F238E27FC236}">
                <a16:creationId xmlns:a16="http://schemas.microsoft.com/office/drawing/2014/main" id="{0752EFAD-9815-D2DA-06F6-EA7B59F2D881}"/>
              </a:ext>
            </a:extLst>
          </p:cNvPr>
          <p:cNvGraphicFramePr>
            <a:graphicFrameLocks noGrp="1"/>
          </p:cNvGraphicFramePr>
          <p:nvPr>
            <p:ph idx="1"/>
            <p:extLst>
              <p:ext uri="{D42A27DB-BD31-4B8C-83A1-F6EECF244321}">
                <p14:modId xmlns:p14="http://schemas.microsoft.com/office/powerpoint/2010/main" val="4139070702"/>
              </p:ext>
            </p:extLst>
          </p:nvPr>
        </p:nvGraphicFramePr>
        <p:xfrm>
          <a:off x="397994" y="1118332"/>
          <a:ext cx="8229600" cy="3666144"/>
        </p:xfrm>
        <a:graphic>
          <a:graphicData uri="http://schemas.openxmlformats.org/drawingml/2006/table">
            <a:tbl>
              <a:tblPr firstRow="1" bandRow="1">
                <a:tableStyleId>{5C22544A-7EE6-4342-B048-85BDC9FD1C3A}</a:tableStyleId>
              </a:tblPr>
              <a:tblGrid>
                <a:gridCol w="1884717">
                  <a:extLst>
                    <a:ext uri="{9D8B030D-6E8A-4147-A177-3AD203B41FA5}">
                      <a16:colId xmlns:a16="http://schemas.microsoft.com/office/drawing/2014/main" val="1464414947"/>
                    </a:ext>
                  </a:extLst>
                </a:gridCol>
                <a:gridCol w="6344883">
                  <a:extLst>
                    <a:ext uri="{9D8B030D-6E8A-4147-A177-3AD203B41FA5}">
                      <a16:colId xmlns:a16="http://schemas.microsoft.com/office/drawing/2014/main" val="724729127"/>
                    </a:ext>
                  </a:extLst>
                </a:gridCol>
              </a:tblGrid>
              <a:tr h="374804">
                <a:tc>
                  <a:txBody>
                    <a:bodyPr/>
                    <a:lstStyle/>
                    <a:p>
                      <a:endParaRPr lang="en-US"/>
                    </a:p>
                  </a:txBody>
                  <a:tcPr/>
                </a:tc>
                <a:tc>
                  <a:txBody>
                    <a:bodyPr/>
                    <a:lstStyle/>
                    <a:p>
                      <a:endParaRPr lang="en-US"/>
                    </a:p>
                  </a:txBody>
                  <a:tcPr/>
                </a:tc>
                <a:extLst>
                  <a:ext uri="{0D108BD9-81ED-4DB2-BD59-A6C34878D82A}">
                    <a16:rowId xmlns:a16="http://schemas.microsoft.com/office/drawing/2014/main" val="1837687623"/>
                  </a:ext>
                </a:extLst>
              </a:tr>
              <a:tr h="374804">
                <a:tc>
                  <a:txBody>
                    <a:bodyPr/>
                    <a:lstStyle/>
                    <a:p>
                      <a:r>
                        <a:rPr lang="en-US"/>
                        <a:t>8:30AM – 8:40AM</a:t>
                      </a:r>
                    </a:p>
                  </a:txBody>
                  <a:tcPr/>
                </a:tc>
                <a:tc>
                  <a:txBody>
                    <a:bodyPr/>
                    <a:lstStyle/>
                    <a:p>
                      <a:r>
                        <a:rPr lang="en-US"/>
                        <a:t>Settling In</a:t>
                      </a:r>
                    </a:p>
                  </a:txBody>
                  <a:tcPr/>
                </a:tc>
                <a:extLst>
                  <a:ext uri="{0D108BD9-81ED-4DB2-BD59-A6C34878D82A}">
                    <a16:rowId xmlns:a16="http://schemas.microsoft.com/office/drawing/2014/main" val="1978228624"/>
                  </a:ext>
                </a:extLst>
              </a:tr>
              <a:tr h="374804">
                <a:tc>
                  <a:txBody>
                    <a:bodyPr/>
                    <a:lstStyle/>
                    <a:p>
                      <a:endParaRPr lang="en-US"/>
                    </a:p>
                  </a:txBody>
                  <a:tcPr/>
                </a:tc>
                <a:tc>
                  <a:txBody>
                    <a:bodyPr/>
                    <a:lstStyle/>
                    <a:p>
                      <a:r>
                        <a:rPr lang="en-US"/>
                        <a:t>Welcome/Safety Brief</a:t>
                      </a:r>
                    </a:p>
                  </a:txBody>
                  <a:tcPr/>
                </a:tc>
                <a:extLst>
                  <a:ext uri="{0D108BD9-81ED-4DB2-BD59-A6C34878D82A}">
                    <a16:rowId xmlns:a16="http://schemas.microsoft.com/office/drawing/2014/main" val="2494965833"/>
                  </a:ext>
                </a:extLst>
              </a:tr>
              <a:tr h="374804">
                <a:tc>
                  <a:txBody>
                    <a:bodyPr/>
                    <a:lstStyle/>
                    <a:p>
                      <a:endParaRPr lang="en-US"/>
                    </a:p>
                  </a:txBody>
                  <a:tcPr/>
                </a:tc>
                <a:tc>
                  <a:txBody>
                    <a:bodyPr/>
                    <a:lstStyle/>
                    <a:p>
                      <a:r>
                        <a:rPr lang="en-US"/>
                        <a:t>Director’s Report</a:t>
                      </a:r>
                    </a:p>
                  </a:txBody>
                  <a:tcPr/>
                </a:tc>
                <a:extLst>
                  <a:ext uri="{0D108BD9-81ED-4DB2-BD59-A6C34878D82A}">
                    <a16:rowId xmlns:a16="http://schemas.microsoft.com/office/drawing/2014/main" val="4087698981"/>
                  </a:ext>
                </a:extLst>
              </a:tr>
              <a:tr h="374804">
                <a:tc>
                  <a:txBody>
                    <a:bodyPr/>
                    <a:lstStyle/>
                    <a:p>
                      <a:endParaRPr lang="en-US"/>
                    </a:p>
                  </a:txBody>
                  <a:tcPr/>
                </a:tc>
                <a:tc>
                  <a:txBody>
                    <a:bodyPr/>
                    <a:lstStyle/>
                    <a:p>
                      <a:r>
                        <a:rPr lang="en-US"/>
                        <a:t>Compliance Program Update</a:t>
                      </a:r>
                    </a:p>
                  </a:txBody>
                  <a:tcPr/>
                </a:tc>
                <a:extLst>
                  <a:ext uri="{0D108BD9-81ED-4DB2-BD59-A6C34878D82A}">
                    <a16:rowId xmlns:a16="http://schemas.microsoft.com/office/drawing/2014/main" val="2699774434"/>
                  </a:ext>
                </a:extLst>
              </a:tr>
              <a:tr h="508029">
                <a:tc>
                  <a:txBody>
                    <a:bodyPr/>
                    <a:lstStyle/>
                    <a:p>
                      <a:endParaRPr lang="en-US"/>
                    </a:p>
                  </a:txBody>
                  <a:tcPr/>
                </a:tc>
                <a:tc>
                  <a:txBody>
                    <a:bodyPr/>
                    <a:lstStyle/>
                    <a:p>
                      <a:r>
                        <a:rPr lang="en-US"/>
                        <a:t>Statewide Multimodal Transit Plan (SMTP) Implementation</a:t>
                      </a:r>
                    </a:p>
                    <a:p>
                      <a:pPr marL="285750" indent="-285750">
                        <a:buFont typeface="Arial" panose="020B0604020202020204" pitchFamily="34" charset="0"/>
                        <a:buChar char="•"/>
                      </a:pPr>
                      <a:r>
                        <a:rPr lang="en-US"/>
                        <a:t>Transit Peer Exchange (TPE)</a:t>
                      </a:r>
                    </a:p>
                    <a:p>
                      <a:pPr marL="285750" indent="-285750">
                        <a:buFont typeface="Arial" panose="020B0604020202020204" pitchFamily="34" charset="0"/>
                        <a:buChar char="•"/>
                      </a:pPr>
                      <a:r>
                        <a:rPr lang="en-US"/>
                        <a:t>Planning for Service Expansion Funding </a:t>
                      </a:r>
                    </a:p>
                  </a:txBody>
                  <a:tcPr/>
                </a:tc>
                <a:extLst>
                  <a:ext uri="{0D108BD9-81ED-4DB2-BD59-A6C34878D82A}">
                    <a16:rowId xmlns:a16="http://schemas.microsoft.com/office/drawing/2014/main" val="4284665361"/>
                  </a:ext>
                </a:extLst>
              </a:tr>
              <a:tr h="374804">
                <a:tc>
                  <a:txBody>
                    <a:bodyPr/>
                    <a:lstStyle/>
                    <a:p>
                      <a:endParaRPr lang="en-US"/>
                    </a:p>
                  </a:txBody>
                  <a:tcPr/>
                </a:tc>
                <a:tc>
                  <a:txBody>
                    <a:bodyPr/>
                    <a:lstStyle/>
                    <a:p>
                      <a:r>
                        <a:rPr lang="en-US"/>
                        <a:t>BREAK – Where in the World</a:t>
                      </a:r>
                    </a:p>
                  </a:txBody>
                  <a:tcPr/>
                </a:tc>
                <a:extLst>
                  <a:ext uri="{0D108BD9-81ED-4DB2-BD59-A6C34878D82A}">
                    <a16:rowId xmlns:a16="http://schemas.microsoft.com/office/drawing/2014/main" val="1829450367"/>
                  </a:ext>
                </a:extLst>
              </a:tr>
              <a:tr h="374804">
                <a:tc>
                  <a:txBody>
                    <a:bodyPr/>
                    <a:lstStyle/>
                    <a:p>
                      <a:endParaRPr lang="en-US"/>
                    </a:p>
                  </a:txBody>
                  <a:tcPr/>
                </a:tc>
                <a:tc>
                  <a:txBody>
                    <a:bodyPr/>
                    <a:lstStyle/>
                    <a:p>
                      <a:r>
                        <a:rPr lang="en-US"/>
                        <a:t>Statewide Multimodal Transit Plan (SMTP) Implementation</a:t>
                      </a:r>
                    </a:p>
                    <a:p>
                      <a:pPr marL="285750" indent="-285750">
                        <a:buFont typeface="Arial" panose="020B0604020202020204" pitchFamily="34" charset="0"/>
                        <a:buChar char="•"/>
                      </a:pPr>
                      <a:r>
                        <a:rPr lang="en-US"/>
                        <a:t>Statewide Transit Priority Network</a:t>
                      </a:r>
                    </a:p>
                    <a:p>
                      <a:pPr marL="285750" indent="-285750">
                        <a:buFont typeface="Arial" panose="020B0604020202020204" pitchFamily="34" charset="0"/>
                        <a:buChar char="•"/>
                      </a:pPr>
                      <a:r>
                        <a:rPr lang="en-US"/>
                        <a:t>Universal Trip Planning and Fare Payment</a:t>
                      </a:r>
                    </a:p>
                  </a:txBody>
                  <a:tcPr/>
                </a:tc>
                <a:extLst>
                  <a:ext uri="{0D108BD9-81ED-4DB2-BD59-A6C34878D82A}">
                    <a16:rowId xmlns:a16="http://schemas.microsoft.com/office/drawing/2014/main" val="1413460210"/>
                  </a:ext>
                </a:extLst>
              </a:tr>
            </a:tbl>
          </a:graphicData>
        </a:graphic>
      </p:graphicFrame>
    </p:spTree>
    <p:extLst>
      <p:ext uri="{BB962C8B-B14F-4D97-AF65-F5344CB8AC3E}">
        <p14:creationId xmlns:p14="http://schemas.microsoft.com/office/powerpoint/2010/main" val="265505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A2353-1C1F-1CAA-FB2D-1700C7233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1EACB-909E-720C-8A07-58D179C48652}"/>
              </a:ext>
            </a:extLst>
          </p:cNvPr>
          <p:cNvSpPr>
            <a:spLocks noGrp="1"/>
          </p:cNvSpPr>
          <p:nvPr>
            <p:ph type="title"/>
          </p:nvPr>
        </p:nvSpPr>
        <p:spPr>
          <a:xfrm>
            <a:off x="457200" y="689147"/>
            <a:ext cx="8229600" cy="304193"/>
          </a:xfrm>
        </p:spPr>
        <p:txBody>
          <a:bodyPr>
            <a:noAutofit/>
          </a:bodyPr>
          <a:lstStyle/>
          <a:p>
            <a:pPr algn="ctr"/>
            <a:r>
              <a:rPr lang="en-US"/>
              <a:t>Agenda continued</a:t>
            </a:r>
          </a:p>
        </p:txBody>
      </p:sp>
      <p:graphicFrame>
        <p:nvGraphicFramePr>
          <p:cNvPr id="9" name="Content Placeholder 8">
            <a:extLst>
              <a:ext uri="{FF2B5EF4-FFF2-40B4-BE49-F238E27FC236}">
                <a16:creationId xmlns:a16="http://schemas.microsoft.com/office/drawing/2014/main" id="{27D81E18-5A88-6C31-875F-2B29325B637E}"/>
              </a:ext>
            </a:extLst>
          </p:cNvPr>
          <p:cNvGraphicFramePr>
            <a:graphicFrameLocks noGrp="1"/>
          </p:cNvGraphicFramePr>
          <p:nvPr>
            <p:ph idx="1"/>
            <p:extLst>
              <p:ext uri="{D42A27DB-BD31-4B8C-83A1-F6EECF244321}">
                <p14:modId xmlns:p14="http://schemas.microsoft.com/office/powerpoint/2010/main" val="1493841655"/>
              </p:ext>
            </p:extLst>
          </p:nvPr>
        </p:nvGraphicFramePr>
        <p:xfrm>
          <a:off x="384837" y="1092018"/>
          <a:ext cx="8229600" cy="2972288"/>
        </p:xfrm>
        <a:graphic>
          <a:graphicData uri="http://schemas.openxmlformats.org/drawingml/2006/table">
            <a:tbl>
              <a:tblPr firstRow="1" bandRow="1">
                <a:tableStyleId>{5C22544A-7EE6-4342-B048-85BDC9FD1C3A}</a:tableStyleId>
              </a:tblPr>
              <a:tblGrid>
                <a:gridCol w="2009707">
                  <a:extLst>
                    <a:ext uri="{9D8B030D-6E8A-4147-A177-3AD203B41FA5}">
                      <a16:colId xmlns:a16="http://schemas.microsoft.com/office/drawing/2014/main" val="1464414947"/>
                    </a:ext>
                  </a:extLst>
                </a:gridCol>
                <a:gridCol w="6219893">
                  <a:extLst>
                    <a:ext uri="{9D8B030D-6E8A-4147-A177-3AD203B41FA5}">
                      <a16:colId xmlns:a16="http://schemas.microsoft.com/office/drawing/2014/main" val="724729127"/>
                    </a:ext>
                  </a:extLst>
                </a:gridCol>
              </a:tblGrid>
              <a:tr h="374804">
                <a:tc>
                  <a:txBody>
                    <a:bodyPr/>
                    <a:lstStyle/>
                    <a:p>
                      <a:endParaRPr lang="en-US"/>
                    </a:p>
                  </a:txBody>
                  <a:tcPr/>
                </a:tc>
                <a:tc>
                  <a:txBody>
                    <a:bodyPr/>
                    <a:lstStyle/>
                    <a:p>
                      <a:endParaRPr lang="en-US"/>
                    </a:p>
                  </a:txBody>
                  <a:tcPr/>
                </a:tc>
                <a:extLst>
                  <a:ext uri="{0D108BD9-81ED-4DB2-BD59-A6C34878D82A}">
                    <a16:rowId xmlns:a16="http://schemas.microsoft.com/office/drawing/2014/main" val="1837687623"/>
                  </a:ext>
                </a:extLst>
              </a:tr>
              <a:tr h="339116">
                <a:tc>
                  <a:txBody>
                    <a:bodyPr/>
                    <a:lstStyle/>
                    <a:p>
                      <a:r>
                        <a:rPr lang="en-US"/>
                        <a:t>11:45 AM – 1:15PM</a:t>
                      </a:r>
                    </a:p>
                  </a:txBody>
                  <a:tcPr/>
                </a:tc>
                <a:tc>
                  <a:txBody>
                    <a:bodyPr/>
                    <a:lstStyle/>
                    <a:p>
                      <a:r>
                        <a:rPr lang="en-US"/>
                        <a:t>Lunch</a:t>
                      </a:r>
                    </a:p>
                  </a:txBody>
                  <a:tcPr/>
                </a:tc>
                <a:extLst>
                  <a:ext uri="{0D108BD9-81ED-4DB2-BD59-A6C34878D82A}">
                    <a16:rowId xmlns:a16="http://schemas.microsoft.com/office/drawing/2014/main" val="1978228624"/>
                  </a:ext>
                </a:extLst>
              </a:tr>
              <a:tr h="374804">
                <a:tc>
                  <a:txBody>
                    <a:bodyPr/>
                    <a:lstStyle/>
                    <a:p>
                      <a:endParaRPr lang="en-US"/>
                    </a:p>
                  </a:txBody>
                  <a:tcPr/>
                </a:tc>
                <a:tc>
                  <a:txBody>
                    <a:bodyPr/>
                    <a:lstStyle/>
                    <a:p>
                      <a:pPr marL="0" indent="0"/>
                      <a:r>
                        <a:rPr lang="en-US"/>
                        <a:t>Transit Panel Discussion – Emergency Response Coordination</a:t>
                      </a:r>
                    </a:p>
                  </a:txBody>
                  <a:tcPr/>
                </a:tc>
                <a:extLst>
                  <a:ext uri="{0D108BD9-81ED-4DB2-BD59-A6C34878D82A}">
                    <a16:rowId xmlns:a16="http://schemas.microsoft.com/office/drawing/2014/main" val="2494965833"/>
                  </a:ext>
                </a:extLst>
              </a:tr>
              <a:tr h="374804">
                <a:tc>
                  <a:txBody>
                    <a:bodyPr/>
                    <a:lstStyle/>
                    <a:p>
                      <a:endParaRPr lang="en-US"/>
                    </a:p>
                  </a:txBody>
                  <a:tcPr/>
                </a:tc>
                <a:tc>
                  <a:txBody>
                    <a:bodyPr/>
                    <a:lstStyle/>
                    <a:p>
                      <a:r>
                        <a:rPr lang="en-US"/>
                        <a:t>BREAK</a:t>
                      </a:r>
                    </a:p>
                  </a:txBody>
                  <a:tcPr/>
                </a:tc>
                <a:extLst>
                  <a:ext uri="{0D108BD9-81ED-4DB2-BD59-A6C34878D82A}">
                    <a16:rowId xmlns:a16="http://schemas.microsoft.com/office/drawing/2014/main" val="4087698981"/>
                  </a:ext>
                </a:extLst>
              </a:tr>
              <a:tr h="374804">
                <a:tc>
                  <a:txBody>
                    <a:bodyPr/>
                    <a:lstStyle/>
                    <a:p>
                      <a:endParaRPr lang="en-US"/>
                    </a:p>
                  </a:txBody>
                  <a:tcPr/>
                </a:tc>
                <a:tc>
                  <a:txBody>
                    <a:bodyPr/>
                    <a:lstStyle/>
                    <a:p>
                      <a:r>
                        <a:rPr lang="en-US"/>
                        <a:t>Transportation Alternatives Program: Integrating Transit and Active Transportation in the FY27 Call for Projects</a:t>
                      </a:r>
                    </a:p>
                  </a:txBody>
                  <a:tcPr/>
                </a:tc>
                <a:extLst>
                  <a:ext uri="{0D108BD9-81ED-4DB2-BD59-A6C34878D82A}">
                    <a16:rowId xmlns:a16="http://schemas.microsoft.com/office/drawing/2014/main" val="2699774434"/>
                  </a:ext>
                </a:extLst>
              </a:tr>
              <a:tr h="362311">
                <a:tc>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t>The Route Ahead – Closing remarks</a:t>
                      </a:r>
                    </a:p>
                    <a:p>
                      <a:endParaRPr lang="en-US"/>
                    </a:p>
                  </a:txBody>
                  <a:tcPr/>
                </a:tc>
                <a:extLst>
                  <a:ext uri="{0D108BD9-81ED-4DB2-BD59-A6C34878D82A}">
                    <a16:rowId xmlns:a16="http://schemas.microsoft.com/office/drawing/2014/main" val="4284665361"/>
                  </a:ext>
                </a:extLst>
              </a:tr>
              <a:tr h="35523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mn-lt"/>
                          <a:ea typeface="+mn-ea"/>
                          <a:cs typeface="+mn-cs"/>
                        </a:rPr>
                        <a:t>3:30PM – 3:45PM</a:t>
                      </a:r>
                    </a:p>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mn-lt"/>
                          <a:ea typeface="+mn-ea"/>
                          <a:cs typeface="+mn-cs"/>
                        </a:rPr>
                        <a:t>General Q&amp;A / Adjourn</a:t>
                      </a:r>
                    </a:p>
                  </a:txBody>
                  <a:tcPr/>
                </a:tc>
                <a:extLst>
                  <a:ext uri="{0D108BD9-81ED-4DB2-BD59-A6C34878D82A}">
                    <a16:rowId xmlns:a16="http://schemas.microsoft.com/office/drawing/2014/main" val="810826338"/>
                  </a:ext>
                </a:extLst>
              </a:tr>
            </a:tbl>
          </a:graphicData>
        </a:graphic>
      </p:graphicFrame>
    </p:spTree>
    <p:extLst>
      <p:ext uri="{BB962C8B-B14F-4D97-AF65-F5344CB8AC3E}">
        <p14:creationId xmlns:p14="http://schemas.microsoft.com/office/powerpoint/2010/main" val="199688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567A2-E623-6675-7C53-782EEEFF8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64C18-FBF0-A4A3-BAAA-33211773E666}"/>
              </a:ext>
            </a:extLst>
          </p:cNvPr>
          <p:cNvSpPr>
            <a:spLocks noGrp="1"/>
          </p:cNvSpPr>
          <p:nvPr>
            <p:ph type="ctrTitle" idx="4294967295"/>
          </p:nvPr>
        </p:nvSpPr>
        <p:spPr>
          <a:xfrm>
            <a:off x="1145285" y="1513037"/>
            <a:ext cx="7663216" cy="1006498"/>
          </a:xfrm>
        </p:spPr>
        <p:txBody>
          <a:bodyPr anchor="b">
            <a:normAutofit/>
          </a:bodyPr>
          <a:lstStyle/>
          <a:p>
            <a:pPr algn="ctr" defTabSz="457200"/>
            <a:r>
              <a:rPr lang="en-US" sz="3000" kern="1200">
                <a:solidFill>
                  <a:schemeClr val="accent1">
                    <a:lumMod val="75000"/>
                  </a:schemeClr>
                </a:solidFill>
              </a:rPr>
              <a:t>Director’s Report</a:t>
            </a:r>
          </a:p>
        </p:txBody>
      </p:sp>
    </p:spTree>
    <p:extLst>
      <p:ext uri="{BB962C8B-B14F-4D97-AF65-F5344CB8AC3E}">
        <p14:creationId xmlns:p14="http://schemas.microsoft.com/office/powerpoint/2010/main" val="1037739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816B3-1D11-81E8-F8E8-90C7C8EC2CF1}"/>
              </a:ext>
            </a:extLst>
          </p:cNvPr>
          <p:cNvSpPr>
            <a:spLocks noGrp="1"/>
          </p:cNvSpPr>
          <p:nvPr>
            <p:ph type="title"/>
          </p:nvPr>
        </p:nvSpPr>
        <p:spPr/>
        <p:txBody>
          <a:bodyPr>
            <a:noAutofit/>
          </a:bodyPr>
          <a:lstStyle/>
          <a:p>
            <a:r>
              <a:rPr lang="en-US">
                <a:solidFill>
                  <a:schemeClr val="accent1">
                    <a:lumMod val="75000"/>
                  </a:schemeClr>
                </a:solidFill>
              </a:rPr>
              <a:t>TGEMS Challenges</a:t>
            </a:r>
          </a:p>
        </p:txBody>
      </p:sp>
      <p:sp>
        <p:nvSpPr>
          <p:cNvPr id="3" name="Content Placeholder 2">
            <a:extLst>
              <a:ext uri="{FF2B5EF4-FFF2-40B4-BE49-F238E27FC236}">
                <a16:creationId xmlns:a16="http://schemas.microsoft.com/office/drawing/2014/main" id="{36142193-8D9C-C385-64E8-D25CBC670BA9}"/>
              </a:ext>
            </a:extLst>
          </p:cNvPr>
          <p:cNvSpPr>
            <a:spLocks noGrp="1"/>
          </p:cNvSpPr>
          <p:nvPr>
            <p:ph idx="1"/>
          </p:nvPr>
        </p:nvSpPr>
        <p:spPr/>
        <p:txBody>
          <a:bodyPr/>
          <a:lstStyle/>
          <a:p>
            <a:r>
              <a:rPr lang="en-US"/>
              <a:t>User login challenges</a:t>
            </a:r>
          </a:p>
          <a:p>
            <a:r>
              <a:rPr lang="en-US"/>
              <a:t>Data migration</a:t>
            </a:r>
          </a:p>
          <a:p>
            <a:r>
              <a:rPr lang="en-US"/>
              <a:t>Signature authority review</a:t>
            </a:r>
          </a:p>
          <a:p>
            <a:r>
              <a:rPr lang="en-US"/>
              <a:t>Docusign adjustments</a:t>
            </a:r>
          </a:p>
          <a:p>
            <a:r>
              <a:rPr lang="en-US"/>
              <a:t>Delayed release of MGA &amp; C&amp;A</a:t>
            </a:r>
          </a:p>
          <a:p>
            <a:r>
              <a:rPr lang="en-US"/>
              <a:t>Budget adjustments</a:t>
            </a:r>
          </a:p>
        </p:txBody>
      </p:sp>
    </p:spTree>
    <p:extLst>
      <p:ext uri="{BB962C8B-B14F-4D97-AF65-F5344CB8AC3E}">
        <p14:creationId xmlns:p14="http://schemas.microsoft.com/office/powerpoint/2010/main" val="1895421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C953-3488-FB70-DBA8-99EE2399C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39C08-44AB-5969-3CE3-22716404FBC9}"/>
              </a:ext>
              <a:ext uri="{C183D7F6-B498-43B3-948B-1728B52AA6E4}">
                <adec:decorative xmlns:adec="http://schemas.microsoft.com/office/drawing/2017/decorative" val="1"/>
              </a:ext>
            </a:extLst>
          </p:cNvPr>
          <p:cNvSpPr>
            <a:spLocks noGrp="1"/>
          </p:cNvSpPr>
          <p:nvPr>
            <p:ph type="title"/>
          </p:nvPr>
        </p:nvSpPr>
        <p:spPr>
          <a:xfrm>
            <a:off x="457200" y="931705"/>
            <a:ext cx="8229600" cy="294885"/>
          </a:xfrm>
        </p:spPr>
        <p:txBody>
          <a:bodyPr>
            <a:noAutofit/>
          </a:bodyPr>
          <a:lstStyle/>
          <a:p>
            <a:r>
              <a:rPr lang="en-US">
                <a:solidFill>
                  <a:srgbClr val="0056A9"/>
                </a:solidFill>
              </a:rPr>
              <a:t>TGEMS Benefits</a:t>
            </a:r>
          </a:p>
        </p:txBody>
      </p:sp>
      <p:sp>
        <p:nvSpPr>
          <p:cNvPr id="3" name="Content Placeholder 2">
            <a:extLst>
              <a:ext uri="{FF2B5EF4-FFF2-40B4-BE49-F238E27FC236}">
                <a16:creationId xmlns:a16="http://schemas.microsoft.com/office/drawing/2014/main" id="{0B32D040-FF34-C2EB-3F3A-0AC8C27EA394}"/>
              </a:ext>
              <a:ext uri="{C183D7F6-B498-43B3-948B-1728B52AA6E4}">
                <adec:decorative xmlns:adec="http://schemas.microsoft.com/office/drawing/2017/decorative" val="1"/>
              </a:ext>
            </a:extLst>
          </p:cNvPr>
          <p:cNvSpPr>
            <a:spLocks noGrp="1"/>
          </p:cNvSpPr>
          <p:nvPr>
            <p:ph idx="1"/>
          </p:nvPr>
        </p:nvSpPr>
        <p:spPr>
          <a:xfrm>
            <a:off x="457199" y="1272208"/>
            <a:ext cx="8456555" cy="3648447"/>
          </a:xfrm>
        </p:spPr>
        <p:txBody>
          <a:bodyPr/>
          <a:lstStyle/>
          <a:p>
            <a:r>
              <a:rPr lang="en-US" dirty="0"/>
              <a:t>Docusign</a:t>
            </a:r>
          </a:p>
          <a:p>
            <a:r>
              <a:rPr lang="en-US" dirty="0"/>
              <a:t>Reduce the number of PGA’s</a:t>
            </a:r>
          </a:p>
          <a:p>
            <a:r>
              <a:rPr lang="en-US" dirty="0"/>
              <a:t>Subrecipient portal home page upgrade</a:t>
            </a:r>
          </a:p>
          <a:p>
            <a:r>
              <a:rPr lang="en-US" dirty="0"/>
              <a:t>Security – clearer role definition</a:t>
            </a:r>
          </a:p>
          <a:p>
            <a:r>
              <a:rPr lang="en-US" dirty="0"/>
              <a:t>In-house software solution</a:t>
            </a:r>
          </a:p>
          <a:p>
            <a:endParaRPr lang="en-US" dirty="0"/>
          </a:p>
        </p:txBody>
      </p:sp>
      <p:sp>
        <p:nvSpPr>
          <p:cNvPr id="6" name="TextBox 5">
            <a:extLst>
              <a:ext uri="{FF2B5EF4-FFF2-40B4-BE49-F238E27FC236}">
                <a16:creationId xmlns:a16="http://schemas.microsoft.com/office/drawing/2014/main" id="{61E94FAA-6A15-9508-B2F3-CF6349B00A7F}"/>
              </a:ext>
              <a:ext uri="{C183D7F6-B498-43B3-948B-1728B52AA6E4}">
                <adec:decorative xmlns:adec="http://schemas.microsoft.com/office/drawing/2017/decorative" val="1"/>
              </a:ext>
            </a:extLst>
          </p:cNvPr>
          <p:cNvSpPr txBox="1"/>
          <p:nvPr/>
        </p:nvSpPr>
        <p:spPr>
          <a:xfrm>
            <a:off x="5628962" y="1102230"/>
            <a:ext cx="3010737" cy="300082"/>
          </a:xfrm>
          <a:prstGeom prst="rect">
            <a:avLst/>
          </a:prstGeom>
          <a:noFill/>
        </p:spPr>
        <p:txBody>
          <a:bodyPr wrap="square" rtlCol="0">
            <a:spAutoFit/>
          </a:bodyPr>
          <a:lstStyle/>
          <a:p>
            <a:pPr algn="ctr"/>
            <a:r>
              <a:rPr lang="en-US" sz="1350"/>
              <a:t>Submit your feedback</a:t>
            </a:r>
          </a:p>
        </p:txBody>
      </p:sp>
      <p:sp>
        <p:nvSpPr>
          <p:cNvPr id="7" name="TextBox 6">
            <a:extLst>
              <a:ext uri="{FF2B5EF4-FFF2-40B4-BE49-F238E27FC236}">
                <a16:creationId xmlns:a16="http://schemas.microsoft.com/office/drawing/2014/main" id="{289979C4-0890-70E7-A4CD-249C9A2332BF}"/>
              </a:ext>
              <a:ext uri="{C183D7F6-B498-43B3-948B-1728B52AA6E4}">
                <adec:decorative xmlns:adec="http://schemas.microsoft.com/office/drawing/2017/decorative" val="1"/>
              </a:ext>
            </a:extLst>
          </p:cNvPr>
          <p:cNvSpPr txBox="1"/>
          <p:nvPr/>
        </p:nvSpPr>
        <p:spPr>
          <a:xfrm>
            <a:off x="5334554" y="3431182"/>
            <a:ext cx="4092980" cy="515526"/>
          </a:xfrm>
          <a:prstGeom prst="rect">
            <a:avLst/>
          </a:prstGeom>
          <a:noFill/>
        </p:spPr>
        <p:txBody>
          <a:bodyPr wrap="square" rtlCol="0">
            <a:spAutoFit/>
          </a:bodyPr>
          <a:lstStyle/>
          <a:p>
            <a:pPr marL="0" marR="0">
              <a:buNone/>
            </a:pPr>
            <a:r>
              <a:rPr lang="en-US" sz="1400"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https://www.surveymonkey.com/r/KMXGGP9</a:t>
            </a:r>
            <a:endParaRPr lang="en-US" sz="1600">
              <a:effectLst/>
              <a:latin typeface="Aptos" panose="020B0004020202020204" pitchFamily="34" charset="0"/>
              <a:ea typeface="Aptos" panose="020B0004020202020204" pitchFamily="34" charset="0"/>
              <a:cs typeface="Aptos" panose="020B0004020202020204" pitchFamily="34" charset="0"/>
            </a:endParaRPr>
          </a:p>
          <a:p>
            <a:endParaRPr lang="en-US" sz="1350"/>
          </a:p>
        </p:txBody>
      </p:sp>
      <p:sp>
        <p:nvSpPr>
          <p:cNvPr id="4" name="TextBox 3">
            <a:extLst>
              <a:ext uri="{FF2B5EF4-FFF2-40B4-BE49-F238E27FC236}">
                <a16:creationId xmlns:a16="http://schemas.microsoft.com/office/drawing/2014/main" id="{FB7B31B0-BE61-6E5E-5025-27B5791E4FD0}"/>
              </a:ext>
              <a:ext uri="{C183D7F6-B498-43B3-948B-1728B52AA6E4}">
                <adec:decorative xmlns:adec="http://schemas.microsoft.com/office/drawing/2017/decorative" val="1"/>
              </a:ext>
            </a:extLst>
          </p:cNvPr>
          <p:cNvSpPr txBox="1"/>
          <p:nvPr/>
        </p:nvSpPr>
        <p:spPr>
          <a:xfrm>
            <a:off x="457199" y="3599055"/>
            <a:ext cx="4292417" cy="1015663"/>
          </a:xfrm>
          <a:prstGeom prst="rect">
            <a:avLst/>
          </a:prstGeom>
          <a:noFill/>
        </p:spPr>
        <p:txBody>
          <a:bodyPr wrap="square" rtlCol="0">
            <a:spAutoFit/>
          </a:bodyPr>
          <a:lstStyle/>
          <a:p>
            <a:endParaRPr lang="en-US" sz="1000" dirty="0">
              <a:highlight>
                <a:srgbClr val="F2F2F2"/>
              </a:highlight>
            </a:endParaRPr>
          </a:p>
          <a:p>
            <a:endParaRPr lang="en-US" sz="1000" dirty="0">
              <a:highlight>
                <a:srgbClr val="F2F2F2"/>
              </a:highlight>
            </a:endParaRPr>
          </a:p>
          <a:p>
            <a:endParaRPr lang="en-US" sz="1000" dirty="0">
              <a:highlight>
                <a:srgbClr val="F2F2F2"/>
              </a:highlight>
            </a:endParaRPr>
          </a:p>
          <a:p>
            <a:r>
              <a:rPr lang="en-US" sz="1000" dirty="0">
                <a:solidFill>
                  <a:srgbClr val="0056A9"/>
                </a:solidFill>
                <a:highlight>
                  <a:srgbClr val="F2F2F2"/>
                </a:highlight>
              </a:rPr>
              <a:t>Need help today? </a:t>
            </a:r>
          </a:p>
          <a:p>
            <a:r>
              <a:rPr lang="en-US" sz="1000" dirty="0">
                <a:solidFill>
                  <a:srgbClr val="0056A9"/>
                </a:solidFill>
                <a:highlight>
                  <a:srgbClr val="F2F2F2"/>
                </a:highlight>
              </a:rPr>
              <a:t>Help desk available from 1:00PM – 2:00PM </a:t>
            </a:r>
          </a:p>
          <a:p>
            <a:r>
              <a:rPr lang="en-US" sz="1000" dirty="0">
                <a:solidFill>
                  <a:srgbClr val="0056A9"/>
                </a:solidFill>
                <a:highlight>
                  <a:srgbClr val="F2F2F2"/>
                </a:highlight>
              </a:rPr>
              <a:t>Enchanted Rock conference room</a:t>
            </a:r>
          </a:p>
        </p:txBody>
      </p:sp>
      <p:pic>
        <p:nvPicPr>
          <p:cNvPr id="9" name="Picture 8">
            <a:extLst>
              <a:ext uri="{FF2B5EF4-FFF2-40B4-BE49-F238E27FC236}">
                <a16:creationId xmlns:a16="http://schemas.microsoft.com/office/drawing/2014/main" id="{69E53B67-D21C-1B82-FCD4-BFEE56E26FC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53280" y="1635697"/>
            <a:ext cx="1562100" cy="1562100"/>
          </a:xfrm>
          <a:prstGeom prst="rect">
            <a:avLst/>
          </a:prstGeom>
        </p:spPr>
      </p:pic>
    </p:spTree>
    <p:extLst>
      <p:ext uri="{BB962C8B-B14F-4D97-AF65-F5344CB8AC3E}">
        <p14:creationId xmlns:p14="http://schemas.microsoft.com/office/powerpoint/2010/main" val="2452326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74C00-D494-A290-AD28-B94D774DC938}"/>
              </a:ext>
            </a:extLst>
          </p:cNvPr>
          <p:cNvSpPr>
            <a:spLocks noGrp="1"/>
          </p:cNvSpPr>
          <p:nvPr>
            <p:ph type="title"/>
          </p:nvPr>
        </p:nvSpPr>
        <p:spPr/>
        <p:txBody>
          <a:bodyPr/>
          <a:lstStyle/>
          <a:p>
            <a:r>
              <a:rPr lang="en-US">
                <a:solidFill>
                  <a:srgbClr val="0056A9"/>
                </a:solidFill>
              </a:rPr>
              <a:t>What is the Texas Transit Tracker (“T3”)?</a:t>
            </a:r>
          </a:p>
        </p:txBody>
      </p:sp>
      <p:sp>
        <p:nvSpPr>
          <p:cNvPr id="3" name="Content Placeholder 2">
            <a:extLst>
              <a:ext uri="{FF2B5EF4-FFF2-40B4-BE49-F238E27FC236}">
                <a16:creationId xmlns:a16="http://schemas.microsoft.com/office/drawing/2014/main" id="{FA2C1D7C-DBFF-0B85-7F2D-A333D9ECB314}"/>
              </a:ext>
            </a:extLst>
          </p:cNvPr>
          <p:cNvSpPr>
            <a:spLocks noGrp="1"/>
          </p:cNvSpPr>
          <p:nvPr>
            <p:ph idx="1"/>
          </p:nvPr>
        </p:nvSpPr>
        <p:spPr/>
        <p:txBody>
          <a:bodyPr/>
          <a:lstStyle/>
          <a:p>
            <a:pPr marL="0" indent="0">
              <a:lnSpc>
                <a:spcPct val="100000"/>
              </a:lnSpc>
              <a:buNone/>
            </a:pPr>
            <a:br>
              <a:rPr lang="en-US" sz="1800" b="1"/>
            </a:br>
            <a:r>
              <a:rPr lang="en-US" sz="1800" b="1"/>
              <a:t>New version of PTN-128</a:t>
            </a:r>
            <a:br>
              <a:rPr lang="en-US" sz="1800" b="1"/>
            </a:br>
            <a:endParaRPr lang="en-US" sz="1800"/>
          </a:p>
          <a:p>
            <a:pPr marL="0" indent="0">
              <a:lnSpc>
                <a:spcPct val="100000"/>
              </a:lnSpc>
              <a:buNone/>
            </a:pPr>
            <a:r>
              <a:rPr lang="en-US"/>
              <a:t>Web-based reporting system designed to:</a:t>
            </a:r>
          </a:p>
          <a:p>
            <a:pPr>
              <a:lnSpc>
                <a:spcPct val="100000"/>
              </a:lnSpc>
            </a:pPr>
            <a:r>
              <a:rPr lang="en-US"/>
              <a:t>Collect uniform, consistent, and quality transit data from transit providers</a:t>
            </a:r>
          </a:p>
          <a:p>
            <a:pPr>
              <a:lnSpc>
                <a:spcPct val="100000"/>
              </a:lnSpc>
            </a:pPr>
            <a:r>
              <a:rPr lang="en-US"/>
              <a:t>Perform quality control</a:t>
            </a:r>
          </a:p>
          <a:p>
            <a:pPr>
              <a:lnSpc>
                <a:spcPct val="100000"/>
              </a:lnSpc>
            </a:pPr>
            <a:r>
              <a:rPr lang="en-US"/>
              <a:t>Provide queries and reports</a:t>
            </a:r>
          </a:p>
          <a:p>
            <a:pPr>
              <a:lnSpc>
                <a:spcPct val="100000"/>
              </a:lnSpc>
            </a:pPr>
            <a:r>
              <a:rPr lang="en-US"/>
              <a:t>Manage performance</a:t>
            </a:r>
          </a:p>
        </p:txBody>
      </p:sp>
    </p:spTree>
    <p:extLst>
      <p:ext uri="{BB962C8B-B14F-4D97-AF65-F5344CB8AC3E}">
        <p14:creationId xmlns:p14="http://schemas.microsoft.com/office/powerpoint/2010/main" val="179800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1FE23-5C2F-513B-B95A-E66143890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13941-165F-64B2-F58F-6E73E38968D3}"/>
              </a:ext>
            </a:extLst>
          </p:cNvPr>
          <p:cNvSpPr>
            <a:spLocks noGrp="1"/>
          </p:cNvSpPr>
          <p:nvPr>
            <p:ph type="title"/>
          </p:nvPr>
        </p:nvSpPr>
        <p:spPr/>
        <p:txBody>
          <a:bodyPr/>
          <a:lstStyle/>
          <a:p>
            <a:r>
              <a:rPr lang="en-US">
                <a:solidFill>
                  <a:srgbClr val="0056A9"/>
                </a:solidFill>
              </a:rPr>
              <a:t>T3 Objectives</a:t>
            </a:r>
          </a:p>
        </p:txBody>
      </p:sp>
      <p:sp>
        <p:nvSpPr>
          <p:cNvPr id="3" name="Content Placeholder 2">
            <a:extLst>
              <a:ext uri="{FF2B5EF4-FFF2-40B4-BE49-F238E27FC236}">
                <a16:creationId xmlns:a16="http://schemas.microsoft.com/office/drawing/2014/main" id="{692E52C0-D4C3-5E98-60A2-E1C089660E68}"/>
              </a:ext>
            </a:extLst>
          </p:cNvPr>
          <p:cNvSpPr>
            <a:spLocks noGrp="1"/>
          </p:cNvSpPr>
          <p:nvPr>
            <p:ph idx="1"/>
          </p:nvPr>
        </p:nvSpPr>
        <p:spPr/>
        <p:txBody>
          <a:bodyPr/>
          <a:lstStyle/>
          <a:p>
            <a:pPr lvl="0"/>
            <a:r>
              <a:rPr lang="en-US"/>
              <a:t>Alignment with state and NTD reporting requirements</a:t>
            </a:r>
          </a:p>
          <a:p>
            <a:pPr lvl="0"/>
            <a:r>
              <a:rPr lang="en-US"/>
              <a:t>Reduce external data collection (ex: supplemental documents)</a:t>
            </a:r>
          </a:p>
          <a:p>
            <a:pPr lvl="0"/>
            <a:r>
              <a:rPr lang="en-US"/>
              <a:t>Reduce complexity and improve user experience</a:t>
            </a:r>
          </a:p>
        </p:txBody>
      </p:sp>
    </p:spTree>
    <p:extLst>
      <p:ext uri="{BB962C8B-B14F-4D97-AF65-F5344CB8AC3E}">
        <p14:creationId xmlns:p14="http://schemas.microsoft.com/office/powerpoint/2010/main" val="4013876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7C20-D591-5EED-4604-2C7ED0566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27EEA-956F-87C6-9BD4-C09584CB94BD}"/>
              </a:ext>
            </a:extLst>
          </p:cNvPr>
          <p:cNvSpPr>
            <a:spLocks noGrp="1"/>
          </p:cNvSpPr>
          <p:nvPr>
            <p:ph type="title"/>
          </p:nvPr>
        </p:nvSpPr>
        <p:spPr>
          <a:xfrm>
            <a:off x="457199" y="886968"/>
            <a:ext cx="8773591" cy="294885"/>
          </a:xfrm>
        </p:spPr>
        <p:txBody>
          <a:bodyPr>
            <a:noAutofit/>
          </a:bodyPr>
          <a:lstStyle/>
          <a:p>
            <a:br>
              <a:rPr lang="en-US" sz="2000"/>
            </a:br>
            <a:r>
              <a:rPr lang="en-US" sz="2000">
                <a:solidFill>
                  <a:srgbClr val="0056A9"/>
                </a:solidFill>
              </a:rPr>
              <a:t>FY 28/29 Legislative Appropriations Request</a:t>
            </a:r>
          </a:p>
        </p:txBody>
      </p:sp>
      <p:pic>
        <p:nvPicPr>
          <p:cNvPr id="6" name="Picture 5" descr="Operating cost, rural fleet, statewide minimum transit service levels for FY 28, FY29 and totals.">
            <a:extLst>
              <a:ext uri="{FF2B5EF4-FFF2-40B4-BE49-F238E27FC236}">
                <a16:creationId xmlns:a16="http://schemas.microsoft.com/office/drawing/2014/main" id="{C361EFA5-05F6-A0E2-C56C-51F2273965E6}"/>
              </a:ext>
            </a:extLst>
          </p:cNvPr>
          <p:cNvPicPr>
            <a:picLocks noChangeAspect="1"/>
          </p:cNvPicPr>
          <p:nvPr/>
        </p:nvPicPr>
        <p:blipFill>
          <a:blip r:embed="rId2"/>
          <a:stretch>
            <a:fillRect/>
          </a:stretch>
        </p:blipFill>
        <p:spPr>
          <a:xfrm>
            <a:off x="123636" y="1686393"/>
            <a:ext cx="8896727" cy="1851285"/>
          </a:xfrm>
          <a:prstGeom prst="rect">
            <a:avLst/>
          </a:prstGeom>
        </p:spPr>
      </p:pic>
    </p:spTree>
    <p:extLst>
      <p:ext uri="{BB962C8B-B14F-4D97-AF65-F5344CB8AC3E}">
        <p14:creationId xmlns:p14="http://schemas.microsoft.com/office/powerpoint/2010/main" val="3041987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93F8-D4C2-EA82-FADB-9E0A21A67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9C197-BFB2-41E9-0A8B-A8F2B3A0CBE9}"/>
              </a:ext>
            </a:extLst>
          </p:cNvPr>
          <p:cNvSpPr>
            <a:spLocks noGrp="1"/>
          </p:cNvSpPr>
          <p:nvPr>
            <p:ph type="title"/>
          </p:nvPr>
        </p:nvSpPr>
        <p:spPr>
          <a:xfrm>
            <a:off x="457199" y="722672"/>
            <a:ext cx="8773591" cy="265470"/>
          </a:xfrm>
        </p:spPr>
        <p:txBody>
          <a:bodyPr>
            <a:noAutofit/>
          </a:bodyPr>
          <a:lstStyle/>
          <a:p>
            <a:r>
              <a:rPr lang="en-US" sz="2000"/>
              <a:t>FY 28/29 Legislative Appropriations </a:t>
            </a:r>
            <a:r>
              <a:rPr lang="en-US" sz="2000">
                <a:solidFill>
                  <a:srgbClr val="0056A9"/>
                </a:solidFill>
              </a:rPr>
              <a:t>Request</a:t>
            </a:r>
          </a:p>
        </p:txBody>
      </p:sp>
      <p:sp>
        <p:nvSpPr>
          <p:cNvPr id="3" name="Content Placeholder 2">
            <a:extLst>
              <a:ext uri="{FF2B5EF4-FFF2-40B4-BE49-F238E27FC236}">
                <a16:creationId xmlns:a16="http://schemas.microsoft.com/office/drawing/2014/main" id="{611D2AD9-2FA8-7F49-C51C-F9DEDD3D4A5E}"/>
              </a:ext>
            </a:extLst>
          </p:cNvPr>
          <p:cNvSpPr>
            <a:spLocks noGrp="1"/>
          </p:cNvSpPr>
          <p:nvPr>
            <p:ph idx="1"/>
          </p:nvPr>
        </p:nvSpPr>
        <p:spPr>
          <a:xfrm>
            <a:off x="288925" y="1069259"/>
            <a:ext cx="8559046" cy="3967316"/>
          </a:xfrm>
        </p:spPr>
        <p:txBody>
          <a:bodyPr>
            <a:normAutofit fontScale="92500" lnSpcReduction="20000"/>
          </a:bodyPr>
          <a:lstStyle/>
          <a:p>
            <a:pPr lvl="1"/>
            <a:r>
              <a:rPr lang="en-US" sz="1700" b="1"/>
              <a:t>Operating Cost Mitigation for State-funded Transit Districts</a:t>
            </a:r>
            <a:r>
              <a:rPr lang="en-US" sz="1700"/>
              <a:t> requires $12.9 million each year for a biennium request of $25.8 million to bring current levels of state funding equivalent to 2010 levels based on increased operating costs per hour experienced by Texas rural and small urban transit districts.</a:t>
            </a:r>
          </a:p>
          <a:p>
            <a:pPr lvl="1"/>
            <a:r>
              <a:rPr lang="en-US" sz="1700" b="1"/>
              <a:t>Rural Fleet and Facility SGR </a:t>
            </a:r>
            <a:r>
              <a:rPr lang="en-US" sz="1700"/>
              <a:t>requires $4.5 million each year for a biennium request of $9 million. Funds would be used toward capital assets and would match federal discretionary funds when available. These funds represent 20% of the need for rural SGR through 2029. </a:t>
            </a:r>
          </a:p>
          <a:p>
            <a:pPr lvl="1"/>
            <a:r>
              <a:rPr lang="en-US" sz="1700" b="1"/>
              <a:t>Statewide Minimum Transit Service Levels </a:t>
            </a:r>
            <a:r>
              <a:rPr lang="en-US" sz="1700"/>
              <a:t>require $20 million each year for a biennium request of $40 million. This amount would make incremental progress toward a standard minimum level of service (16 hours weekday, 12 hours Saturday, 8 hours Sunday) in rural and small urban areas, making transit a more feasible mobility option. </a:t>
            </a:r>
            <a:endParaRPr lang="en-US" sz="2200"/>
          </a:p>
          <a:p>
            <a:pPr marL="338328" lvl="1" indent="0">
              <a:buNone/>
            </a:pPr>
            <a:endParaRPr lang="en-US" sz="1800"/>
          </a:p>
          <a:p>
            <a:pPr lvl="1"/>
            <a:endParaRPr lang="en-US" sz="1800"/>
          </a:p>
          <a:p>
            <a:pPr lvl="1"/>
            <a:endParaRPr lang="en-US"/>
          </a:p>
          <a:p>
            <a:pPr marL="338328" lvl="1" indent="0">
              <a:buNone/>
            </a:pPr>
            <a:endParaRPr lang="en-US"/>
          </a:p>
        </p:txBody>
      </p:sp>
    </p:spTree>
    <p:extLst>
      <p:ext uri="{BB962C8B-B14F-4D97-AF65-F5344CB8AC3E}">
        <p14:creationId xmlns:p14="http://schemas.microsoft.com/office/powerpoint/2010/main" val="3641420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6F83-4B3E-052B-9AA4-02FD0D051DC8}"/>
              </a:ext>
            </a:extLst>
          </p:cNvPr>
          <p:cNvSpPr>
            <a:spLocks noGrp="1"/>
          </p:cNvSpPr>
          <p:nvPr>
            <p:ph type="title"/>
          </p:nvPr>
        </p:nvSpPr>
        <p:spPr/>
        <p:txBody>
          <a:bodyPr>
            <a:noAutofit/>
          </a:bodyPr>
          <a:lstStyle/>
          <a:p>
            <a:r>
              <a:rPr lang="en-US">
                <a:solidFill>
                  <a:srgbClr val="0056A9"/>
                </a:solidFill>
              </a:rPr>
              <a:t>Other Items</a:t>
            </a:r>
          </a:p>
        </p:txBody>
      </p:sp>
      <p:sp>
        <p:nvSpPr>
          <p:cNvPr id="3" name="Content Placeholder 2">
            <a:extLst>
              <a:ext uri="{FF2B5EF4-FFF2-40B4-BE49-F238E27FC236}">
                <a16:creationId xmlns:a16="http://schemas.microsoft.com/office/drawing/2014/main" id="{BDBB62E4-408F-E1AB-1DDE-BE95E3861AD5}"/>
              </a:ext>
            </a:extLst>
          </p:cNvPr>
          <p:cNvSpPr>
            <a:spLocks noGrp="1"/>
          </p:cNvSpPr>
          <p:nvPr>
            <p:ph idx="1"/>
          </p:nvPr>
        </p:nvSpPr>
        <p:spPr>
          <a:xfrm>
            <a:off x="457200" y="1375144"/>
            <a:ext cx="8229600" cy="3087128"/>
          </a:xfrm>
        </p:spPr>
        <p:txBody>
          <a:bodyPr>
            <a:normAutofit/>
          </a:bodyPr>
          <a:lstStyle/>
          <a:p>
            <a:r>
              <a:rPr lang="en-US"/>
              <a:t>FY 2027 Transit Leadership Institute – Strategic Plan Development</a:t>
            </a:r>
          </a:p>
          <a:p>
            <a:r>
              <a:rPr lang="en-US"/>
              <a:t>Grant Balances</a:t>
            </a:r>
          </a:p>
          <a:p>
            <a:r>
              <a:rPr lang="en-US"/>
              <a:t>Communications – Holiday Season Charitable Activities</a:t>
            </a:r>
          </a:p>
          <a:p>
            <a:r>
              <a:rPr lang="en-US"/>
              <a:t>Digital Accessibility</a:t>
            </a:r>
          </a:p>
        </p:txBody>
      </p:sp>
    </p:spTree>
    <p:extLst>
      <p:ext uri="{BB962C8B-B14F-4D97-AF65-F5344CB8AC3E}">
        <p14:creationId xmlns:p14="http://schemas.microsoft.com/office/powerpoint/2010/main" val="2908250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C8C8F-EC49-756D-C59C-671CB225ED5B}"/>
              </a:ext>
            </a:extLst>
          </p:cNvPr>
          <p:cNvSpPr>
            <a:spLocks noGrp="1"/>
          </p:cNvSpPr>
          <p:nvPr>
            <p:ph type="ctrTitle" idx="4294967295"/>
          </p:nvPr>
        </p:nvSpPr>
        <p:spPr>
          <a:xfrm>
            <a:off x="1145285" y="1002559"/>
            <a:ext cx="7644295" cy="1345936"/>
          </a:xfrm>
        </p:spPr>
        <p:txBody>
          <a:bodyPr anchor="b">
            <a:normAutofit/>
          </a:bodyPr>
          <a:lstStyle/>
          <a:p>
            <a:pPr algn="ctr" defTabSz="457200">
              <a:lnSpc>
                <a:spcPct val="90000"/>
              </a:lnSpc>
            </a:pPr>
            <a:br>
              <a:rPr lang="en-US" sz="2300" kern="1200"/>
            </a:br>
            <a:r>
              <a:rPr lang="en-US" sz="3000" kern="1200">
                <a:solidFill>
                  <a:srgbClr val="0056A9"/>
                </a:solidFill>
              </a:rPr>
              <a:t>Compliance Program Update</a:t>
            </a:r>
          </a:p>
        </p:txBody>
      </p:sp>
    </p:spTree>
    <p:extLst>
      <p:ext uri="{BB962C8B-B14F-4D97-AF65-F5344CB8AC3E}">
        <p14:creationId xmlns:p14="http://schemas.microsoft.com/office/powerpoint/2010/main" val="2937378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236780" y="886968"/>
            <a:ext cx="8147736" cy="294885"/>
          </a:xfrm>
        </p:spPr>
        <p:txBody>
          <a:bodyPr>
            <a:noAutofit/>
          </a:bodyPr>
          <a:lstStyle/>
          <a:p>
            <a:r>
              <a:rPr lang="en-US">
                <a:latin typeface="Verdana"/>
                <a:ea typeface="Verdana"/>
              </a:rPr>
              <a:t>Equal Employment Opportunity (EEO)  </a:t>
            </a:r>
            <a:endParaRPr lang="en-US"/>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199" y="1272209"/>
            <a:ext cx="8031707" cy="3190064"/>
          </a:xfrm>
        </p:spPr>
        <p:txBody>
          <a:bodyPr vert="horz" lIns="0" tIns="0" rIns="0" bIns="0" rtlCol="0" anchor="t">
            <a:noAutofit/>
          </a:bodyPr>
          <a:lstStyle/>
          <a:p>
            <a:pPr marL="0" indent="0">
              <a:lnSpc>
                <a:spcPct val="150000"/>
              </a:lnSpc>
              <a:spcBef>
                <a:spcPts val="0"/>
              </a:spcBef>
              <a:spcAft>
                <a:spcPts val="1000"/>
              </a:spcAft>
              <a:buNone/>
            </a:pPr>
            <a:r>
              <a:rPr lang="en-US"/>
              <a:t>On May 20, 2026, FTA published Federal Register Notice 2026-10103, withdrawing guidance for Circular 4704.1A. </a:t>
            </a:r>
          </a:p>
          <a:p>
            <a:r>
              <a:rPr lang="en-US"/>
              <a:t>Ending the requirement for full and/or abbreviated EEO plans.</a:t>
            </a:r>
            <a:endParaRPr lang="en-US">
              <a:ea typeface="Verdana"/>
            </a:endParaRPr>
          </a:p>
          <a:p>
            <a:pPr>
              <a:lnSpc>
                <a:spcPct val="150000"/>
              </a:lnSpc>
              <a:spcBef>
                <a:spcPts val="0"/>
              </a:spcBef>
              <a:spcAft>
                <a:spcPts val="1000"/>
              </a:spcAft>
            </a:pPr>
            <a:r>
              <a:rPr lang="en-US"/>
              <a:t>Must still comply with all federal nondiscrimination requirements, such as Titles VI and VII of the Civil Rights Act.  </a:t>
            </a:r>
          </a:p>
        </p:txBody>
      </p:sp>
    </p:spTree>
    <p:extLst>
      <p:ext uri="{BB962C8B-B14F-4D97-AF65-F5344CB8AC3E}">
        <p14:creationId xmlns:p14="http://schemas.microsoft.com/office/powerpoint/2010/main" val="22183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BDA4E-9AAC-AE47-6B3A-6411A57070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E1682-C007-C673-BE44-A976108EADBE}"/>
              </a:ext>
            </a:extLst>
          </p:cNvPr>
          <p:cNvSpPr>
            <a:spLocks noGrp="1"/>
          </p:cNvSpPr>
          <p:nvPr>
            <p:ph type="title"/>
          </p:nvPr>
        </p:nvSpPr>
        <p:spPr>
          <a:xfrm>
            <a:off x="327547" y="886968"/>
            <a:ext cx="8666328" cy="294885"/>
          </a:xfrm>
        </p:spPr>
        <p:txBody>
          <a:bodyPr>
            <a:noAutofit/>
          </a:bodyPr>
          <a:lstStyle/>
          <a:p>
            <a:r>
              <a:rPr lang="en-US"/>
              <a:t> Disadvantaged Business Enterprise (DBE) </a:t>
            </a:r>
          </a:p>
        </p:txBody>
      </p:sp>
      <p:sp>
        <p:nvSpPr>
          <p:cNvPr id="3" name="Content Placeholder 2">
            <a:extLst>
              <a:ext uri="{FF2B5EF4-FFF2-40B4-BE49-F238E27FC236}">
                <a16:creationId xmlns:a16="http://schemas.microsoft.com/office/drawing/2014/main" id="{27B588C3-97E2-738F-F2A2-FF63351275A7}"/>
              </a:ext>
            </a:extLst>
          </p:cNvPr>
          <p:cNvSpPr>
            <a:spLocks noGrp="1"/>
          </p:cNvSpPr>
          <p:nvPr>
            <p:ph idx="1"/>
          </p:nvPr>
        </p:nvSpPr>
        <p:spPr>
          <a:xfrm>
            <a:off x="457199" y="1272209"/>
            <a:ext cx="8031707" cy="3190064"/>
          </a:xfrm>
        </p:spPr>
        <p:txBody>
          <a:bodyPr vert="horz" lIns="0" tIns="0" rIns="0" bIns="0" rtlCol="0" anchor="t">
            <a:noAutofit/>
          </a:bodyPr>
          <a:lstStyle/>
          <a:p>
            <a:pPr marL="0" indent="0">
              <a:lnSpc>
                <a:spcPct val="150000"/>
              </a:lnSpc>
              <a:spcBef>
                <a:spcPts val="0"/>
              </a:spcBef>
              <a:spcAft>
                <a:spcPts val="1000"/>
              </a:spcAft>
              <a:buNone/>
            </a:pPr>
            <a:r>
              <a:rPr lang="en-US"/>
              <a:t>On October 3, 2025, USDOT issued a DBE Interim Final Rule.</a:t>
            </a:r>
          </a:p>
          <a:p>
            <a:r>
              <a:rPr lang="en-US"/>
              <a:t>FY27 Resume DBE Reporting </a:t>
            </a:r>
          </a:p>
          <a:p>
            <a:pPr marL="511810" lvl="1">
              <a:buFont typeface="Courier New" panose="020B0604020202020204" pitchFamily="34" charset="0"/>
              <a:buChar char="o"/>
            </a:pPr>
            <a:r>
              <a:rPr lang="en-US"/>
              <a:t>Period 1: October 1st – March 31st   </a:t>
            </a:r>
            <a:endParaRPr lang="en-US">
              <a:ea typeface="Verdana"/>
            </a:endParaRPr>
          </a:p>
          <a:p>
            <a:pPr lvl="2">
              <a:buFont typeface="Wingdings" panose="020B0604020202020204" pitchFamily="34" charset="0"/>
              <a:buChar char="§"/>
            </a:pPr>
            <a:r>
              <a:rPr lang="en-US"/>
              <a:t>Due April 30th </a:t>
            </a:r>
            <a:endParaRPr lang="en-US">
              <a:ea typeface="Verdana"/>
            </a:endParaRPr>
          </a:p>
          <a:p>
            <a:pPr marL="511810" lvl="1">
              <a:buFont typeface="Courier New" panose="020B0604020202020204" pitchFamily="34" charset="0"/>
              <a:buChar char="o"/>
            </a:pPr>
            <a:r>
              <a:rPr lang="en-US">
                <a:ea typeface="Verdana"/>
              </a:rPr>
              <a:t>Period 2: April 1st – September 30th </a:t>
            </a:r>
          </a:p>
          <a:p>
            <a:pPr lvl="2">
              <a:buFont typeface="Wingdings" panose="020B0604020202020204" pitchFamily="34" charset="0"/>
              <a:buChar char="§"/>
            </a:pPr>
            <a:r>
              <a:rPr lang="en-US">
                <a:ea typeface="Verdana"/>
              </a:rPr>
              <a:t>Due October 30th   </a:t>
            </a:r>
            <a:endParaRPr lang="en-US"/>
          </a:p>
          <a:p>
            <a:pPr marL="511810" lvl="1">
              <a:buFont typeface="Courier New" panose="020B0604020202020204" pitchFamily="34" charset="0"/>
              <a:buChar char="o"/>
            </a:pPr>
            <a:endParaRPr lang="en-US">
              <a:ea typeface="Verdana"/>
            </a:endParaRPr>
          </a:p>
        </p:txBody>
      </p:sp>
    </p:spTree>
    <p:extLst>
      <p:ext uri="{BB962C8B-B14F-4D97-AF65-F5344CB8AC3E}">
        <p14:creationId xmlns:p14="http://schemas.microsoft.com/office/powerpoint/2010/main" val="2298698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FB1B0-2C41-CE7C-5F44-1DFCBB503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A5DF90-49D3-DFFE-E2F0-24E210E21F7D}"/>
              </a:ext>
            </a:extLst>
          </p:cNvPr>
          <p:cNvSpPr>
            <a:spLocks noGrp="1"/>
          </p:cNvSpPr>
          <p:nvPr>
            <p:ph type="title"/>
          </p:nvPr>
        </p:nvSpPr>
        <p:spPr>
          <a:xfrm>
            <a:off x="327547" y="886968"/>
            <a:ext cx="8666328" cy="294885"/>
          </a:xfrm>
        </p:spPr>
        <p:txBody>
          <a:bodyPr>
            <a:noAutofit/>
          </a:bodyPr>
          <a:lstStyle/>
          <a:p>
            <a:r>
              <a:rPr lang="en-US">
                <a:latin typeface="Verdana"/>
                <a:ea typeface="Verdana"/>
              </a:rPr>
              <a:t> PTN’s Internal Audit Review Sub-recipient Impacts </a:t>
            </a:r>
            <a:endParaRPr lang="en-US"/>
          </a:p>
        </p:txBody>
      </p:sp>
      <p:sp>
        <p:nvSpPr>
          <p:cNvPr id="3" name="Content Placeholder 2">
            <a:extLst>
              <a:ext uri="{FF2B5EF4-FFF2-40B4-BE49-F238E27FC236}">
                <a16:creationId xmlns:a16="http://schemas.microsoft.com/office/drawing/2014/main" id="{5AEF95FD-198D-DB40-6008-F3A68D95C861}"/>
              </a:ext>
            </a:extLst>
          </p:cNvPr>
          <p:cNvSpPr>
            <a:spLocks noGrp="1"/>
          </p:cNvSpPr>
          <p:nvPr>
            <p:ph idx="1"/>
          </p:nvPr>
        </p:nvSpPr>
        <p:spPr>
          <a:xfrm>
            <a:off x="457199" y="1272208"/>
            <a:ext cx="7968884" cy="3534059"/>
          </a:xfrm>
        </p:spPr>
        <p:txBody>
          <a:bodyPr vert="horz" lIns="0" tIns="0" rIns="0" bIns="0" rtlCol="0" anchor="t">
            <a:noAutofit/>
          </a:bodyPr>
          <a:lstStyle/>
          <a:p>
            <a:r>
              <a:rPr lang="en-US">
                <a:ea typeface="+mn-lt"/>
                <a:cs typeface="+mn-lt"/>
              </a:rPr>
              <a:t>New Grant Applications will require a match documentation letter when local match is being used.</a:t>
            </a:r>
            <a:endParaRPr lang="en-US">
              <a:ea typeface="Verdana"/>
            </a:endParaRPr>
          </a:p>
          <a:p>
            <a:r>
              <a:rPr lang="en-US">
                <a:ea typeface="+mn-lt"/>
                <a:cs typeface="+mn-lt"/>
              </a:rPr>
              <a:t>Current Program Grant Agreements (PGAs) with local match funds will require a letter from the agency identifying the match to be added.</a:t>
            </a:r>
          </a:p>
          <a:p>
            <a:r>
              <a:rPr lang="en-US">
                <a:ea typeface="+mn-lt"/>
                <a:cs typeface="+mn-lt"/>
              </a:rPr>
              <a:t>If new or additional local match funds need to be added to the PGA:</a:t>
            </a:r>
          </a:p>
          <a:p>
            <a:pPr marL="511810" lvl="1">
              <a:buFont typeface="Verdana" panose="020B0604020202020204" pitchFamily="34" charset="0"/>
              <a:buChar char="-"/>
            </a:pPr>
            <a:r>
              <a:rPr lang="en-US">
                <a:highlight>
                  <a:srgbClr val="F5F5F5"/>
                </a:highlight>
                <a:ea typeface="+mn-lt"/>
                <a:cs typeface="+mn-lt"/>
              </a:rPr>
              <a:t>Budget must be updated to add the local match</a:t>
            </a:r>
          </a:p>
          <a:p>
            <a:pPr marL="511810" lvl="1">
              <a:buFont typeface="Verdana" panose="020B0604020202020204" pitchFamily="34" charset="0"/>
              <a:buChar char="-"/>
            </a:pPr>
            <a:r>
              <a:rPr lang="en-US">
                <a:highlight>
                  <a:srgbClr val="F5F5F5"/>
                </a:highlight>
                <a:ea typeface="+mn-lt"/>
                <a:cs typeface="+mn-lt"/>
              </a:rPr>
              <a:t>Local match documentation letter must be submitted with request</a:t>
            </a:r>
            <a:endParaRPr lang="en-US">
              <a:ea typeface="Verdana"/>
            </a:endParaRPr>
          </a:p>
          <a:p>
            <a:pPr marL="283210" lvl="1" indent="0">
              <a:buNone/>
            </a:pPr>
            <a:r>
              <a:rPr lang="en-US"/>
              <a:t>  </a:t>
            </a:r>
            <a:endParaRPr lang="en-US">
              <a:ea typeface="Verdana"/>
            </a:endParaRPr>
          </a:p>
        </p:txBody>
      </p:sp>
    </p:spTree>
    <p:extLst>
      <p:ext uri="{BB962C8B-B14F-4D97-AF65-F5344CB8AC3E}">
        <p14:creationId xmlns:p14="http://schemas.microsoft.com/office/powerpoint/2010/main" val="1860519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9205F-28CD-A6CD-8817-1ACBCA809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E4EEB-59C8-DC63-C996-315E6FE58756}"/>
              </a:ext>
            </a:extLst>
          </p:cNvPr>
          <p:cNvSpPr>
            <a:spLocks noGrp="1"/>
          </p:cNvSpPr>
          <p:nvPr>
            <p:ph type="title"/>
          </p:nvPr>
        </p:nvSpPr>
        <p:spPr>
          <a:xfrm>
            <a:off x="327547" y="886968"/>
            <a:ext cx="8666328" cy="294885"/>
          </a:xfrm>
        </p:spPr>
        <p:txBody>
          <a:bodyPr>
            <a:noAutofit/>
          </a:bodyPr>
          <a:lstStyle/>
          <a:p>
            <a:r>
              <a:rPr lang="en-US">
                <a:latin typeface="Verdana"/>
                <a:ea typeface="Verdana"/>
              </a:rPr>
              <a:t> PTN’s Internal Audit Review Sub-recipient Impacts </a:t>
            </a:r>
          </a:p>
        </p:txBody>
      </p:sp>
      <p:sp>
        <p:nvSpPr>
          <p:cNvPr id="3" name="Content Placeholder 2">
            <a:extLst>
              <a:ext uri="{FF2B5EF4-FFF2-40B4-BE49-F238E27FC236}">
                <a16:creationId xmlns:a16="http://schemas.microsoft.com/office/drawing/2014/main" id="{566846A5-76AD-B357-D119-FE3B17F5EA96}"/>
              </a:ext>
            </a:extLst>
          </p:cNvPr>
          <p:cNvSpPr>
            <a:spLocks noGrp="1"/>
          </p:cNvSpPr>
          <p:nvPr>
            <p:ph idx="1"/>
          </p:nvPr>
        </p:nvSpPr>
        <p:spPr>
          <a:xfrm>
            <a:off x="327547" y="1272208"/>
            <a:ext cx="8161359" cy="3620513"/>
          </a:xfrm>
        </p:spPr>
        <p:txBody>
          <a:bodyPr vert="horz" lIns="0" tIns="0" rIns="0" bIns="0" rtlCol="0" anchor="t">
            <a:noAutofit/>
          </a:bodyPr>
          <a:lstStyle/>
          <a:p>
            <a:pPr>
              <a:buFont typeface=""/>
              <a:buChar char="•"/>
            </a:pPr>
            <a:r>
              <a:rPr lang="en-US" sz="1600" baseline="0">
                <a:latin typeface="Verdana"/>
                <a:ea typeface="Arial"/>
                <a:cs typeface="Arial"/>
              </a:rPr>
              <a:t>Personally Identifiable Information (PII) from all source documentation submitted in TGEMS</a:t>
            </a:r>
            <a:r>
              <a:rPr lang="en-US">
                <a:latin typeface="Verdana"/>
                <a:ea typeface="Arial"/>
                <a:cs typeface="Arial"/>
              </a:rPr>
              <a:t> must be redacted. </a:t>
            </a:r>
            <a:endParaRPr lang="en-US" sz="1600">
              <a:latin typeface="Verdana"/>
              <a:ea typeface="Arial"/>
              <a:cs typeface="Arial"/>
            </a:endParaRPr>
          </a:p>
          <a:p>
            <a:pPr>
              <a:buFont typeface=""/>
              <a:buChar char="•"/>
            </a:pPr>
            <a:r>
              <a:rPr lang="en-US" sz="1600" baseline="0">
                <a:latin typeface="Verdana"/>
                <a:ea typeface="Arial"/>
                <a:cs typeface="Arial"/>
              </a:rPr>
              <a:t>Payroll documentation requirements </a:t>
            </a:r>
            <a:r>
              <a:rPr lang="en-US">
                <a:latin typeface="Verdana"/>
                <a:ea typeface="Arial"/>
                <a:cs typeface="Arial"/>
              </a:rPr>
              <a:t>for</a:t>
            </a:r>
            <a:r>
              <a:rPr lang="en-US" sz="1600" baseline="0">
                <a:latin typeface="Verdana"/>
                <a:ea typeface="Arial"/>
                <a:cs typeface="Arial"/>
              </a:rPr>
              <a:t> onsite reviews</a:t>
            </a:r>
            <a:r>
              <a:rPr lang="en-US">
                <a:latin typeface="Verdana"/>
                <a:ea typeface="Arial"/>
                <a:cs typeface="Arial"/>
              </a:rPr>
              <a:t> and/or desk</a:t>
            </a:r>
            <a:r>
              <a:rPr lang="en-US" sz="1600" baseline="0">
                <a:latin typeface="Verdana"/>
                <a:ea typeface="Arial"/>
                <a:cs typeface="Arial"/>
              </a:rPr>
              <a:t> reviews</a:t>
            </a:r>
            <a:r>
              <a:rPr lang="en-US">
                <a:latin typeface="Verdana"/>
                <a:ea typeface="Arial"/>
                <a:cs typeface="Arial"/>
              </a:rPr>
              <a:t>.</a:t>
            </a:r>
            <a:endParaRPr lang="en-US" sz="1600" baseline="0">
              <a:latin typeface="Verdana"/>
              <a:ea typeface="Arial"/>
              <a:cs typeface="Arial"/>
            </a:endParaRPr>
          </a:p>
          <a:p>
            <a:pPr>
              <a:buFont typeface=""/>
              <a:buChar char="•"/>
            </a:pPr>
            <a:r>
              <a:rPr lang="en-US">
                <a:latin typeface="Verdana"/>
                <a:ea typeface="Verdana"/>
                <a:cs typeface="Arial"/>
              </a:rPr>
              <a:t>Conduct an annual review of Subrecipient user roles in TGEMS. </a:t>
            </a:r>
          </a:p>
        </p:txBody>
      </p:sp>
    </p:spTree>
    <p:extLst>
      <p:ext uri="{BB962C8B-B14F-4D97-AF65-F5344CB8AC3E}">
        <p14:creationId xmlns:p14="http://schemas.microsoft.com/office/powerpoint/2010/main" val="1638885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8D072-AFF5-999F-E7DD-6C8E68CF8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83150-AD24-BCB9-8760-8E4F290BA0F7}"/>
              </a:ext>
            </a:extLst>
          </p:cNvPr>
          <p:cNvSpPr>
            <a:spLocks noGrp="1"/>
          </p:cNvSpPr>
          <p:nvPr>
            <p:ph type="ctrTitle" idx="4294967295"/>
          </p:nvPr>
        </p:nvSpPr>
        <p:spPr>
          <a:xfrm>
            <a:off x="1618291" y="1694804"/>
            <a:ext cx="6604731" cy="1101023"/>
          </a:xfrm>
        </p:spPr>
        <p:txBody>
          <a:bodyPr anchor="b">
            <a:normAutofit fontScale="90000"/>
          </a:bodyPr>
          <a:lstStyle/>
          <a:p>
            <a:pPr algn="ctr" defTabSz="457200">
              <a:lnSpc>
                <a:spcPct val="90000"/>
              </a:lnSpc>
            </a:pPr>
            <a:r>
              <a:rPr lang="en-US" sz="2800">
                <a:solidFill>
                  <a:schemeClr val="accent1">
                    <a:lumMod val="75000"/>
                  </a:schemeClr>
                </a:solidFill>
              </a:rPr>
              <a:t>Statewide Multimodal Transit Plan </a:t>
            </a:r>
            <a:br>
              <a:rPr lang="en-US" sz="2100"/>
            </a:br>
            <a:r>
              <a:rPr lang="en-US" sz="2100"/>
              <a:t> </a:t>
            </a:r>
            <a:br>
              <a:rPr lang="en-US" sz="2100"/>
            </a:br>
            <a:endParaRPr lang="en-US" sz="1800" b="0" kern="1200"/>
          </a:p>
        </p:txBody>
      </p:sp>
      <p:sp>
        <p:nvSpPr>
          <p:cNvPr id="3" name="TextBox 2">
            <a:extLst>
              <a:ext uri="{FF2B5EF4-FFF2-40B4-BE49-F238E27FC236}">
                <a16:creationId xmlns:a16="http://schemas.microsoft.com/office/drawing/2014/main" id="{0F630498-0D26-2B5D-57F2-08A22689A5C4}"/>
              </a:ext>
              <a:ext uri="{C183D7F6-B498-43B3-948B-1728B52AA6E4}">
                <adec:decorative xmlns:adec="http://schemas.microsoft.com/office/drawing/2017/decorative" val="1"/>
              </a:ext>
            </a:extLst>
          </p:cNvPr>
          <p:cNvSpPr txBox="1"/>
          <p:nvPr/>
        </p:nvSpPr>
        <p:spPr>
          <a:xfrm>
            <a:off x="3734042" y="2895133"/>
            <a:ext cx="5263191" cy="1758653"/>
          </a:xfrm>
          <a:prstGeom prst="rect">
            <a:avLst/>
          </a:prstGeom>
          <a:noFill/>
        </p:spPr>
        <p:txBody>
          <a:bodyPr wrap="square" rtlCol="0">
            <a:spAutoFit/>
          </a:bodyPr>
          <a:lstStyle/>
          <a:p>
            <a:endParaRPr lang="en-US"/>
          </a:p>
        </p:txBody>
      </p:sp>
      <p:sp>
        <p:nvSpPr>
          <p:cNvPr id="5" name="TextBox 4">
            <a:extLst>
              <a:ext uri="{FF2B5EF4-FFF2-40B4-BE49-F238E27FC236}">
                <a16:creationId xmlns:a16="http://schemas.microsoft.com/office/drawing/2014/main" id="{DFCC0632-2DBF-FE93-86E4-679462C516B0}"/>
              </a:ext>
            </a:extLst>
          </p:cNvPr>
          <p:cNvSpPr txBox="1"/>
          <p:nvPr/>
        </p:nvSpPr>
        <p:spPr>
          <a:xfrm>
            <a:off x="2151142" y="2574131"/>
            <a:ext cx="5839593" cy="1200329"/>
          </a:xfrm>
          <a:prstGeom prst="rect">
            <a:avLst/>
          </a:prstGeom>
          <a:noFill/>
        </p:spPr>
        <p:txBody>
          <a:bodyPr wrap="square" rtlCol="0">
            <a:spAutoFit/>
          </a:bodyPr>
          <a:lstStyle/>
          <a:p>
            <a: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t>Transit Peer Exchange (TPE)</a:t>
            </a:r>
            <a:b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br>
            <a: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t>Planning for Services Expansion Funding</a:t>
            </a:r>
            <a:b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br>
            <a: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t>Statewide Priority Transit Network &amp; Hub Plan</a:t>
            </a:r>
            <a:b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br>
            <a:r>
              <a:rPr kumimoji="0" lang="en-US" sz="1800" b="0" i="0" u="none" strike="noStrike" kern="1200" cap="none" spc="0" normalizeH="0" baseline="0" noProof="0">
                <a:ln>
                  <a:noFill/>
                </a:ln>
                <a:solidFill>
                  <a:schemeClr val="accent1">
                    <a:lumMod val="75000"/>
                  </a:schemeClr>
                </a:solidFill>
                <a:effectLst/>
                <a:uLnTx/>
                <a:uFillTx/>
                <a:latin typeface="Verdana" panose="020B0604030504040204" pitchFamily="34" charset="0"/>
                <a:ea typeface="Verdana" panose="020B0604030504040204" pitchFamily="34" charset="0"/>
                <a:cs typeface="+mj-cs"/>
              </a:rPr>
              <a:t>Universal Trip Planning and Fare Payment</a:t>
            </a:r>
            <a:endParaRPr lang="en-US">
              <a:solidFill>
                <a:schemeClr val="accent1">
                  <a:lumMod val="75000"/>
                </a:schemeClr>
              </a:solidFill>
            </a:endParaRPr>
          </a:p>
        </p:txBody>
      </p:sp>
    </p:spTree>
    <p:extLst>
      <p:ext uri="{BB962C8B-B14F-4D97-AF65-F5344CB8AC3E}">
        <p14:creationId xmlns:p14="http://schemas.microsoft.com/office/powerpoint/2010/main" val="2241437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C183D7F6-B498-43B3-948B-1728B52AA6E4}">
                <adec:decorative xmlns:adec="http://schemas.microsoft.com/office/drawing/2017/decorative" val="1"/>
              </a:ext>
            </a:extLst>
          </p:cNvPr>
          <p:cNvCxnSpPr/>
          <p:nvPr/>
        </p:nvCxnSpPr>
        <p:spPr>
          <a:xfrm flipV="1">
            <a:off x="6168763" y="-9195"/>
            <a:ext cx="0" cy="517914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B7D4EC45-F242-644A-B05F-78815DA006DD}"/>
              </a:ext>
              <a:ext uri="{C183D7F6-B498-43B3-948B-1728B52AA6E4}">
                <adec:decorative xmlns:adec="http://schemas.microsoft.com/office/drawing/2017/decorative" val="1"/>
              </a:ext>
            </a:extLst>
          </p:cNvPr>
          <p:cNvSpPr>
            <a:spLocks noGrp="1"/>
          </p:cNvSpPr>
          <p:nvPr>
            <p:ph type="title"/>
          </p:nvPr>
        </p:nvSpPr>
        <p:spPr/>
        <p:txBody>
          <a:bodyPr>
            <a:normAutofit/>
          </a:bodyPr>
          <a:lstStyle/>
          <a:p>
            <a:r>
              <a:rPr lang="en-US" sz="4800" b="1"/>
              <a:t>Texas Transit Peer Exchange </a:t>
            </a:r>
            <a:r>
              <a:rPr lang="en-US" sz="4800" b="1" i="1"/>
              <a:t>UPDATE	</a:t>
            </a:r>
            <a:endParaRPr lang="en-US" i="1"/>
          </a:p>
        </p:txBody>
      </p:sp>
      <p:sp>
        <p:nvSpPr>
          <p:cNvPr id="2" name="Text Placeholder 1">
            <a:extLst>
              <a:ext uri="{FF2B5EF4-FFF2-40B4-BE49-F238E27FC236}">
                <a16:creationId xmlns:a16="http://schemas.microsoft.com/office/drawing/2014/main" id="{F7B4D902-8D72-DB4D-B5EC-4E930CBC0373}"/>
              </a:ext>
              <a:ext uri="{C183D7F6-B498-43B3-948B-1728B52AA6E4}">
                <adec:decorative xmlns:adec="http://schemas.microsoft.com/office/drawing/2017/decorative" val="1"/>
              </a:ext>
            </a:extLst>
          </p:cNvPr>
          <p:cNvSpPr>
            <a:spLocks noGrp="1"/>
          </p:cNvSpPr>
          <p:nvPr>
            <p:ph type="body" idx="1"/>
          </p:nvPr>
        </p:nvSpPr>
        <p:spPr/>
        <p:txBody>
          <a:bodyPr/>
          <a:lstStyle/>
          <a:p>
            <a:r>
              <a:rPr lang="en-US"/>
              <a:t>Semiannual Transit Operators’ Meeting</a:t>
            </a:r>
          </a:p>
          <a:p>
            <a:r>
              <a:rPr lang="en-US"/>
              <a:t>September 29, 2026</a:t>
            </a:r>
          </a:p>
        </p:txBody>
      </p:sp>
      <p:sp>
        <p:nvSpPr>
          <p:cNvPr id="7" name="Content Placeholder 5">
            <a:extLst>
              <a:ext uri="{C183D7F6-B498-43B3-948B-1728B52AA6E4}">
                <adec:decorative xmlns:adec="http://schemas.microsoft.com/office/drawing/2017/decorative" val="1"/>
              </a:ext>
            </a:extLst>
          </p:cNvPr>
          <p:cNvSpPr txBox="1">
            <a:spLocks/>
          </p:cNvSpPr>
          <p:nvPr/>
        </p:nvSpPr>
        <p:spPr>
          <a:xfrm>
            <a:off x="1054779" y="340552"/>
            <a:ext cx="3774396" cy="32635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a:solidFill>
                <a:prstClr val="black"/>
              </a:solidFill>
              <a:latin typeface="Arial" panose="020B0604020202020204"/>
            </a:endParaRPr>
          </a:p>
        </p:txBody>
      </p:sp>
      <p:sp>
        <p:nvSpPr>
          <p:cNvPr id="3" name="Text Placeholder 2">
            <a:extLst>
              <a:ext uri="{FF2B5EF4-FFF2-40B4-BE49-F238E27FC236}">
                <a16:creationId xmlns:a16="http://schemas.microsoft.com/office/drawing/2014/main" id="{EC51FD95-FF5B-0741-9B18-02E8A5DB68F4}"/>
              </a:ext>
              <a:ext uri="{C183D7F6-B498-43B3-948B-1728B52AA6E4}">
                <adec:decorative xmlns:adec="http://schemas.microsoft.com/office/drawing/2017/decorative" val="1"/>
              </a:ext>
            </a:extLst>
          </p:cNvPr>
          <p:cNvSpPr>
            <a:spLocks noGrp="1"/>
          </p:cNvSpPr>
          <p:nvPr>
            <p:ph type="body" idx="11"/>
          </p:nvPr>
        </p:nvSpPr>
        <p:spPr/>
        <p:txBody>
          <a:bodyPr/>
          <a:lstStyle/>
          <a:p>
            <a:r>
              <a:rPr lang="en-US">
                <a:solidFill>
                  <a:srgbClr val="344128"/>
                </a:solidFill>
              </a:rPr>
              <a:t>Holly Parker</a:t>
            </a:r>
          </a:p>
        </p:txBody>
      </p:sp>
      <p:sp>
        <p:nvSpPr>
          <p:cNvPr id="5" name="Text Placeholder 4">
            <a:extLst>
              <a:ext uri="{FF2B5EF4-FFF2-40B4-BE49-F238E27FC236}">
                <a16:creationId xmlns:a16="http://schemas.microsoft.com/office/drawing/2014/main" id="{9150B69A-173E-874B-80E4-49E503193EAF}"/>
              </a:ext>
              <a:ext uri="{C183D7F6-B498-43B3-948B-1728B52AA6E4}">
                <adec:decorative xmlns:adec="http://schemas.microsoft.com/office/drawing/2017/decorative" val="1"/>
              </a:ext>
            </a:extLst>
          </p:cNvPr>
          <p:cNvSpPr>
            <a:spLocks noGrp="1"/>
          </p:cNvSpPr>
          <p:nvPr>
            <p:ph type="body" idx="12"/>
          </p:nvPr>
        </p:nvSpPr>
        <p:spPr/>
        <p:txBody>
          <a:bodyPr/>
          <a:lstStyle/>
          <a:p>
            <a:r>
              <a:rPr lang="en-US"/>
              <a:t>Research Scientist</a:t>
            </a: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4469" y="3197882"/>
            <a:ext cx="2103805" cy="406174"/>
          </a:xfrm>
          <a:prstGeom prst="rect">
            <a:avLst/>
          </a:prstGeom>
        </p:spPr>
      </p:pic>
    </p:spTree>
    <p:extLst>
      <p:ext uri="{BB962C8B-B14F-4D97-AF65-F5344CB8AC3E}">
        <p14:creationId xmlns:p14="http://schemas.microsoft.com/office/powerpoint/2010/main" val="6742600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3EB8-9098-5241-F1BB-F34E89325372}"/>
              </a:ext>
            </a:extLst>
          </p:cNvPr>
          <p:cNvSpPr>
            <a:spLocks noGrp="1"/>
          </p:cNvSpPr>
          <p:nvPr>
            <p:ph type="title"/>
          </p:nvPr>
        </p:nvSpPr>
        <p:spPr/>
        <p:txBody>
          <a:bodyPr/>
          <a:lstStyle/>
          <a:p>
            <a:r>
              <a:rPr lang="en-US"/>
              <a:t>First, a poll… </a:t>
            </a:r>
          </a:p>
        </p:txBody>
      </p:sp>
      <p:sp>
        <p:nvSpPr>
          <p:cNvPr id="4" name="Slide Number Placeholder 3">
            <a:extLst>
              <a:ext uri="{FF2B5EF4-FFF2-40B4-BE49-F238E27FC236}">
                <a16:creationId xmlns:a16="http://schemas.microsoft.com/office/drawing/2014/main" id="{71A25C2D-881B-400D-7192-5509CAE455CE}"/>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20</a:t>
            </a:fld>
            <a:endParaRPr lang="en-US">
              <a:solidFill>
                <a:srgbClr val="18437D"/>
              </a:solidFill>
              <a:latin typeface="Arial" panose="020B0604020202020204"/>
            </a:endParaRPr>
          </a:p>
        </p:txBody>
      </p:sp>
      <p:sp>
        <p:nvSpPr>
          <p:cNvPr id="7" name="TextBox 6">
            <a:extLst>
              <a:ext uri="{FF2B5EF4-FFF2-40B4-BE49-F238E27FC236}">
                <a16:creationId xmlns:a16="http://schemas.microsoft.com/office/drawing/2014/main" id="{2A5094EB-117B-2364-9345-A81472935DD9}"/>
              </a:ext>
            </a:extLst>
          </p:cNvPr>
          <p:cNvSpPr txBox="1"/>
          <p:nvPr/>
        </p:nvSpPr>
        <p:spPr>
          <a:xfrm>
            <a:off x="3581400" y="283802"/>
            <a:ext cx="5349482" cy="553998"/>
          </a:xfrm>
          <a:prstGeom prst="rect">
            <a:avLst/>
          </a:prstGeom>
          <a:noFill/>
          <a:ln w="31750">
            <a:noFill/>
          </a:ln>
        </p:spPr>
        <p:txBody>
          <a:bodyPr wrap="square">
            <a:spAutoFit/>
          </a:bodyPr>
          <a:lstStyle/>
          <a:p>
            <a:pPr defTabSz="685800"/>
            <a:r>
              <a:rPr lang="en-US" sz="3000" u="sng">
                <a:solidFill>
                  <a:srgbClr val="FFFFFE"/>
                </a:solidFill>
                <a:latin typeface="Arial" panose="020B0604020202020204"/>
                <a:hlinkClick r:id="rId3">
                  <a:extLst>
                    <a:ext uri="{A12FA001-AC4F-418D-AE19-62706E023703}">
                      <ahyp:hlinkClr xmlns:ahyp="http://schemas.microsoft.com/office/drawing/2018/hyperlinkcolor" val="tx"/>
                    </a:ext>
                  </a:extLst>
                </a:hlinkClick>
              </a:rPr>
              <a:t>PollEv.com/michaelwalk897</a:t>
            </a:r>
            <a:r>
              <a:rPr lang="en-US" sz="3000" u="sng">
                <a:solidFill>
                  <a:srgbClr val="FFFFFE"/>
                </a:solidFill>
                <a:latin typeface="Arial" panose="020B0604020202020204"/>
              </a:rPr>
              <a:t> </a:t>
            </a:r>
          </a:p>
        </p:txBody>
      </p:sp>
      <p:sp>
        <p:nvSpPr>
          <p:cNvPr id="6" name="TextBox 5">
            <a:extLst>
              <a:ext uri="{FF2B5EF4-FFF2-40B4-BE49-F238E27FC236}">
                <a16:creationId xmlns:a16="http://schemas.microsoft.com/office/drawing/2014/main" id="{8CA21DA5-C19B-6A3F-205A-B0E442A825A6}"/>
              </a:ext>
            </a:extLst>
          </p:cNvPr>
          <p:cNvSpPr txBox="1"/>
          <p:nvPr/>
        </p:nvSpPr>
        <p:spPr>
          <a:xfrm>
            <a:off x="514402" y="1243331"/>
            <a:ext cx="5772098" cy="3862596"/>
          </a:xfrm>
          <a:prstGeom prst="rect">
            <a:avLst/>
          </a:prstGeom>
          <a:noFill/>
          <a:ln w="28575">
            <a:noFill/>
          </a:ln>
        </p:spPr>
        <p:txBody>
          <a:bodyPr wrap="square" rtlCol="0">
            <a:spAutoFit/>
          </a:bodyPr>
          <a:lstStyle/>
          <a:p>
            <a:pPr defTabSz="685800"/>
            <a:r>
              <a:rPr lang="en-US" sz="2100" b="1">
                <a:solidFill>
                  <a:srgbClr val="000000"/>
                </a:solidFill>
                <a:latin typeface="Arial" panose="020B0604020202020204"/>
              </a:rPr>
              <a:t>Which statement best describes you?</a:t>
            </a:r>
          </a:p>
          <a:p>
            <a:pPr defTabSz="685800"/>
            <a:endParaRPr lang="en-US" sz="1600">
              <a:solidFill>
                <a:srgbClr val="000000"/>
              </a:solidFill>
              <a:latin typeface="Arial" panose="020B0604020202020204"/>
            </a:endParaRPr>
          </a:p>
          <a:p>
            <a:pPr marL="342900" indent="-342900" defTabSz="685800">
              <a:buFont typeface="+mj-lt"/>
              <a:buAutoNum type="arabicPeriod"/>
            </a:pPr>
            <a:r>
              <a:rPr lang="en-US" sz="1600">
                <a:solidFill>
                  <a:srgbClr val="000000"/>
                </a:solidFill>
                <a:latin typeface="Arial" panose="020B0604020202020204"/>
              </a:rPr>
              <a:t>I attended both previous virtual Peer Exchanges.</a:t>
            </a:r>
          </a:p>
          <a:p>
            <a:pPr marL="342900" indent="-342900" defTabSz="685800">
              <a:buFont typeface="+mj-lt"/>
              <a:buAutoNum type="arabicPeriod"/>
            </a:pPr>
            <a:endParaRPr lang="en-US" sz="1600">
              <a:solidFill>
                <a:srgbClr val="000000"/>
              </a:solidFill>
              <a:latin typeface="Arial" panose="020B0604020202020204"/>
            </a:endParaRPr>
          </a:p>
          <a:p>
            <a:pPr marL="342900" indent="-342900" defTabSz="685800">
              <a:buFont typeface="+mj-lt"/>
              <a:buAutoNum type="arabicPeriod"/>
            </a:pPr>
            <a:r>
              <a:rPr lang="en-US" sz="1600">
                <a:solidFill>
                  <a:srgbClr val="000000"/>
                </a:solidFill>
                <a:latin typeface="Arial" panose="020B0604020202020204"/>
              </a:rPr>
              <a:t>I attended one virtual Peer Exchange.</a:t>
            </a:r>
          </a:p>
          <a:p>
            <a:pPr marL="342900" indent="-342900" defTabSz="685800">
              <a:buFont typeface="+mj-lt"/>
              <a:buAutoNum type="arabicPeriod"/>
            </a:pPr>
            <a:endParaRPr lang="en-US" sz="1600">
              <a:solidFill>
                <a:srgbClr val="000000"/>
              </a:solidFill>
              <a:latin typeface="Arial" panose="020B0604020202020204"/>
            </a:endParaRPr>
          </a:p>
          <a:p>
            <a:pPr marL="342900" indent="-342900" defTabSz="685800">
              <a:buFont typeface="+mj-lt"/>
              <a:buAutoNum type="arabicPeriod"/>
            </a:pPr>
            <a:r>
              <a:rPr lang="en-US" sz="1600">
                <a:solidFill>
                  <a:srgbClr val="000000"/>
                </a:solidFill>
                <a:latin typeface="Arial" panose="020B0604020202020204"/>
              </a:rPr>
              <a:t>I registered but have not attended any of the virtual Peer Exchanges.</a:t>
            </a:r>
          </a:p>
          <a:p>
            <a:pPr marL="342900" indent="-342900" defTabSz="685800">
              <a:buFont typeface="+mj-lt"/>
              <a:buAutoNum type="arabicPeriod"/>
            </a:pPr>
            <a:endParaRPr lang="en-US" sz="1600">
              <a:solidFill>
                <a:srgbClr val="000000"/>
              </a:solidFill>
              <a:latin typeface="Arial" panose="020B0604020202020204"/>
            </a:endParaRPr>
          </a:p>
          <a:p>
            <a:pPr marL="342900" indent="-342900" defTabSz="685800">
              <a:buFont typeface="+mj-lt"/>
              <a:buAutoNum type="arabicPeriod"/>
            </a:pPr>
            <a:r>
              <a:rPr lang="en-US" sz="1600">
                <a:solidFill>
                  <a:srgbClr val="000000"/>
                </a:solidFill>
                <a:latin typeface="Arial" panose="020B0604020202020204"/>
              </a:rPr>
              <a:t>I am interested but have not registered for the Texas Transit Peer Exchange.</a:t>
            </a:r>
          </a:p>
          <a:p>
            <a:pPr marL="342900" indent="-342900" defTabSz="685800">
              <a:buFont typeface="+mj-lt"/>
              <a:buAutoNum type="arabicPeriod"/>
            </a:pPr>
            <a:endParaRPr lang="en-US" sz="1600">
              <a:solidFill>
                <a:srgbClr val="000000"/>
              </a:solidFill>
              <a:latin typeface="Arial" panose="020B0604020202020204"/>
            </a:endParaRPr>
          </a:p>
          <a:p>
            <a:pPr marL="342900" indent="-342900" defTabSz="685800">
              <a:buFont typeface="+mj-lt"/>
              <a:buAutoNum type="arabicPeriod"/>
            </a:pPr>
            <a:r>
              <a:rPr lang="en-US" sz="1600">
                <a:solidFill>
                  <a:srgbClr val="000000"/>
                </a:solidFill>
                <a:latin typeface="Arial" panose="020B0604020202020204"/>
              </a:rPr>
              <a:t>This is my first time hearing about the Texas Transit Peer Exchange.</a:t>
            </a:r>
          </a:p>
          <a:p>
            <a:pPr defTabSz="685800"/>
            <a:endParaRPr lang="en-US" sz="1600">
              <a:solidFill>
                <a:srgbClr val="18437D"/>
              </a:solidFill>
              <a:latin typeface="Arial" panose="020B0604020202020204"/>
            </a:endParaRPr>
          </a:p>
        </p:txBody>
      </p:sp>
      <p:pic>
        <p:nvPicPr>
          <p:cNvPr id="5" name="Picture 4" descr="QR code that links to an online poll to determine level of awareness of and participation in the Texas Transit Peer Exchange.">
            <a:extLst>
              <a:ext uri="{FF2B5EF4-FFF2-40B4-BE49-F238E27FC236}">
                <a16:creationId xmlns:a16="http://schemas.microsoft.com/office/drawing/2014/main" id="{27DDCA5B-EC67-4E6B-C19B-0C1949682323}"/>
              </a:ext>
            </a:extLst>
          </p:cNvPr>
          <p:cNvPicPr>
            <a:picLocks noChangeAspect="1"/>
          </p:cNvPicPr>
          <p:nvPr/>
        </p:nvPicPr>
        <p:blipFill>
          <a:blip r:embed="rId4"/>
          <a:stretch>
            <a:fillRect/>
          </a:stretch>
        </p:blipFill>
        <p:spPr>
          <a:xfrm>
            <a:off x="6374484" y="2031629"/>
            <a:ext cx="2298844" cy="2286000"/>
          </a:xfrm>
          <a:prstGeom prst="rect">
            <a:avLst/>
          </a:prstGeom>
        </p:spPr>
      </p:pic>
    </p:spTree>
    <p:extLst>
      <p:ext uri="{BB962C8B-B14F-4D97-AF65-F5344CB8AC3E}">
        <p14:creationId xmlns:p14="http://schemas.microsoft.com/office/powerpoint/2010/main" val="1909191112"/>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C7A9A-306C-757F-4130-42716935A600}"/>
              </a:ext>
            </a:extLst>
          </p:cNvPr>
          <p:cNvSpPr>
            <a:spLocks noGrp="1"/>
          </p:cNvSpPr>
          <p:nvPr>
            <p:ph type="title"/>
          </p:nvPr>
        </p:nvSpPr>
        <p:spPr/>
        <p:txBody>
          <a:bodyPr>
            <a:normAutofit fontScale="90000"/>
          </a:bodyPr>
          <a:lstStyle/>
          <a:p>
            <a:r>
              <a:rPr lang="en-US">
                <a:solidFill>
                  <a:srgbClr val="000000">
                    <a:alpha val="0"/>
                  </a:srgbClr>
                </a:solidFill>
              </a:rPr>
              <a:t>Poll Everywhere survey activity
Activity Title: Registration and Participation in the TPE
Slide 3</a:t>
            </a:r>
          </a:p>
        </p:txBody>
      </p:sp>
      <p:sp>
        <p:nvSpPr>
          <p:cNvPr id="3" name="Slide Number Placeholder 2">
            <a:extLst>
              <a:ext uri="{FF2B5EF4-FFF2-40B4-BE49-F238E27FC236}">
                <a16:creationId xmlns:a16="http://schemas.microsoft.com/office/drawing/2014/main" id="{B067D3B5-4A03-947A-5141-D0106080011A}"/>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21</a:t>
            </a:fld>
            <a:endParaRPr lang="en-US">
              <a:solidFill>
                <a:srgbClr val="18437D"/>
              </a:solidFill>
              <a:latin typeface="Arial" panose="020B0604020202020204"/>
            </a:endParaRPr>
          </a:p>
        </p:txBody>
      </p:sp>
      <p:pic>
        <p:nvPicPr>
          <p:cNvPr id="6" name="Picture 5" descr="Results of live poll about awareness of and participation in the Texas Transit Peer Exchange showing that 10% of participants attended both previous virtual Peer Exchanges; 28% participated in one virtual Peer Exchange;  5% registered, but had not attended any of the virtual Peer Exchanges; and 40% were hearing about the Texas Transit Peer Exchange for the first time.">
            <a:extLst>
              <a:ext uri="{FF2B5EF4-FFF2-40B4-BE49-F238E27FC236}">
                <a16:creationId xmlns:a16="http://schemas.microsoft.com/office/drawing/2014/main" id="{1D145D38-9BC5-19BB-61FB-5EE73FC8A2A3}"/>
              </a:ext>
            </a:extLst>
          </p:cNvPr>
          <p:cNvPicPr>
            <a:picLocks noChangeAspect="1"/>
          </p:cNvPicPr>
          <p:nvPr/>
        </p:nvPicPr>
        <p:blipFill>
          <a:blip r:embed="rId3"/>
          <a:stretch>
            <a:fillRect/>
          </a:stretch>
        </p:blipFill>
        <p:spPr>
          <a:xfrm>
            <a:off x="1353508" y="28815"/>
            <a:ext cx="6403902" cy="5117066"/>
          </a:xfrm>
          <a:prstGeom prst="rect">
            <a:avLst/>
          </a:prstGeom>
          <a:ln w="28575">
            <a:solidFill>
              <a:schemeClr val="tx1"/>
            </a:solidFill>
          </a:ln>
        </p:spPr>
      </p:pic>
    </p:spTree>
    <p:extLst>
      <p:ext uri="{BB962C8B-B14F-4D97-AF65-F5344CB8AC3E}">
        <p14:creationId xmlns:p14="http://schemas.microsoft.com/office/powerpoint/2010/main" val="6002425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867B4-6552-7F4C-F638-87D9436B67E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199F7AE-904D-A2CB-D55E-E323645EA2F9}"/>
              </a:ext>
            </a:extLst>
          </p:cNvPr>
          <p:cNvSpPr>
            <a:spLocks noGrp="1"/>
          </p:cNvSpPr>
          <p:nvPr>
            <p:ph type="title"/>
          </p:nvPr>
        </p:nvSpPr>
        <p:spPr>
          <a:xfrm>
            <a:off x="304801" y="161131"/>
            <a:ext cx="6119813" cy="933450"/>
          </a:xfrm>
        </p:spPr>
        <p:txBody>
          <a:bodyPr/>
          <a:lstStyle/>
          <a:p>
            <a:r>
              <a:rPr lang="en-US"/>
              <a:t>AGENDA – TPE Update</a:t>
            </a:r>
          </a:p>
        </p:txBody>
      </p:sp>
      <p:sp>
        <p:nvSpPr>
          <p:cNvPr id="3" name="Content Placeholder 2">
            <a:extLst>
              <a:ext uri="{FF2B5EF4-FFF2-40B4-BE49-F238E27FC236}">
                <a16:creationId xmlns:a16="http://schemas.microsoft.com/office/drawing/2014/main" id="{D9993988-80FD-966A-60E9-6DFB24BCD3CE}"/>
              </a:ext>
            </a:extLst>
          </p:cNvPr>
          <p:cNvSpPr>
            <a:spLocks noGrp="1"/>
          </p:cNvSpPr>
          <p:nvPr>
            <p:ph idx="1"/>
          </p:nvPr>
        </p:nvSpPr>
        <p:spPr>
          <a:xfrm>
            <a:off x="165101" y="1373378"/>
            <a:ext cx="8517894" cy="3550253"/>
          </a:xfrm>
        </p:spPr>
        <p:txBody>
          <a:bodyPr vert="horz" lIns="0" tIns="0" rIns="0" bIns="0" numCol="2" spcCol="457200" rtlCol="0" anchor="t">
            <a:noAutofit/>
          </a:bodyPr>
          <a:lstStyle/>
          <a:p>
            <a:pPr marL="1085850" lvl="2" indent="-400050">
              <a:buFont typeface="+mj-lt"/>
              <a:buAutoNum type="romanUcPeriod"/>
            </a:pPr>
            <a:endParaRPr lang="en-US"/>
          </a:p>
          <a:p>
            <a:pPr marL="1085850" lvl="2" indent="-400050">
              <a:buFont typeface="+mj-lt"/>
              <a:buAutoNum type="romanUcPeriod"/>
            </a:pPr>
            <a:r>
              <a:rPr lang="en-US" sz="1800"/>
              <a:t>Debrief on the first two meetings</a:t>
            </a:r>
          </a:p>
          <a:p>
            <a:pPr lvl="2"/>
            <a:endParaRPr lang="en-US" sz="1800"/>
          </a:p>
          <a:p>
            <a:pPr marL="1085850" lvl="2" indent="-400050">
              <a:buFont typeface="+mj-lt"/>
              <a:buAutoNum type="romanUcPeriod" startAt="2"/>
            </a:pPr>
            <a:r>
              <a:rPr lang="en-US" sz="1800"/>
              <a:t>Participation and awareness of the TPE</a:t>
            </a:r>
          </a:p>
          <a:p>
            <a:pPr lvl="2"/>
            <a:endParaRPr lang="en-US" sz="1800"/>
          </a:p>
          <a:p>
            <a:pPr marL="1085850" lvl="2" indent="-400050">
              <a:buFont typeface="+mj-lt"/>
              <a:buAutoNum type="romanUcPeriod" startAt="3"/>
            </a:pPr>
            <a:r>
              <a:rPr lang="en-US" sz="1800"/>
              <a:t>Additional topics or resources that would be helpful</a:t>
            </a:r>
          </a:p>
          <a:p>
            <a:pPr lvl="2"/>
            <a:endParaRPr lang="en-US" sz="1800"/>
          </a:p>
          <a:p>
            <a:pPr marL="1085850" lvl="2" indent="-400050">
              <a:buFont typeface="+mj-lt"/>
              <a:buAutoNum type="romanUcPeriod" startAt="4"/>
            </a:pPr>
            <a:r>
              <a:rPr lang="en-US" sz="1800"/>
              <a:t>Online platform update</a:t>
            </a:r>
          </a:p>
          <a:p>
            <a:pPr marL="628084" lvl="2"/>
            <a:endParaRPr lang="en-US"/>
          </a:p>
          <a:p>
            <a:pPr marL="628084" lvl="2"/>
            <a:endParaRPr lang="en-US"/>
          </a:p>
        </p:txBody>
      </p:sp>
      <p:sp>
        <p:nvSpPr>
          <p:cNvPr id="4" name="TextBox 3">
            <a:extLst>
              <a:ext uri="{FF2B5EF4-FFF2-40B4-BE49-F238E27FC236}">
                <a16:creationId xmlns:a16="http://schemas.microsoft.com/office/drawing/2014/main" id="{A6F73C0B-A273-A6B9-CB30-ED9F336336B3}"/>
              </a:ext>
            </a:extLst>
          </p:cNvPr>
          <p:cNvSpPr txBox="1"/>
          <p:nvPr/>
        </p:nvSpPr>
        <p:spPr>
          <a:xfrm>
            <a:off x="4973032" y="2190554"/>
            <a:ext cx="3490595" cy="1813305"/>
          </a:xfrm>
          <a:prstGeom prst="rect">
            <a:avLst/>
          </a:prstGeom>
          <a:noFill/>
          <a:ln w="28575">
            <a:solidFill>
              <a:srgbClr val="0056A9"/>
            </a:solidFill>
          </a:ln>
        </p:spPr>
        <p:txBody>
          <a:bodyPr wrap="square" rtlCol="0">
            <a:spAutoFit/>
          </a:bodyPr>
          <a:lstStyle/>
          <a:p>
            <a:pPr defTabSz="685800"/>
            <a:r>
              <a:rPr lang="en-US" sz="1599" b="1">
                <a:solidFill>
                  <a:srgbClr val="18437D"/>
                </a:solidFill>
                <a:latin typeface="Arial" panose="020B0604020202020204"/>
              </a:rPr>
              <a:t>The Texas Transit Peer Exchange is identified as a near term SMTP 2050 priority:</a:t>
            </a:r>
          </a:p>
          <a:p>
            <a:pPr defTabSz="685800"/>
            <a:endParaRPr lang="en-US" sz="1599" b="1">
              <a:solidFill>
                <a:srgbClr val="18437D"/>
              </a:solidFill>
              <a:latin typeface="Arial" panose="020B0604020202020204"/>
            </a:endParaRPr>
          </a:p>
          <a:p>
            <a:pPr defTabSz="685800"/>
            <a:r>
              <a:rPr lang="en-US" sz="1599" i="1">
                <a:solidFill>
                  <a:srgbClr val="18437D"/>
                </a:solidFill>
                <a:latin typeface="Arial" panose="020B0604020202020204"/>
              </a:rPr>
              <a:t>Establish a community of practice (CoP) to address small urban and rural transit challenges </a:t>
            </a:r>
          </a:p>
        </p:txBody>
      </p:sp>
      <p:sp>
        <p:nvSpPr>
          <p:cNvPr id="2" name="Slide Number Placeholder 3">
            <a:extLst>
              <a:ext uri="{FF2B5EF4-FFF2-40B4-BE49-F238E27FC236}">
                <a16:creationId xmlns:a16="http://schemas.microsoft.com/office/drawing/2014/main" id="{2E6D850E-097C-A312-A7F8-B2B7FFB1F746}"/>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22</a:t>
            </a:fld>
            <a:endParaRPr lang="en-US">
              <a:solidFill>
                <a:srgbClr val="18437D"/>
              </a:solidFill>
              <a:latin typeface="Arial" panose="020B0604020202020204"/>
            </a:endParaRPr>
          </a:p>
        </p:txBody>
      </p:sp>
    </p:spTree>
    <p:extLst>
      <p:ext uri="{BB962C8B-B14F-4D97-AF65-F5344CB8AC3E}">
        <p14:creationId xmlns:p14="http://schemas.microsoft.com/office/powerpoint/2010/main" val="268876168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Autofit/>
          </a:bodyPr>
          <a:lstStyle/>
          <a:p>
            <a:r>
              <a:rPr lang="en-US"/>
              <a:t>First Virtual TPE Meeting</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61007" y="1273414"/>
            <a:ext cx="5501184" cy="3187113"/>
          </a:xfrm>
        </p:spPr>
        <p:txBody>
          <a:bodyPr vert="horz" lIns="0" tIns="0" rIns="0" bIns="0" rtlCol="0" anchor="t">
            <a:noAutofit/>
          </a:bodyPr>
          <a:lstStyle/>
          <a:p>
            <a:pPr>
              <a:lnSpc>
                <a:spcPct val="150000"/>
              </a:lnSpc>
              <a:spcBef>
                <a:spcPts val="0"/>
              </a:spcBef>
              <a:spcAft>
                <a:spcPts val="999"/>
              </a:spcAft>
            </a:pPr>
            <a:r>
              <a:rPr lang="en-US" sz="1800"/>
              <a:t>The first meeting on June 30 included:</a:t>
            </a:r>
          </a:p>
          <a:p>
            <a:pPr lvl="1"/>
            <a:r>
              <a:rPr lang="en-US"/>
              <a:t>Breakout groups on the topics of:</a:t>
            </a:r>
          </a:p>
          <a:p>
            <a:pPr lvl="2"/>
            <a:endParaRPr lang="en-US" sz="1600">
              <a:ea typeface="Verdana"/>
            </a:endParaRPr>
          </a:p>
          <a:p>
            <a:pPr marL="971550" lvl="2" indent="-285750">
              <a:buFont typeface="Arial" panose="020B0604020202020204" pitchFamily="34" charset="0"/>
              <a:buChar char="•"/>
            </a:pPr>
            <a:r>
              <a:rPr lang="en-US" sz="1600"/>
              <a:t>Combined microtransit topics</a:t>
            </a:r>
          </a:p>
          <a:p>
            <a:pPr marL="971550" lvl="2" indent="-285750">
              <a:buFont typeface="Arial" panose="020B0604020202020204" pitchFamily="34" charset="0"/>
              <a:buChar char="•"/>
            </a:pPr>
            <a:r>
              <a:rPr lang="en-US" sz="1600"/>
              <a:t>Cooperative procurement statewide</a:t>
            </a:r>
          </a:p>
          <a:p>
            <a:pPr marL="971550" lvl="2" indent="-285750">
              <a:buFont typeface="Arial" panose="020B0604020202020204" pitchFamily="34" charset="0"/>
              <a:buChar char="•"/>
            </a:pPr>
            <a:r>
              <a:rPr lang="en-US" sz="1600"/>
              <a:t>Local match</a:t>
            </a:r>
          </a:p>
          <a:p>
            <a:pPr marL="971550" lvl="2" indent="-285750">
              <a:buFont typeface="Arial" panose="020B0604020202020204" pitchFamily="34" charset="0"/>
              <a:buChar char="•"/>
            </a:pPr>
            <a:r>
              <a:rPr lang="en-US" sz="1600"/>
              <a:t>Insurance risk pools</a:t>
            </a:r>
            <a:endParaRPr lang="en-US" sz="1600">
              <a:ea typeface="Verdana"/>
            </a:endParaRPr>
          </a:p>
          <a:p>
            <a:pPr lvl="2"/>
            <a:endParaRPr lang="en-US" sz="1600"/>
          </a:p>
          <a:p>
            <a:pPr lvl="1"/>
            <a:r>
              <a:rPr lang="en-US"/>
              <a:t>Live polling</a:t>
            </a:r>
          </a:p>
        </p:txBody>
      </p:sp>
      <p:pic>
        <p:nvPicPr>
          <p:cNvPr id="7" name="Picture 6" descr="Poll asking &quot;Have you used online community or discussion platforms?&quot; with 68% of respondents indicating &quot;Yes&quot; and 31% indicating &quot;No.&quot; There were 16 responses to the poll.">
            <a:extLst>
              <a:ext uri="{FF2B5EF4-FFF2-40B4-BE49-F238E27FC236}">
                <a16:creationId xmlns:a16="http://schemas.microsoft.com/office/drawing/2014/main" id="{3FC16923-2AAA-B442-F64C-3727A262683E}"/>
              </a:ext>
            </a:extLst>
          </p:cNvPr>
          <p:cNvPicPr>
            <a:picLocks noChangeAspect="1"/>
          </p:cNvPicPr>
          <p:nvPr/>
        </p:nvPicPr>
        <p:blipFill>
          <a:blip r:embed="rId3"/>
          <a:stretch>
            <a:fillRect/>
          </a:stretch>
        </p:blipFill>
        <p:spPr>
          <a:xfrm>
            <a:off x="5098336" y="1883021"/>
            <a:ext cx="4045664" cy="2349436"/>
          </a:xfrm>
          <a:prstGeom prst="rect">
            <a:avLst/>
          </a:prstGeom>
        </p:spPr>
      </p:pic>
      <p:sp>
        <p:nvSpPr>
          <p:cNvPr id="4" name="Slide Number Placeholder 3">
            <a:extLst>
              <a:ext uri="{FF2B5EF4-FFF2-40B4-BE49-F238E27FC236}">
                <a16:creationId xmlns:a16="http://schemas.microsoft.com/office/drawing/2014/main" id="{9E4CD79E-EA9B-A45C-8DFE-73CA9C666F0B}"/>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23</a:t>
            </a:fld>
            <a:endParaRPr lang="en-US">
              <a:solidFill>
                <a:srgbClr val="18437D"/>
              </a:solidFill>
              <a:latin typeface="Arial" panose="020B0604020202020204"/>
            </a:endParaRPr>
          </a:p>
        </p:txBody>
      </p:sp>
    </p:spTree>
    <p:extLst>
      <p:ext uri="{BB962C8B-B14F-4D97-AF65-F5344CB8AC3E}">
        <p14:creationId xmlns:p14="http://schemas.microsoft.com/office/powerpoint/2010/main" val="416087801"/>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5A440-E166-FFF8-120F-215A9C371F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02B35-17E4-3A04-B22B-C8EB684C8D1A}"/>
              </a:ext>
            </a:extLst>
          </p:cNvPr>
          <p:cNvSpPr>
            <a:spLocks noGrp="1"/>
          </p:cNvSpPr>
          <p:nvPr>
            <p:ph type="title"/>
          </p:nvPr>
        </p:nvSpPr>
        <p:spPr/>
        <p:txBody>
          <a:bodyPr>
            <a:noAutofit/>
          </a:bodyPr>
          <a:lstStyle/>
          <a:p>
            <a:r>
              <a:rPr lang="en-US"/>
              <a:t>Virtual TPE </a:t>
            </a:r>
            <a:r>
              <a:rPr lang="en-US" i="1"/>
              <a:t>Knowledge Exchange</a:t>
            </a:r>
          </a:p>
        </p:txBody>
      </p:sp>
      <p:sp>
        <p:nvSpPr>
          <p:cNvPr id="3" name="Content Placeholder 2">
            <a:extLst>
              <a:ext uri="{FF2B5EF4-FFF2-40B4-BE49-F238E27FC236}">
                <a16:creationId xmlns:a16="http://schemas.microsoft.com/office/drawing/2014/main" id="{8B750DA8-898E-93CB-5B09-2C9250ECE6A0}"/>
              </a:ext>
            </a:extLst>
          </p:cNvPr>
          <p:cNvSpPr>
            <a:spLocks noGrp="1"/>
          </p:cNvSpPr>
          <p:nvPr>
            <p:ph idx="1"/>
          </p:nvPr>
        </p:nvSpPr>
        <p:spPr>
          <a:xfrm>
            <a:off x="461007" y="1273414"/>
            <a:ext cx="4890222" cy="3187113"/>
          </a:xfrm>
        </p:spPr>
        <p:txBody>
          <a:bodyPr vert="horz" lIns="0" tIns="0" rIns="0" bIns="0" rtlCol="0" anchor="t">
            <a:noAutofit/>
          </a:bodyPr>
          <a:lstStyle/>
          <a:p>
            <a:pPr>
              <a:lnSpc>
                <a:spcPct val="150000"/>
              </a:lnSpc>
              <a:spcBef>
                <a:spcPts val="0"/>
              </a:spcBef>
              <a:spcAft>
                <a:spcPts val="999"/>
              </a:spcAft>
            </a:pPr>
            <a:r>
              <a:rPr lang="en-US" sz="1800"/>
              <a:t>The second meeting on September 9 included:</a:t>
            </a:r>
          </a:p>
          <a:p>
            <a:pPr marL="628650" lvl="1" indent="-285750">
              <a:buFont typeface="Arial" panose="020B0604020202020204" pitchFamily="34" charset="0"/>
              <a:buChar char="•"/>
            </a:pPr>
            <a:r>
              <a:rPr lang="en-US" sz="1699"/>
              <a:t>Presentations from Microtransit SME Jessica Klion, and River Valley Transit in rural CT –  an early adopter of microtransit </a:t>
            </a:r>
          </a:p>
          <a:p>
            <a:pPr lvl="1"/>
            <a:endParaRPr lang="en-US" sz="1699"/>
          </a:p>
          <a:p>
            <a:pPr marL="628650" lvl="1" indent="-285750">
              <a:buFont typeface="Arial" panose="020B0604020202020204" pitchFamily="34" charset="0"/>
              <a:buChar char="•"/>
            </a:pPr>
            <a:r>
              <a:rPr lang="en-US" sz="1699"/>
              <a:t>TPE member agencies with microtransit systems</a:t>
            </a:r>
          </a:p>
          <a:p>
            <a:pPr lvl="1"/>
            <a:endParaRPr lang="en-US" sz="1699"/>
          </a:p>
          <a:p>
            <a:pPr marL="628650" lvl="1" indent="-285750">
              <a:buFont typeface="Arial" panose="020B0604020202020204" pitchFamily="34" charset="0"/>
              <a:buChar char="•"/>
            </a:pPr>
            <a:r>
              <a:rPr lang="en-US" sz="1699"/>
              <a:t>Presenters and participants sharing experience and resources</a:t>
            </a:r>
          </a:p>
        </p:txBody>
      </p:sp>
      <p:pic>
        <p:nvPicPr>
          <p:cNvPr id="7" name="Picture 6" descr="Image of the report cover for TCRP Synthesis 178 - Microtransit Solutions in Rural Communities.">
            <a:extLst>
              <a:ext uri="{FF2B5EF4-FFF2-40B4-BE49-F238E27FC236}">
                <a16:creationId xmlns:a16="http://schemas.microsoft.com/office/drawing/2014/main" id="{C4A61DC9-5C47-6DF8-2AD0-242DF2AB2E28}"/>
              </a:ext>
            </a:extLst>
          </p:cNvPr>
          <p:cNvPicPr>
            <a:picLocks noChangeAspect="1"/>
          </p:cNvPicPr>
          <p:nvPr/>
        </p:nvPicPr>
        <p:blipFill>
          <a:blip r:embed="rId3"/>
          <a:stretch>
            <a:fillRect/>
          </a:stretch>
        </p:blipFill>
        <p:spPr>
          <a:xfrm>
            <a:off x="6079790" y="651296"/>
            <a:ext cx="2418083" cy="3130717"/>
          </a:xfrm>
          <a:prstGeom prst="rect">
            <a:avLst/>
          </a:prstGeom>
        </p:spPr>
      </p:pic>
      <p:pic>
        <p:nvPicPr>
          <p:cNvPr id="9" name="Picture 8" descr="Image of the report cover for the Microtransit Guidebook for the Baltimore Region.">
            <a:extLst>
              <a:ext uri="{FF2B5EF4-FFF2-40B4-BE49-F238E27FC236}">
                <a16:creationId xmlns:a16="http://schemas.microsoft.com/office/drawing/2014/main" id="{831BD012-8646-A930-E3BD-B8251AB51E03}"/>
              </a:ext>
            </a:extLst>
          </p:cNvPr>
          <p:cNvPicPr>
            <a:picLocks noChangeAspect="1"/>
          </p:cNvPicPr>
          <p:nvPr/>
        </p:nvPicPr>
        <p:blipFill>
          <a:blip r:embed="rId4"/>
          <a:stretch>
            <a:fillRect/>
          </a:stretch>
        </p:blipFill>
        <p:spPr>
          <a:xfrm>
            <a:off x="5551359" y="1955967"/>
            <a:ext cx="1644397" cy="2083655"/>
          </a:xfrm>
          <a:prstGeom prst="rect">
            <a:avLst/>
          </a:prstGeom>
        </p:spPr>
      </p:pic>
      <p:pic>
        <p:nvPicPr>
          <p:cNvPr id="11" name="Picture 10" descr="Image of the cover of the On-Demand Transit and Microtransit: Where and Why? Guidebook.">
            <a:extLst>
              <a:ext uri="{FF2B5EF4-FFF2-40B4-BE49-F238E27FC236}">
                <a16:creationId xmlns:a16="http://schemas.microsoft.com/office/drawing/2014/main" id="{DD6D981D-2103-207B-4496-0D45A9F7051F}"/>
              </a:ext>
            </a:extLst>
          </p:cNvPr>
          <p:cNvPicPr>
            <a:picLocks noChangeAspect="1"/>
          </p:cNvPicPr>
          <p:nvPr/>
        </p:nvPicPr>
        <p:blipFill>
          <a:blip r:embed="rId5"/>
          <a:stretch>
            <a:fillRect/>
          </a:stretch>
        </p:blipFill>
        <p:spPr>
          <a:xfrm>
            <a:off x="7288832" y="1958119"/>
            <a:ext cx="1644397" cy="2061129"/>
          </a:xfrm>
          <a:prstGeom prst="rect">
            <a:avLst/>
          </a:prstGeom>
        </p:spPr>
      </p:pic>
      <p:grpSp>
        <p:nvGrpSpPr>
          <p:cNvPr id="4" name="Group 3" descr="The logos for River Valley Transit, the XtraMile microtransit system, El Paso Transportation Authority, SWART, R.E.A.L, Inc, and CARTS Now Microtransit service.">
            <a:extLst>
              <a:ext uri="{FF2B5EF4-FFF2-40B4-BE49-F238E27FC236}">
                <a16:creationId xmlns:a16="http://schemas.microsoft.com/office/drawing/2014/main" id="{7BEF74A5-ADAC-13B0-DEC4-00F9BB826508}"/>
              </a:ext>
            </a:extLst>
          </p:cNvPr>
          <p:cNvGrpSpPr/>
          <p:nvPr/>
        </p:nvGrpSpPr>
        <p:grpSpPr>
          <a:xfrm>
            <a:off x="156186" y="4175839"/>
            <a:ext cx="8911184" cy="921477"/>
            <a:chOff x="152097" y="4177321"/>
            <a:chExt cx="8919435" cy="922330"/>
          </a:xfrm>
        </p:grpSpPr>
        <p:pic>
          <p:nvPicPr>
            <p:cNvPr id="23" name="Picture 22">
              <a:extLst>
                <a:ext uri="{FF2B5EF4-FFF2-40B4-BE49-F238E27FC236}">
                  <a16:creationId xmlns:a16="http://schemas.microsoft.com/office/drawing/2014/main" id="{5D415DAA-BABC-63B6-6EB8-9BF156953E09}"/>
                </a:ext>
              </a:extLst>
            </p:cNvPr>
            <p:cNvPicPr>
              <a:picLocks noChangeAspect="1"/>
            </p:cNvPicPr>
            <p:nvPr/>
          </p:nvPicPr>
          <p:blipFill>
            <a:blip r:embed="rId6"/>
            <a:stretch>
              <a:fillRect/>
            </a:stretch>
          </p:blipFill>
          <p:spPr>
            <a:xfrm>
              <a:off x="7841247" y="4185251"/>
              <a:ext cx="1230285" cy="914400"/>
            </a:xfrm>
            <a:prstGeom prst="rect">
              <a:avLst/>
            </a:prstGeom>
            <a:effectLst>
              <a:outerShdw blurRad="63500" sx="102000" sy="102000" algn="ctr" rotWithShape="0">
                <a:prstClr val="black">
                  <a:alpha val="40000"/>
                </a:prstClr>
              </a:outerShdw>
            </a:effectLst>
          </p:spPr>
        </p:pic>
        <p:pic>
          <p:nvPicPr>
            <p:cNvPr id="13" name="Picture 12">
              <a:extLst>
                <a:ext uri="{FF2B5EF4-FFF2-40B4-BE49-F238E27FC236}">
                  <a16:creationId xmlns:a16="http://schemas.microsoft.com/office/drawing/2014/main" id="{B2A80E3E-9CC4-D959-376E-E1495E6BDF28}"/>
                </a:ext>
              </a:extLst>
            </p:cNvPr>
            <p:cNvPicPr>
              <a:picLocks noChangeAspect="1"/>
            </p:cNvPicPr>
            <p:nvPr/>
          </p:nvPicPr>
          <p:blipFill>
            <a:blip r:embed="rId7"/>
            <a:stretch>
              <a:fillRect/>
            </a:stretch>
          </p:blipFill>
          <p:spPr>
            <a:xfrm>
              <a:off x="152097" y="4552629"/>
              <a:ext cx="1657270" cy="365760"/>
            </a:xfrm>
            <a:prstGeom prst="rect">
              <a:avLst/>
            </a:prstGeom>
            <a:effectLst>
              <a:outerShdw blurRad="63500" sx="102000" sy="102000" algn="ctr" rotWithShape="0">
                <a:prstClr val="black">
                  <a:alpha val="40000"/>
                </a:prstClr>
              </a:outerShdw>
            </a:effectLst>
          </p:spPr>
        </p:pic>
        <p:pic>
          <p:nvPicPr>
            <p:cNvPr id="15" name="Picture 14">
              <a:extLst>
                <a:ext uri="{FF2B5EF4-FFF2-40B4-BE49-F238E27FC236}">
                  <a16:creationId xmlns:a16="http://schemas.microsoft.com/office/drawing/2014/main" id="{E9B1982D-18B0-CE60-86C9-B6540944FD95}"/>
                </a:ext>
              </a:extLst>
            </p:cNvPr>
            <p:cNvPicPr>
              <a:picLocks noChangeAspect="1"/>
            </p:cNvPicPr>
            <p:nvPr/>
          </p:nvPicPr>
          <p:blipFill>
            <a:blip r:embed="rId8"/>
            <a:stretch>
              <a:fillRect/>
            </a:stretch>
          </p:blipFill>
          <p:spPr>
            <a:xfrm>
              <a:off x="1811125" y="4578468"/>
              <a:ext cx="1326818" cy="365760"/>
            </a:xfrm>
            <a:prstGeom prst="rect">
              <a:avLst/>
            </a:prstGeom>
            <a:effectLst>
              <a:outerShdw blurRad="63500" sx="102000" sy="102000" algn="ctr" rotWithShape="0">
                <a:prstClr val="black">
                  <a:alpha val="40000"/>
                </a:prstClr>
              </a:outerShdw>
            </a:effectLst>
          </p:spPr>
        </p:pic>
        <p:pic>
          <p:nvPicPr>
            <p:cNvPr id="19" name="Picture 18">
              <a:extLst>
                <a:ext uri="{FF2B5EF4-FFF2-40B4-BE49-F238E27FC236}">
                  <a16:creationId xmlns:a16="http://schemas.microsoft.com/office/drawing/2014/main" id="{739AE4E8-9F63-7860-6930-21C7A929B83D}"/>
                </a:ext>
              </a:extLst>
            </p:cNvPr>
            <p:cNvPicPr>
              <a:picLocks noChangeAspect="1"/>
            </p:cNvPicPr>
            <p:nvPr/>
          </p:nvPicPr>
          <p:blipFill>
            <a:blip r:embed="rId9"/>
            <a:stretch>
              <a:fillRect/>
            </a:stretch>
          </p:blipFill>
          <p:spPr>
            <a:xfrm>
              <a:off x="4593529" y="4183660"/>
              <a:ext cx="1414585" cy="914400"/>
            </a:xfrm>
            <a:prstGeom prst="rect">
              <a:avLst/>
            </a:prstGeom>
            <a:effectLst>
              <a:outerShdw blurRad="63500" sx="102000" sy="102000" algn="ctr" rotWithShape="0">
                <a:prstClr val="black">
                  <a:alpha val="40000"/>
                </a:prstClr>
              </a:outerShdw>
            </a:effectLst>
          </p:spPr>
        </p:pic>
        <p:pic>
          <p:nvPicPr>
            <p:cNvPr id="21" name="Picture 20">
              <a:extLst>
                <a:ext uri="{FF2B5EF4-FFF2-40B4-BE49-F238E27FC236}">
                  <a16:creationId xmlns:a16="http://schemas.microsoft.com/office/drawing/2014/main" id="{AAC1F8DE-A43F-63C6-9B1F-630AC00E2793}"/>
                </a:ext>
              </a:extLst>
            </p:cNvPr>
            <p:cNvPicPr>
              <a:picLocks noChangeAspect="1"/>
            </p:cNvPicPr>
            <p:nvPr/>
          </p:nvPicPr>
          <p:blipFill>
            <a:blip r:embed="rId10"/>
            <a:stretch>
              <a:fillRect/>
            </a:stretch>
          </p:blipFill>
          <p:spPr>
            <a:xfrm>
              <a:off x="3153163" y="4578468"/>
              <a:ext cx="1408562" cy="365760"/>
            </a:xfrm>
            <a:prstGeom prst="rect">
              <a:avLst/>
            </a:prstGeom>
            <a:effectLst>
              <a:outerShdw blurRad="63500" sx="102000" sy="102000" algn="ctr" rotWithShape="0">
                <a:prstClr val="black">
                  <a:alpha val="40000"/>
                </a:prstClr>
              </a:outerShdw>
            </a:effectLst>
          </p:spPr>
        </p:pic>
        <p:pic>
          <p:nvPicPr>
            <p:cNvPr id="25" name="Picture 24">
              <a:extLst>
                <a:ext uri="{FF2B5EF4-FFF2-40B4-BE49-F238E27FC236}">
                  <a16:creationId xmlns:a16="http://schemas.microsoft.com/office/drawing/2014/main" id="{F712DE29-7C4F-33DA-13A0-BF06AAA0E96B}"/>
                </a:ext>
              </a:extLst>
            </p:cNvPr>
            <p:cNvPicPr>
              <a:picLocks noChangeAspect="1"/>
            </p:cNvPicPr>
            <p:nvPr/>
          </p:nvPicPr>
          <p:blipFill>
            <a:blip r:embed="rId11"/>
            <a:stretch>
              <a:fillRect/>
            </a:stretch>
          </p:blipFill>
          <p:spPr>
            <a:xfrm>
              <a:off x="6039913" y="4177321"/>
              <a:ext cx="1769535" cy="914400"/>
            </a:xfrm>
            <a:prstGeom prst="rect">
              <a:avLst/>
            </a:prstGeom>
            <a:effectLst>
              <a:outerShdw blurRad="63500" sx="102000" sy="102000" algn="ctr" rotWithShape="0">
                <a:prstClr val="black">
                  <a:alpha val="40000"/>
                </a:prstClr>
              </a:outerShdw>
            </a:effectLst>
          </p:spPr>
        </p:pic>
      </p:grpSp>
    </p:spTree>
    <p:extLst>
      <p:ext uri="{BB962C8B-B14F-4D97-AF65-F5344CB8AC3E}">
        <p14:creationId xmlns:p14="http://schemas.microsoft.com/office/powerpoint/2010/main" val="2444466737"/>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BA7C4-21D9-F6AF-C06A-EF024599321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C4173B4-8658-8280-756B-2F84950A2387}"/>
              </a:ext>
            </a:extLst>
          </p:cNvPr>
          <p:cNvSpPr>
            <a:spLocks noGrp="1"/>
          </p:cNvSpPr>
          <p:nvPr>
            <p:ph type="title"/>
          </p:nvPr>
        </p:nvSpPr>
        <p:spPr>
          <a:xfrm>
            <a:off x="304558" y="161377"/>
            <a:ext cx="8251045" cy="933895"/>
          </a:xfrm>
        </p:spPr>
        <p:txBody>
          <a:bodyPr>
            <a:noAutofit/>
          </a:bodyPr>
          <a:lstStyle/>
          <a:p>
            <a:r>
              <a:rPr lang="en-US"/>
              <a:t>Upcoming Knowledge Exchange Topics</a:t>
            </a:r>
          </a:p>
        </p:txBody>
      </p:sp>
      <p:sp>
        <p:nvSpPr>
          <p:cNvPr id="3" name="Content Placeholder 2">
            <a:extLst>
              <a:ext uri="{FF2B5EF4-FFF2-40B4-BE49-F238E27FC236}">
                <a16:creationId xmlns:a16="http://schemas.microsoft.com/office/drawing/2014/main" id="{857F3FAE-38B6-4232-508C-3E80AC9CF653}"/>
              </a:ext>
            </a:extLst>
          </p:cNvPr>
          <p:cNvSpPr>
            <a:spLocks noGrp="1"/>
          </p:cNvSpPr>
          <p:nvPr>
            <p:ph idx="1"/>
          </p:nvPr>
        </p:nvSpPr>
        <p:spPr>
          <a:xfrm>
            <a:off x="2650" y="1373377"/>
            <a:ext cx="6233050" cy="3315304"/>
          </a:xfrm>
        </p:spPr>
        <p:txBody>
          <a:bodyPr vert="horz" lIns="0" tIns="0" rIns="0" bIns="0" numCol="1" spcCol="457200" rtlCol="0" anchor="t">
            <a:noAutofit/>
          </a:bodyPr>
          <a:lstStyle/>
          <a:p>
            <a:pPr marL="971550" lvl="2" indent="-285750">
              <a:spcAft>
                <a:spcPts val="600"/>
              </a:spcAft>
              <a:buFont typeface="Arial" panose="020B0604020202020204" pitchFamily="34" charset="0"/>
              <a:buChar char="•"/>
            </a:pPr>
            <a:r>
              <a:rPr lang="en-US" sz="1600"/>
              <a:t>Local match (4 votes)</a:t>
            </a:r>
          </a:p>
          <a:p>
            <a:pPr marL="971550" lvl="2" indent="-285750">
              <a:buFont typeface="Arial" panose="020B0604020202020204" pitchFamily="34" charset="0"/>
              <a:buChar char="•"/>
            </a:pPr>
            <a:r>
              <a:rPr lang="en-US" sz="1600"/>
              <a:t>Microtransit:</a:t>
            </a:r>
            <a:endParaRPr lang="en-US" sz="1600">
              <a:ea typeface="Verdana"/>
            </a:endParaRPr>
          </a:p>
          <a:p>
            <a:pPr marL="1314450" lvl="3" indent="-285750">
              <a:lnSpc>
                <a:spcPct val="100000"/>
              </a:lnSpc>
              <a:buFont typeface="Arial" panose="020B0604020202020204" pitchFamily="34" charset="0"/>
              <a:buChar char="•"/>
            </a:pPr>
            <a:r>
              <a:rPr lang="en-US"/>
              <a:t>marketing and outreach (3 votes)</a:t>
            </a:r>
            <a:endParaRPr lang="en-US">
              <a:ea typeface="Verdana"/>
            </a:endParaRPr>
          </a:p>
          <a:p>
            <a:pPr marL="1314450" lvl="3" indent="-285750">
              <a:lnSpc>
                <a:spcPct val="100000"/>
              </a:lnSpc>
              <a:buFont typeface="Arial" panose="020B0604020202020204" pitchFamily="34" charset="0"/>
              <a:buChar char="•"/>
            </a:pPr>
            <a:r>
              <a:rPr lang="en-US"/>
              <a:t>parameters for zone development and management (2 votes)</a:t>
            </a:r>
            <a:endParaRPr lang="en-US">
              <a:ea typeface="Verdana"/>
            </a:endParaRPr>
          </a:p>
          <a:p>
            <a:pPr marL="1314450" lvl="3" indent="-285750">
              <a:lnSpc>
                <a:spcPct val="100000"/>
              </a:lnSpc>
              <a:buFont typeface="Arial" panose="020B0604020202020204" pitchFamily="34" charset="0"/>
              <a:buChar char="•"/>
            </a:pPr>
            <a:r>
              <a:rPr lang="en-US"/>
              <a:t>performance indicators (2 votes)</a:t>
            </a:r>
            <a:endParaRPr lang="en-US">
              <a:ea typeface="Verdana"/>
            </a:endParaRPr>
          </a:p>
          <a:p>
            <a:pPr marL="971550" lvl="2" indent="-285750">
              <a:spcAft>
                <a:spcPts val="600"/>
              </a:spcAft>
              <a:buFont typeface="Arial" panose="020B0604020202020204" pitchFamily="34" charset="0"/>
              <a:buChar char="•"/>
            </a:pPr>
            <a:r>
              <a:rPr lang="en-US" sz="1600"/>
              <a:t>Cooperative procurement statewide -all things (3 votes)</a:t>
            </a:r>
          </a:p>
          <a:p>
            <a:pPr marL="971550" lvl="2" indent="-285750">
              <a:spcAft>
                <a:spcPts val="600"/>
              </a:spcAft>
              <a:buFont typeface="Arial" panose="020B0604020202020204" pitchFamily="34" charset="0"/>
              <a:buChar char="•"/>
            </a:pPr>
            <a:r>
              <a:rPr lang="en-US" sz="1600"/>
              <a:t>Sustainable funding strategies (2 votes)</a:t>
            </a:r>
          </a:p>
          <a:p>
            <a:pPr marL="971550" lvl="2" indent="-285750">
              <a:spcAft>
                <a:spcPts val="600"/>
              </a:spcAft>
              <a:buFont typeface="Arial" panose="020B0604020202020204" pitchFamily="34" charset="0"/>
              <a:buChar char="•"/>
            </a:pPr>
            <a:r>
              <a:rPr lang="en-US" sz="1600"/>
              <a:t>Measuring success at the passenger level (2 votes)</a:t>
            </a:r>
          </a:p>
          <a:p>
            <a:pPr marL="971550" lvl="2" indent="-285750">
              <a:spcAft>
                <a:spcPts val="600"/>
              </a:spcAft>
              <a:buFont typeface="Arial" panose="020B0604020202020204" pitchFamily="34" charset="0"/>
              <a:buChar char="•"/>
            </a:pPr>
            <a:r>
              <a:rPr lang="en-US" sz="1400"/>
              <a:t>Phasing in service expansion - navigating challenges (1 vote)</a:t>
            </a:r>
          </a:p>
          <a:p>
            <a:pPr marL="971550" lvl="2" indent="-285750">
              <a:lnSpc>
                <a:spcPct val="125000"/>
              </a:lnSpc>
              <a:spcAft>
                <a:spcPts val="600"/>
              </a:spcAft>
              <a:buFont typeface="Arial" panose="020B0604020202020204" pitchFamily="34" charset="0"/>
              <a:buChar char="•"/>
            </a:pPr>
            <a:r>
              <a:rPr lang="en-US" sz="1400"/>
              <a:t>Maintenance facility – all steps in the A&amp;E, environmental review, contracting and compliance process (1 vote)</a:t>
            </a:r>
          </a:p>
          <a:p>
            <a:pPr marL="971550" lvl="2" indent="-285750">
              <a:buFont typeface="Arial" panose="020B0604020202020204" pitchFamily="34" charset="0"/>
              <a:buChar char="•"/>
            </a:pPr>
            <a:endParaRPr lang="en-US"/>
          </a:p>
          <a:p>
            <a:pPr marL="628084" lvl="2"/>
            <a:endParaRPr lang="en-US"/>
          </a:p>
        </p:txBody>
      </p:sp>
      <p:sp>
        <p:nvSpPr>
          <p:cNvPr id="8" name="Slide Number Placeholder 3">
            <a:extLst>
              <a:ext uri="{FF2B5EF4-FFF2-40B4-BE49-F238E27FC236}">
                <a16:creationId xmlns:a16="http://schemas.microsoft.com/office/drawing/2014/main" id="{E85F7D9F-45BB-8315-1298-797E4FB2968A}"/>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25</a:t>
            </a:fld>
            <a:endParaRPr lang="en-US">
              <a:solidFill>
                <a:srgbClr val="18437D"/>
              </a:solidFill>
              <a:latin typeface="Arial" panose="020B0604020202020204"/>
            </a:endParaRPr>
          </a:p>
        </p:txBody>
      </p:sp>
    </p:spTree>
    <p:extLst>
      <p:ext uri="{BB962C8B-B14F-4D97-AF65-F5344CB8AC3E}">
        <p14:creationId xmlns:p14="http://schemas.microsoft.com/office/powerpoint/2010/main" val="2244064194"/>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59314-3840-B003-4C64-9AB84E5ABDC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F881AD5-CEF6-72F8-2AA5-5326A514FD83}"/>
              </a:ext>
            </a:extLst>
          </p:cNvPr>
          <p:cNvSpPr>
            <a:spLocks noGrp="1"/>
          </p:cNvSpPr>
          <p:nvPr>
            <p:ph type="title"/>
          </p:nvPr>
        </p:nvSpPr>
        <p:spPr>
          <a:xfrm>
            <a:off x="304558" y="161377"/>
            <a:ext cx="8251045" cy="933895"/>
          </a:xfrm>
        </p:spPr>
        <p:txBody>
          <a:bodyPr>
            <a:noAutofit/>
          </a:bodyPr>
          <a:lstStyle/>
          <a:p>
            <a:r>
              <a:rPr lang="en-US"/>
              <a:t>Topics: poll #2</a:t>
            </a:r>
          </a:p>
        </p:txBody>
      </p:sp>
      <p:sp>
        <p:nvSpPr>
          <p:cNvPr id="10" name="TextBox 9">
            <a:extLst>
              <a:ext uri="{FF2B5EF4-FFF2-40B4-BE49-F238E27FC236}">
                <a16:creationId xmlns:a16="http://schemas.microsoft.com/office/drawing/2014/main" id="{052B5393-6369-4C5A-7BBD-1BB093D8238C}"/>
              </a:ext>
            </a:extLst>
          </p:cNvPr>
          <p:cNvSpPr txBox="1"/>
          <p:nvPr/>
        </p:nvSpPr>
        <p:spPr>
          <a:xfrm>
            <a:off x="3581400" y="299283"/>
            <a:ext cx="5349482" cy="553998"/>
          </a:xfrm>
          <a:prstGeom prst="rect">
            <a:avLst/>
          </a:prstGeom>
          <a:noFill/>
          <a:ln w="31750">
            <a:noFill/>
          </a:ln>
        </p:spPr>
        <p:txBody>
          <a:bodyPr wrap="square">
            <a:spAutoFit/>
          </a:bodyPr>
          <a:lstStyle/>
          <a:p>
            <a:pPr defTabSz="685800"/>
            <a:r>
              <a:rPr lang="en-US" sz="3000" u="sng">
                <a:solidFill>
                  <a:srgbClr val="FFFFFE"/>
                </a:solidFill>
                <a:latin typeface="Arial" panose="020B0604020202020204"/>
                <a:hlinkClick r:id="rId3">
                  <a:extLst>
                    <a:ext uri="{A12FA001-AC4F-418D-AE19-62706E023703}">
                      <ahyp:hlinkClr xmlns:ahyp="http://schemas.microsoft.com/office/drawing/2018/hyperlinkcolor" val="tx"/>
                    </a:ext>
                  </a:extLst>
                </a:hlinkClick>
              </a:rPr>
              <a:t>PollEv.com/michaelwalk897</a:t>
            </a:r>
            <a:r>
              <a:rPr lang="en-US" sz="3000" u="sng">
                <a:solidFill>
                  <a:srgbClr val="FFFFFE"/>
                </a:solidFill>
                <a:latin typeface="Arial" panose="020B0604020202020204"/>
              </a:rPr>
              <a:t> </a:t>
            </a:r>
          </a:p>
        </p:txBody>
      </p:sp>
      <p:sp>
        <p:nvSpPr>
          <p:cNvPr id="3" name="Content Placeholder 2">
            <a:extLst>
              <a:ext uri="{FF2B5EF4-FFF2-40B4-BE49-F238E27FC236}">
                <a16:creationId xmlns:a16="http://schemas.microsoft.com/office/drawing/2014/main" id="{F8C9458B-7DD7-04CF-FCEB-3EC2281A6DF0}"/>
              </a:ext>
            </a:extLst>
          </p:cNvPr>
          <p:cNvSpPr>
            <a:spLocks noGrp="1"/>
          </p:cNvSpPr>
          <p:nvPr>
            <p:ph idx="1"/>
          </p:nvPr>
        </p:nvSpPr>
        <p:spPr>
          <a:xfrm>
            <a:off x="2650" y="1373377"/>
            <a:ext cx="6233050" cy="3315304"/>
          </a:xfrm>
        </p:spPr>
        <p:txBody>
          <a:bodyPr vert="horz" lIns="0" tIns="0" rIns="0" bIns="0" numCol="1" spcCol="457200" rtlCol="0" anchor="t">
            <a:noAutofit/>
          </a:bodyPr>
          <a:lstStyle/>
          <a:p>
            <a:pPr marL="971550" lvl="2" indent="-285750">
              <a:spcAft>
                <a:spcPts val="600"/>
              </a:spcAft>
              <a:buFont typeface="Arial" panose="020B0604020202020204" pitchFamily="34" charset="0"/>
              <a:buChar char="•"/>
            </a:pPr>
            <a:r>
              <a:rPr lang="en-US" sz="1600"/>
              <a:t>Local match (4 votes)</a:t>
            </a:r>
          </a:p>
          <a:p>
            <a:pPr marL="971550" lvl="2" indent="-285750">
              <a:buFont typeface="Arial" panose="020B0604020202020204" pitchFamily="34" charset="0"/>
              <a:buChar char="•"/>
            </a:pPr>
            <a:r>
              <a:rPr lang="en-US" sz="1600"/>
              <a:t>Microtransit:</a:t>
            </a:r>
            <a:endParaRPr lang="en-US" sz="1600">
              <a:ea typeface="Verdana"/>
            </a:endParaRPr>
          </a:p>
          <a:p>
            <a:pPr marL="1314450" lvl="3" indent="-285750">
              <a:lnSpc>
                <a:spcPct val="100000"/>
              </a:lnSpc>
              <a:buFont typeface="Arial" panose="020B0604020202020204" pitchFamily="34" charset="0"/>
              <a:buChar char="•"/>
            </a:pPr>
            <a:r>
              <a:rPr lang="en-US"/>
              <a:t>marketing and outreach (3 votes)</a:t>
            </a:r>
            <a:endParaRPr lang="en-US">
              <a:ea typeface="Verdana"/>
            </a:endParaRPr>
          </a:p>
          <a:p>
            <a:pPr marL="1314450" lvl="3" indent="-285750">
              <a:lnSpc>
                <a:spcPct val="100000"/>
              </a:lnSpc>
              <a:buFont typeface="Arial" panose="020B0604020202020204" pitchFamily="34" charset="0"/>
              <a:buChar char="•"/>
            </a:pPr>
            <a:r>
              <a:rPr lang="en-US"/>
              <a:t>parameters for zone development and management (2 votes)</a:t>
            </a:r>
            <a:endParaRPr lang="en-US">
              <a:ea typeface="Verdana"/>
            </a:endParaRPr>
          </a:p>
          <a:p>
            <a:pPr marL="1314450" lvl="3" indent="-285750">
              <a:lnSpc>
                <a:spcPct val="100000"/>
              </a:lnSpc>
              <a:buFont typeface="Arial" panose="020B0604020202020204" pitchFamily="34" charset="0"/>
              <a:buChar char="•"/>
            </a:pPr>
            <a:r>
              <a:rPr lang="en-US"/>
              <a:t>performance indicators (2 votes)</a:t>
            </a:r>
            <a:endParaRPr lang="en-US">
              <a:ea typeface="Verdana"/>
            </a:endParaRPr>
          </a:p>
          <a:p>
            <a:pPr marL="971550" lvl="2" indent="-285750">
              <a:spcAft>
                <a:spcPts val="600"/>
              </a:spcAft>
              <a:buFont typeface="Arial" panose="020B0604020202020204" pitchFamily="34" charset="0"/>
              <a:buChar char="•"/>
            </a:pPr>
            <a:r>
              <a:rPr lang="en-US" sz="1600"/>
              <a:t>Cooperative procurement statewide -all things (3 votes)</a:t>
            </a:r>
          </a:p>
          <a:p>
            <a:pPr marL="971550" lvl="2" indent="-285750">
              <a:spcAft>
                <a:spcPts val="600"/>
              </a:spcAft>
              <a:buFont typeface="Arial" panose="020B0604020202020204" pitchFamily="34" charset="0"/>
              <a:buChar char="•"/>
            </a:pPr>
            <a:r>
              <a:rPr lang="en-US" sz="1600"/>
              <a:t>Sustainable funding strategies (2 votes)</a:t>
            </a:r>
          </a:p>
          <a:p>
            <a:pPr marL="971550" lvl="2" indent="-285750">
              <a:spcAft>
                <a:spcPts val="600"/>
              </a:spcAft>
              <a:buFont typeface="Arial" panose="020B0604020202020204" pitchFamily="34" charset="0"/>
              <a:buChar char="•"/>
            </a:pPr>
            <a:r>
              <a:rPr lang="en-US" sz="1600"/>
              <a:t>Measuring success at the passenger level (2 votes)</a:t>
            </a:r>
          </a:p>
          <a:p>
            <a:pPr marL="971550" lvl="2" indent="-285750">
              <a:spcAft>
                <a:spcPts val="600"/>
              </a:spcAft>
              <a:buFont typeface="Arial" panose="020B0604020202020204" pitchFamily="34" charset="0"/>
              <a:buChar char="•"/>
            </a:pPr>
            <a:r>
              <a:rPr lang="en-US" sz="1400"/>
              <a:t>Phasing in service expansion - navigating challenges (1 vote)</a:t>
            </a:r>
          </a:p>
          <a:p>
            <a:pPr marL="971550" lvl="2" indent="-285750">
              <a:lnSpc>
                <a:spcPct val="125000"/>
              </a:lnSpc>
              <a:spcAft>
                <a:spcPts val="600"/>
              </a:spcAft>
              <a:buFont typeface="Arial" panose="020B0604020202020204" pitchFamily="34" charset="0"/>
              <a:buChar char="•"/>
            </a:pPr>
            <a:r>
              <a:rPr lang="en-US" sz="1400"/>
              <a:t>Maintenance facility – all steps in the A&amp;E, environmental review, contracting and compliance process (1 vote)</a:t>
            </a:r>
          </a:p>
          <a:p>
            <a:pPr marL="971550" lvl="2" indent="-285750">
              <a:buFont typeface="Arial" panose="020B0604020202020204" pitchFamily="34" charset="0"/>
              <a:buChar char="•"/>
            </a:pPr>
            <a:endParaRPr lang="en-US"/>
          </a:p>
          <a:p>
            <a:pPr marL="628084" lvl="2"/>
            <a:endParaRPr lang="en-US"/>
          </a:p>
        </p:txBody>
      </p:sp>
      <p:sp>
        <p:nvSpPr>
          <p:cNvPr id="8" name="Slide Number Placeholder 3">
            <a:extLst>
              <a:ext uri="{FF2B5EF4-FFF2-40B4-BE49-F238E27FC236}">
                <a16:creationId xmlns:a16="http://schemas.microsoft.com/office/drawing/2014/main" id="{B152E194-31F0-B6AC-6548-2C633C969E64}"/>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26</a:t>
            </a:fld>
            <a:endParaRPr lang="en-US">
              <a:solidFill>
                <a:srgbClr val="18437D"/>
              </a:solidFill>
              <a:latin typeface="Arial" panose="020B0604020202020204"/>
            </a:endParaRPr>
          </a:p>
        </p:txBody>
      </p:sp>
      <p:pic>
        <p:nvPicPr>
          <p:cNvPr id="4" name="Picture 3" descr="QR code linking to a live poll that asks participants to vote on topics of interest for the Texas Transit Peer Exchange.">
            <a:extLst>
              <a:ext uri="{FF2B5EF4-FFF2-40B4-BE49-F238E27FC236}">
                <a16:creationId xmlns:a16="http://schemas.microsoft.com/office/drawing/2014/main" id="{1600FB0B-EB0B-200C-592A-58BDEFEC1A1E}"/>
              </a:ext>
            </a:extLst>
          </p:cNvPr>
          <p:cNvPicPr>
            <a:picLocks noChangeAspect="1"/>
          </p:cNvPicPr>
          <p:nvPr/>
        </p:nvPicPr>
        <p:blipFill>
          <a:blip r:embed="rId4"/>
          <a:srcRect l="5011" t="5473" r="5219" b="4757"/>
          <a:stretch>
            <a:fillRect/>
          </a:stretch>
        </p:blipFill>
        <p:spPr>
          <a:xfrm>
            <a:off x="6475314" y="2008981"/>
            <a:ext cx="2285999" cy="2286000"/>
          </a:xfrm>
          <a:prstGeom prst="rect">
            <a:avLst/>
          </a:prstGeom>
        </p:spPr>
      </p:pic>
    </p:spTree>
    <p:extLst>
      <p:ext uri="{BB962C8B-B14F-4D97-AF65-F5344CB8AC3E}">
        <p14:creationId xmlns:p14="http://schemas.microsoft.com/office/powerpoint/2010/main" val="1808435532"/>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EF437-D233-3781-0711-7AD4B53A41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D53D972-4011-FDAE-1B1F-C230FED45E14}"/>
              </a:ext>
            </a:extLst>
          </p:cNvPr>
          <p:cNvSpPr>
            <a:spLocks noGrp="1"/>
          </p:cNvSpPr>
          <p:nvPr>
            <p:ph type="title"/>
          </p:nvPr>
        </p:nvSpPr>
        <p:spPr/>
        <p:txBody>
          <a:bodyPr/>
          <a:lstStyle/>
          <a:p>
            <a:r>
              <a:rPr lang="en-US"/>
              <a:t>Resources: poll #3</a:t>
            </a:r>
          </a:p>
        </p:txBody>
      </p:sp>
      <p:sp>
        <p:nvSpPr>
          <p:cNvPr id="9" name="TextBox 8">
            <a:extLst>
              <a:ext uri="{FF2B5EF4-FFF2-40B4-BE49-F238E27FC236}">
                <a16:creationId xmlns:a16="http://schemas.microsoft.com/office/drawing/2014/main" id="{17409478-DBDA-DCD4-4758-075DBBFCACFB}"/>
              </a:ext>
            </a:extLst>
          </p:cNvPr>
          <p:cNvSpPr txBox="1"/>
          <p:nvPr/>
        </p:nvSpPr>
        <p:spPr>
          <a:xfrm>
            <a:off x="4140968" y="342208"/>
            <a:ext cx="5003033" cy="553998"/>
          </a:xfrm>
          <a:prstGeom prst="rect">
            <a:avLst/>
          </a:prstGeom>
          <a:noFill/>
          <a:ln w="31750">
            <a:noFill/>
          </a:ln>
        </p:spPr>
        <p:txBody>
          <a:bodyPr wrap="square">
            <a:spAutoFit/>
          </a:bodyPr>
          <a:lstStyle/>
          <a:p>
            <a:pPr defTabSz="685800"/>
            <a:r>
              <a:rPr lang="en-US" sz="3000" u="sng">
                <a:solidFill>
                  <a:srgbClr val="FFFFFE"/>
                </a:solidFill>
                <a:latin typeface="Arial" panose="020B0604020202020204"/>
                <a:hlinkClick r:id="rId3">
                  <a:extLst>
                    <a:ext uri="{A12FA001-AC4F-418D-AE19-62706E023703}">
                      <ahyp:hlinkClr xmlns:ahyp="http://schemas.microsoft.com/office/drawing/2018/hyperlinkcolor" val="tx"/>
                    </a:ext>
                  </a:extLst>
                </a:hlinkClick>
              </a:rPr>
              <a:t>PollEv.com/michaelwalk897</a:t>
            </a:r>
            <a:r>
              <a:rPr lang="en-US" sz="3000" u="sng">
                <a:solidFill>
                  <a:srgbClr val="FFFFFE"/>
                </a:solidFill>
                <a:latin typeface="Arial" panose="020B0604020202020204"/>
              </a:rPr>
              <a:t> </a:t>
            </a:r>
          </a:p>
        </p:txBody>
      </p:sp>
      <p:sp>
        <p:nvSpPr>
          <p:cNvPr id="3" name="Content Placeholder 2">
            <a:extLst>
              <a:ext uri="{FF2B5EF4-FFF2-40B4-BE49-F238E27FC236}">
                <a16:creationId xmlns:a16="http://schemas.microsoft.com/office/drawing/2014/main" id="{BE7683B6-937C-A5EE-D10E-134CF2B8D54F}"/>
              </a:ext>
            </a:extLst>
          </p:cNvPr>
          <p:cNvSpPr>
            <a:spLocks noGrp="1"/>
          </p:cNvSpPr>
          <p:nvPr>
            <p:ph idx="1"/>
          </p:nvPr>
        </p:nvSpPr>
        <p:spPr>
          <a:xfrm>
            <a:off x="196850" y="1488282"/>
            <a:ext cx="4762500" cy="4255533"/>
          </a:xfrm>
        </p:spPr>
        <p:txBody>
          <a:bodyPr vert="horz" lIns="0" tIns="0" rIns="0" bIns="0" numCol="2" spcCol="457200" rtlCol="0" anchor="t">
            <a:noAutofit/>
          </a:bodyPr>
          <a:lstStyle/>
          <a:p>
            <a:pPr marL="285184" lvl="1">
              <a:spcAft>
                <a:spcPts val="1200"/>
              </a:spcAft>
            </a:pPr>
            <a:r>
              <a:rPr lang="en-US" sz="1600"/>
              <a:t>We have collected some general resources – from: </a:t>
            </a:r>
          </a:p>
          <a:p>
            <a:pPr marL="971550" lvl="2" indent="-285750">
              <a:spcAft>
                <a:spcPts val="600"/>
              </a:spcAft>
              <a:buFont typeface="Arial" panose="020B0604020202020204" pitchFamily="34" charset="0"/>
              <a:buChar char="•"/>
            </a:pPr>
            <a:r>
              <a:rPr lang="en-US"/>
              <a:t>NRTAP</a:t>
            </a:r>
          </a:p>
          <a:p>
            <a:pPr marL="971550" lvl="2" indent="-285750">
              <a:spcAft>
                <a:spcPts val="600"/>
              </a:spcAft>
              <a:buFont typeface="Arial" panose="020B0604020202020204" pitchFamily="34" charset="0"/>
              <a:buChar char="•"/>
            </a:pPr>
            <a:r>
              <a:rPr lang="en-US"/>
              <a:t>APTA</a:t>
            </a:r>
          </a:p>
          <a:p>
            <a:pPr marL="971550" lvl="2" indent="-285750">
              <a:spcAft>
                <a:spcPts val="1200"/>
              </a:spcAft>
              <a:buFont typeface="Arial" panose="020B0604020202020204" pitchFamily="34" charset="0"/>
              <a:buChar char="•"/>
            </a:pPr>
            <a:r>
              <a:rPr lang="en-US"/>
              <a:t>TTA</a:t>
            </a:r>
          </a:p>
          <a:p>
            <a:pPr marL="285184" lvl="1">
              <a:spcAft>
                <a:spcPts val="1200"/>
              </a:spcAft>
            </a:pPr>
            <a:r>
              <a:rPr lang="en-US" sz="1600"/>
              <a:t>As well as Microtransit resources.  </a:t>
            </a:r>
          </a:p>
          <a:p>
            <a:pPr marL="628084" lvl="2"/>
            <a:endParaRPr lang="en-US"/>
          </a:p>
        </p:txBody>
      </p:sp>
      <p:sp>
        <p:nvSpPr>
          <p:cNvPr id="7" name="TextBox 6">
            <a:extLst>
              <a:ext uri="{FF2B5EF4-FFF2-40B4-BE49-F238E27FC236}">
                <a16:creationId xmlns:a16="http://schemas.microsoft.com/office/drawing/2014/main" id="{29F98D8A-3648-64B4-4DFB-2B97685CC3CA}"/>
              </a:ext>
            </a:extLst>
          </p:cNvPr>
          <p:cNvSpPr txBox="1"/>
          <p:nvPr/>
        </p:nvSpPr>
        <p:spPr>
          <a:xfrm>
            <a:off x="2675514" y="1427614"/>
            <a:ext cx="3601627" cy="3537635"/>
          </a:xfrm>
          <a:prstGeom prst="rect">
            <a:avLst/>
          </a:prstGeom>
          <a:noFill/>
          <a:ln w="28575">
            <a:solidFill>
              <a:srgbClr val="0056A9"/>
            </a:solidFill>
          </a:ln>
        </p:spPr>
        <p:txBody>
          <a:bodyPr wrap="square" rtlCol="0">
            <a:spAutoFit/>
          </a:bodyPr>
          <a:lstStyle/>
          <a:p>
            <a:pPr defTabSz="685800"/>
            <a:r>
              <a:rPr lang="en-US" sz="1599" b="1">
                <a:solidFill>
                  <a:srgbClr val="18437D"/>
                </a:solidFill>
                <a:latin typeface="Arial" panose="020B0604020202020204"/>
              </a:rPr>
              <a:t>What additional resources would be helpful?</a:t>
            </a:r>
          </a:p>
          <a:p>
            <a:pPr defTabSz="685800"/>
            <a:endParaRPr lang="en-US" sz="1599">
              <a:solidFill>
                <a:srgbClr val="18437D"/>
              </a:solidFill>
              <a:latin typeface="Arial" panose="020B0604020202020204"/>
            </a:endParaRPr>
          </a:p>
          <a:p>
            <a:pPr marL="285493" indent="-285493" defTabSz="685800">
              <a:buFont typeface="Arial" panose="020B0604020202020204" pitchFamily="34" charset="0"/>
              <a:buChar char="•"/>
            </a:pPr>
            <a:r>
              <a:rPr lang="en-US" sz="1599">
                <a:solidFill>
                  <a:srgbClr val="18437D"/>
                </a:solidFill>
                <a:latin typeface="Arial" panose="020B0604020202020204"/>
              </a:rPr>
              <a:t>Studies (Ex: Micromobility Feasibility)</a:t>
            </a:r>
          </a:p>
          <a:p>
            <a:pPr marL="285493" indent="-285493" defTabSz="685800">
              <a:buFont typeface="Arial" panose="020B0604020202020204" pitchFamily="34" charset="0"/>
              <a:buChar char="•"/>
            </a:pPr>
            <a:r>
              <a:rPr lang="en-US" sz="1599">
                <a:solidFill>
                  <a:srgbClr val="18437D"/>
                </a:solidFill>
                <a:latin typeface="Arial" panose="020B0604020202020204"/>
              </a:rPr>
              <a:t>Training Materials</a:t>
            </a:r>
          </a:p>
          <a:p>
            <a:pPr marL="285493" indent="-285493" defTabSz="685800">
              <a:buFont typeface="Arial" panose="020B0604020202020204" pitchFamily="34" charset="0"/>
              <a:buChar char="•"/>
            </a:pPr>
            <a:r>
              <a:rPr lang="en-US" sz="1599">
                <a:solidFill>
                  <a:srgbClr val="18437D"/>
                </a:solidFill>
                <a:latin typeface="Arial" panose="020B0604020202020204"/>
              </a:rPr>
              <a:t>Sample Agreements (Ex: Local Match)</a:t>
            </a:r>
          </a:p>
          <a:p>
            <a:pPr marL="285493" indent="-285493" defTabSz="685800">
              <a:buFont typeface="Arial" panose="020B0604020202020204" pitchFamily="34" charset="0"/>
              <a:buChar char="•"/>
            </a:pPr>
            <a:r>
              <a:rPr lang="en-US" sz="1599">
                <a:solidFill>
                  <a:srgbClr val="18437D"/>
                </a:solidFill>
                <a:latin typeface="Arial" panose="020B0604020202020204"/>
              </a:rPr>
              <a:t>Excel-based and other tools (Ex: cost-allocation tool)</a:t>
            </a:r>
          </a:p>
          <a:p>
            <a:pPr marL="285493" indent="-285493" defTabSz="685800">
              <a:buFont typeface="Arial" panose="020B0604020202020204" pitchFamily="34" charset="0"/>
              <a:buChar char="•"/>
            </a:pPr>
            <a:endParaRPr lang="en-US" sz="1599">
              <a:solidFill>
                <a:srgbClr val="18437D"/>
              </a:solidFill>
              <a:latin typeface="Arial" panose="020B0604020202020204"/>
            </a:endParaRPr>
          </a:p>
          <a:p>
            <a:pPr defTabSz="685800"/>
            <a:r>
              <a:rPr lang="en-US" sz="1599">
                <a:solidFill>
                  <a:srgbClr val="18437D"/>
                </a:solidFill>
                <a:latin typeface="Arial" panose="020B0604020202020204"/>
              </a:rPr>
              <a:t>Use the paper provided on your table to share specific resources and topics of interest – we’ll collect them.</a:t>
            </a:r>
          </a:p>
        </p:txBody>
      </p:sp>
      <p:pic>
        <p:nvPicPr>
          <p:cNvPr id="4" name="Picture 3" descr="QR code linking to a live poll that asks participants to share what resources would be helpful for the Texas Transit Peer Exchange.">
            <a:extLst>
              <a:ext uri="{FF2B5EF4-FFF2-40B4-BE49-F238E27FC236}">
                <a16:creationId xmlns:a16="http://schemas.microsoft.com/office/drawing/2014/main" id="{C021D122-83EB-57DB-A547-4812069079E0}"/>
              </a:ext>
            </a:extLst>
          </p:cNvPr>
          <p:cNvPicPr>
            <a:picLocks noChangeAspect="1"/>
          </p:cNvPicPr>
          <p:nvPr/>
        </p:nvPicPr>
        <p:blipFill>
          <a:blip r:embed="rId4"/>
          <a:srcRect l="5509" t="6325" r="5601" b="5088"/>
          <a:stretch>
            <a:fillRect/>
          </a:stretch>
        </p:blipFill>
        <p:spPr>
          <a:xfrm>
            <a:off x="6541178" y="2053431"/>
            <a:ext cx="2293812" cy="2286000"/>
          </a:xfrm>
          <a:prstGeom prst="rect">
            <a:avLst/>
          </a:prstGeom>
        </p:spPr>
      </p:pic>
      <p:sp>
        <p:nvSpPr>
          <p:cNvPr id="6" name="Slide Number Placeholder 3">
            <a:extLst>
              <a:ext uri="{FF2B5EF4-FFF2-40B4-BE49-F238E27FC236}">
                <a16:creationId xmlns:a16="http://schemas.microsoft.com/office/drawing/2014/main" id="{44C7BFD1-D179-B275-194A-A408DFE889CC}"/>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27</a:t>
            </a:fld>
            <a:endParaRPr lang="en-US">
              <a:solidFill>
                <a:srgbClr val="18437D"/>
              </a:solidFill>
              <a:latin typeface="Arial" panose="020B0604020202020204"/>
            </a:endParaRPr>
          </a:p>
        </p:txBody>
      </p:sp>
    </p:spTree>
    <p:extLst>
      <p:ext uri="{BB962C8B-B14F-4D97-AF65-F5344CB8AC3E}">
        <p14:creationId xmlns:p14="http://schemas.microsoft.com/office/powerpoint/2010/main" val="680070026"/>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734C8-13CC-B684-E2B9-591510D815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AA22A7-9AC9-6DB3-ADFB-8C8B28181BE2}"/>
              </a:ext>
            </a:extLst>
          </p:cNvPr>
          <p:cNvSpPr>
            <a:spLocks noGrp="1"/>
          </p:cNvSpPr>
          <p:nvPr>
            <p:ph type="title"/>
          </p:nvPr>
        </p:nvSpPr>
        <p:spPr>
          <a:xfrm>
            <a:off x="304558" y="161377"/>
            <a:ext cx="8001242" cy="933895"/>
          </a:xfrm>
        </p:spPr>
        <p:txBody>
          <a:bodyPr>
            <a:normAutofit fontScale="90000"/>
          </a:bodyPr>
          <a:lstStyle/>
          <a:p>
            <a:r>
              <a:rPr lang="en-US"/>
              <a:t>(If you haven’t already)… JOIN THE TPE!</a:t>
            </a:r>
          </a:p>
        </p:txBody>
      </p:sp>
      <p:sp>
        <p:nvSpPr>
          <p:cNvPr id="3" name="Content Placeholder 2">
            <a:extLst>
              <a:ext uri="{FF2B5EF4-FFF2-40B4-BE49-F238E27FC236}">
                <a16:creationId xmlns:a16="http://schemas.microsoft.com/office/drawing/2014/main" id="{872D2DBF-3AE2-D130-BF47-250DAD975A4A}"/>
              </a:ext>
            </a:extLst>
          </p:cNvPr>
          <p:cNvSpPr>
            <a:spLocks noGrp="1"/>
          </p:cNvSpPr>
          <p:nvPr>
            <p:ph idx="1"/>
          </p:nvPr>
        </p:nvSpPr>
        <p:spPr>
          <a:xfrm>
            <a:off x="461008" y="1513681"/>
            <a:ext cx="7203328" cy="3455216"/>
          </a:xfrm>
        </p:spPr>
        <p:txBody>
          <a:bodyPr vert="horz" lIns="0" tIns="0" rIns="0" bIns="0" numCol="2" spcCol="457200" rtlCol="0" anchor="t">
            <a:noAutofit/>
          </a:bodyPr>
          <a:lstStyle/>
          <a:p>
            <a:pPr marL="628650" lvl="1" indent="-285750">
              <a:buFont typeface="Arial" panose="020B0604020202020204" pitchFamily="34" charset="0"/>
              <a:buChar char="•"/>
            </a:pPr>
            <a:r>
              <a:rPr lang="en-US" sz="1600"/>
              <a:t>TPE membership is currently comprised of </a:t>
            </a:r>
            <a:r>
              <a:rPr lang="en-US" sz="1600" b="1"/>
              <a:t>50 individuals</a:t>
            </a:r>
            <a:r>
              <a:rPr lang="en-US" sz="1600"/>
              <a:t> representing </a:t>
            </a:r>
            <a:r>
              <a:rPr lang="en-US" sz="1600" b="1"/>
              <a:t>33 agencies</a:t>
            </a:r>
            <a:r>
              <a:rPr lang="en-US" sz="1600"/>
              <a:t>.</a:t>
            </a:r>
          </a:p>
          <a:p>
            <a:pPr lvl="1"/>
            <a:endParaRPr lang="en-US"/>
          </a:p>
          <a:p>
            <a:pPr marL="628650" lvl="1" indent="-285750">
              <a:buFont typeface="Arial" panose="020B0604020202020204" pitchFamily="34" charset="0"/>
              <a:buChar char="•"/>
            </a:pPr>
            <a:r>
              <a:rPr lang="en-US" sz="1600"/>
              <a:t>Different agencies and agency representatives participate in meetings/ knowledge exchanges based on the discussion topic(s).</a:t>
            </a:r>
            <a:endParaRPr lang="en-US" sz="1600">
              <a:latin typeface="Arial"/>
              <a:cs typeface="Arial"/>
            </a:endParaRPr>
          </a:p>
          <a:p>
            <a:pPr lvl="1"/>
            <a:endParaRPr lang="en-US"/>
          </a:p>
          <a:p>
            <a:pPr marL="628650" lvl="1" indent="-285750">
              <a:buFont typeface="Arial" panose="020B0604020202020204" pitchFamily="34" charset="0"/>
              <a:buChar char="•"/>
            </a:pPr>
            <a:r>
              <a:rPr lang="en-US" sz="1600"/>
              <a:t>Registration remains open!</a:t>
            </a:r>
            <a:endParaRPr lang="en-US" sz="1600">
              <a:cs typeface="Arial"/>
            </a:endParaRPr>
          </a:p>
          <a:p>
            <a:pPr marL="628084" lvl="2"/>
            <a:endParaRPr lang="en-US"/>
          </a:p>
          <a:p>
            <a:pPr marL="628084" lvl="2"/>
            <a:endParaRPr lang="en-US"/>
          </a:p>
        </p:txBody>
      </p:sp>
      <p:sp>
        <p:nvSpPr>
          <p:cNvPr id="5" name="Speech Bubble: Rectangle with Corners Rounded 4">
            <a:extLst>
              <a:ext uri="{FF2B5EF4-FFF2-40B4-BE49-F238E27FC236}">
                <a16:creationId xmlns:a16="http://schemas.microsoft.com/office/drawing/2014/main" id="{04634AC4-6838-4312-0A61-309E44D1BBEC}"/>
              </a:ext>
            </a:extLst>
          </p:cNvPr>
          <p:cNvSpPr/>
          <p:nvPr/>
        </p:nvSpPr>
        <p:spPr>
          <a:xfrm>
            <a:off x="4116126" y="3352054"/>
            <a:ext cx="1741556" cy="1333305"/>
          </a:xfrm>
          <a:prstGeom prst="wedgeRoundRectCallout">
            <a:avLst>
              <a:gd name="adj1" fmla="val 72675"/>
              <a:gd name="adj2" fmla="val -44932"/>
              <a:gd name="adj3" fmla="val 16667"/>
            </a:avLst>
          </a:prstGeom>
          <a:solidFill>
            <a:srgbClr val="637E4C"/>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US" sz="1600">
                <a:solidFill>
                  <a:srgbClr val="FFFFFE"/>
                </a:solidFill>
                <a:latin typeface="Arial" panose="020B0604020202020204"/>
              </a:rPr>
              <a:t>If you AREN’T ALREADY a TPE member: register now!</a:t>
            </a:r>
          </a:p>
        </p:txBody>
      </p:sp>
      <p:pic>
        <p:nvPicPr>
          <p:cNvPr id="6" name="Picture 5" descr="QR code linking to a registration form for the Texas Transit Peer Exchange.">
            <a:extLst>
              <a:ext uri="{FF2B5EF4-FFF2-40B4-BE49-F238E27FC236}">
                <a16:creationId xmlns:a16="http://schemas.microsoft.com/office/drawing/2014/main" id="{D61A6B2F-68E0-FFF2-5127-3C528CEF0A84}"/>
              </a:ext>
            </a:extLst>
          </p:cNvPr>
          <p:cNvPicPr>
            <a:picLocks noChangeAspect="1"/>
          </p:cNvPicPr>
          <p:nvPr/>
        </p:nvPicPr>
        <p:blipFill>
          <a:blip r:embed="rId3"/>
          <a:srcRect l="12548" t="13845" r="10504"/>
          <a:stretch>
            <a:fillRect/>
          </a:stretch>
        </p:blipFill>
        <p:spPr>
          <a:xfrm>
            <a:off x="6483244" y="1907136"/>
            <a:ext cx="2362184" cy="2286000"/>
          </a:xfrm>
          <a:prstGeom prst="rect">
            <a:avLst/>
          </a:prstGeom>
          <a:ln w="28575">
            <a:noFill/>
          </a:ln>
        </p:spPr>
      </p:pic>
      <p:sp>
        <p:nvSpPr>
          <p:cNvPr id="2" name="Slide Number Placeholder 3">
            <a:extLst>
              <a:ext uri="{FF2B5EF4-FFF2-40B4-BE49-F238E27FC236}">
                <a16:creationId xmlns:a16="http://schemas.microsoft.com/office/drawing/2014/main" id="{E71CBF7C-B952-050D-3B62-5D79708FE940}"/>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28</a:t>
            </a:fld>
            <a:endParaRPr lang="en-US">
              <a:solidFill>
                <a:srgbClr val="18437D"/>
              </a:solidFill>
              <a:latin typeface="Arial" panose="020B0604020202020204"/>
            </a:endParaRPr>
          </a:p>
        </p:txBody>
      </p:sp>
    </p:spTree>
    <p:extLst>
      <p:ext uri="{BB962C8B-B14F-4D97-AF65-F5344CB8AC3E}">
        <p14:creationId xmlns:p14="http://schemas.microsoft.com/office/powerpoint/2010/main" val="1569069838"/>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D6C8B6-C13B-685C-2361-B7B69256B2B0}"/>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29</a:t>
            </a:fld>
            <a:endParaRPr lang="en-US">
              <a:solidFill>
                <a:srgbClr val="18437D"/>
              </a:solidFill>
              <a:latin typeface="Arial" panose="020B0604020202020204"/>
            </a:endParaRPr>
          </a:p>
        </p:txBody>
      </p:sp>
      <p:sp>
        <p:nvSpPr>
          <p:cNvPr id="3" name="Title 2">
            <a:extLst>
              <a:ext uri="{FF2B5EF4-FFF2-40B4-BE49-F238E27FC236}">
                <a16:creationId xmlns:a16="http://schemas.microsoft.com/office/drawing/2014/main" id="{47B1B7E6-39B1-BB71-F5E7-EE1B6D026194}"/>
              </a:ext>
            </a:extLst>
          </p:cNvPr>
          <p:cNvSpPr>
            <a:spLocks noGrp="1"/>
          </p:cNvSpPr>
          <p:nvPr>
            <p:ph type="title" idx="4294967295"/>
          </p:nvPr>
        </p:nvSpPr>
        <p:spPr/>
        <p:txBody>
          <a:bodyPr>
            <a:normAutofit fontScale="90000"/>
          </a:bodyPr>
          <a:lstStyle/>
          <a:p>
            <a:r>
              <a:rPr lang="en-US"/>
              <a:t>Texas Transit Peer Exchange Online Community</a:t>
            </a:r>
          </a:p>
        </p:txBody>
      </p:sp>
      <p:pic>
        <p:nvPicPr>
          <p:cNvPr id="4" name="Picture 3" descr="Image showing a mock-up of what the Texas Transit Peer Exchange online community - built on the Hivebrite software platform could look like.">
            <a:extLst>
              <a:ext uri="{FF2B5EF4-FFF2-40B4-BE49-F238E27FC236}">
                <a16:creationId xmlns:a16="http://schemas.microsoft.com/office/drawing/2014/main" id="{C087E72D-07ED-FD76-70CB-789F399C355F}"/>
              </a:ext>
            </a:extLst>
          </p:cNvPr>
          <p:cNvPicPr>
            <a:picLocks noChangeAspect="1"/>
          </p:cNvPicPr>
          <p:nvPr/>
        </p:nvPicPr>
        <p:blipFill>
          <a:blip r:embed="rId2"/>
          <a:stretch>
            <a:fillRect/>
          </a:stretch>
        </p:blipFill>
        <p:spPr>
          <a:xfrm>
            <a:off x="49579" y="2381"/>
            <a:ext cx="9044842" cy="5143500"/>
          </a:xfrm>
          <a:prstGeom prst="rect">
            <a:avLst/>
          </a:prstGeom>
        </p:spPr>
      </p:pic>
    </p:spTree>
    <p:extLst>
      <p:ext uri="{BB962C8B-B14F-4D97-AF65-F5344CB8AC3E}">
        <p14:creationId xmlns:p14="http://schemas.microsoft.com/office/powerpoint/2010/main" val="1857688509"/>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3BB2-8AB1-B678-EBD2-4357717CE3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149B66-BB00-1CE0-CF80-8878C5C3CF6D}"/>
              </a:ext>
            </a:extLst>
          </p:cNvPr>
          <p:cNvSpPr>
            <a:spLocks noGrp="1"/>
          </p:cNvSpPr>
          <p:nvPr>
            <p:ph type="title"/>
          </p:nvPr>
        </p:nvSpPr>
        <p:spPr>
          <a:xfrm>
            <a:off x="304558" y="161377"/>
            <a:ext cx="8001242" cy="933895"/>
          </a:xfrm>
        </p:spPr>
        <p:txBody>
          <a:bodyPr>
            <a:normAutofit/>
          </a:bodyPr>
          <a:lstStyle/>
          <a:p>
            <a:r>
              <a:rPr lang="en-US"/>
              <a:t>Thank you! Comments or Questions?</a:t>
            </a:r>
          </a:p>
        </p:txBody>
      </p:sp>
      <p:pic>
        <p:nvPicPr>
          <p:cNvPr id="7" name="Content Placeholder 6" descr="Image of the presenter getting on to a bus.">
            <a:extLst>
              <a:ext uri="{FF2B5EF4-FFF2-40B4-BE49-F238E27FC236}">
                <a16:creationId xmlns:a16="http://schemas.microsoft.com/office/drawing/2014/main" id="{0E746108-7B55-5442-ABE5-4CEFCE076F46}"/>
              </a:ext>
            </a:extLst>
          </p:cNvPr>
          <p:cNvPicPr>
            <a:picLocks noGrp="1" noChangeAspect="1"/>
          </p:cNvPicPr>
          <p:nvPr>
            <p:ph idx="1"/>
          </p:nvPr>
        </p:nvPicPr>
        <p:blipFill>
          <a:blip r:embed="rId3"/>
          <a:stretch>
            <a:fillRect/>
          </a:stretch>
        </p:blipFill>
        <p:spPr>
          <a:xfrm>
            <a:off x="681144" y="1863743"/>
            <a:ext cx="2399693" cy="2399693"/>
          </a:xfrm>
          <a:prstGeom prst="rect">
            <a:avLst/>
          </a:prstGeom>
        </p:spPr>
      </p:pic>
      <p:sp>
        <p:nvSpPr>
          <p:cNvPr id="8" name="TextBox 7">
            <a:extLst>
              <a:ext uri="{FF2B5EF4-FFF2-40B4-BE49-F238E27FC236}">
                <a16:creationId xmlns:a16="http://schemas.microsoft.com/office/drawing/2014/main" id="{548DCCEF-3F45-0B36-1FFD-D741A58F0261}"/>
              </a:ext>
            </a:extLst>
          </p:cNvPr>
          <p:cNvSpPr txBox="1"/>
          <p:nvPr/>
        </p:nvSpPr>
        <p:spPr>
          <a:xfrm>
            <a:off x="3518392" y="1787539"/>
            <a:ext cx="5092215" cy="2554461"/>
          </a:xfrm>
          <a:prstGeom prst="rect">
            <a:avLst/>
          </a:prstGeom>
          <a:noFill/>
        </p:spPr>
        <p:txBody>
          <a:bodyPr wrap="square" lIns="91355" tIns="45678" rIns="91355" bIns="45678" rtlCol="0" anchor="t">
            <a:spAutoFit/>
          </a:bodyPr>
          <a:lstStyle/>
          <a:p>
            <a:pPr defTabSz="685800"/>
            <a:r>
              <a:rPr lang="en-US" sz="1600">
                <a:solidFill>
                  <a:srgbClr val="000000"/>
                </a:solidFill>
                <a:latin typeface="Arial" panose="020B0604020202020204"/>
              </a:rPr>
              <a:t>Holly Parker: </a:t>
            </a:r>
            <a:r>
              <a:rPr lang="en-US" sz="1600">
                <a:solidFill>
                  <a:srgbClr val="757575"/>
                </a:solidFill>
                <a:latin typeface="Arial" panose="020B0604020202020204"/>
                <a:hlinkClick r:id="rId4">
                  <a:extLst>
                    <a:ext uri="{A12FA001-AC4F-418D-AE19-62706E023703}">
                      <ahyp:hlinkClr xmlns:ahyp="http://schemas.microsoft.com/office/drawing/2018/hyperlinkcolor" val="tx"/>
                    </a:ext>
                  </a:extLst>
                </a:hlinkClick>
              </a:rPr>
              <a:t>h-parker@tti.tamu.edu</a:t>
            </a:r>
            <a:endParaRPr lang="en-US" sz="1600">
              <a:solidFill>
                <a:srgbClr val="757575"/>
              </a:solidFill>
              <a:latin typeface="Arial" panose="020B0604020202020204"/>
            </a:endParaRPr>
          </a:p>
          <a:p>
            <a:pPr defTabSz="685800"/>
            <a:endParaRPr lang="en-US" sz="1600">
              <a:solidFill>
                <a:srgbClr val="18437D"/>
              </a:solidFill>
              <a:latin typeface="Arial" panose="020B0604020202020204"/>
            </a:endParaRPr>
          </a:p>
          <a:p>
            <a:pPr defTabSz="685800"/>
            <a:r>
              <a:rPr lang="en-US" sz="1600">
                <a:solidFill>
                  <a:srgbClr val="000000"/>
                </a:solidFill>
                <a:latin typeface="Arial" panose="020B0604020202020204"/>
              </a:rPr>
              <a:t>Carrie Diamond: </a:t>
            </a:r>
            <a:r>
              <a:rPr lang="en-US" sz="1600">
                <a:solidFill>
                  <a:srgbClr val="757575"/>
                </a:solidFill>
                <a:latin typeface="Arial" panose="020B0604020202020204"/>
                <a:hlinkClick r:id="rId5">
                  <a:extLst>
                    <a:ext uri="{A12FA001-AC4F-418D-AE19-62706E023703}">
                      <ahyp:hlinkClr xmlns:ahyp="http://schemas.microsoft.com/office/drawing/2018/hyperlinkcolor" val="tx"/>
                    </a:ext>
                  </a:extLst>
                </a:hlinkClick>
              </a:rPr>
              <a:t>c-diamond@tti.tamu.edu</a:t>
            </a:r>
            <a:endParaRPr lang="en-US" sz="1600">
              <a:solidFill>
                <a:srgbClr val="757575"/>
              </a:solidFill>
              <a:latin typeface="Arial" panose="020B0604020202020204"/>
            </a:endParaRPr>
          </a:p>
          <a:p>
            <a:pPr defTabSz="685800"/>
            <a:endParaRPr lang="en-US" sz="1600">
              <a:solidFill>
                <a:srgbClr val="18437D"/>
              </a:solidFill>
              <a:latin typeface="Arial" panose="020B0604020202020204"/>
            </a:endParaRPr>
          </a:p>
          <a:p>
            <a:pPr defTabSz="685800"/>
            <a:r>
              <a:rPr lang="en-US" sz="1600">
                <a:solidFill>
                  <a:srgbClr val="000000"/>
                </a:solidFill>
                <a:latin typeface="Arial" panose="020B0604020202020204"/>
              </a:rPr>
              <a:t>Michael Walk: </a:t>
            </a:r>
            <a:r>
              <a:rPr lang="en-US" sz="1600">
                <a:solidFill>
                  <a:srgbClr val="757575"/>
                </a:solidFill>
                <a:latin typeface="Arial" panose="020B0604020202020204"/>
                <a:hlinkClick r:id="rId6">
                  <a:extLst>
                    <a:ext uri="{A12FA001-AC4F-418D-AE19-62706E023703}">
                      <ahyp:hlinkClr xmlns:ahyp="http://schemas.microsoft.com/office/drawing/2018/hyperlinkcolor" val="tx"/>
                    </a:ext>
                  </a:extLst>
                </a:hlinkClick>
              </a:rPr>
              <a:t>m-walk@tti.tamu.edu</a:t>
            </a:r>
            <a:endParaRPr lang="en-US" sz="1600">
              <a:solidFill>
                <a:srgbClr val="757575"/>
              </a:solidFill>
              <a:latin typeface="Arial" panose="020B0604020202020204"/>
            </a:endParaRPr>
          </a:p>
          <a:p>
            <a:pPr defTabSz="685800"/>
            <a:endParaRPr lang="en-US" sz="1600">
              <a:solidFill>
                <a:srgbClr val="18437D"/>
              </a:solidFill>
              <a:latin typeface="Arial" panose="020B0604020202020204"/>
            </a:endParaRPr>
          </a:p>
          <a:p>
            <a:pPr defTabSz="685800"/>
            <a:endParaRPr lang="en-US" sz="1600">
              <a:solidFill>
                <a:srgbClr val="18437D"/>
              </a:solidFill>
              <a:latin typeface="Arial" panose="020B0604020202020204"/>
            </a:endParaRPr>
          </a:p>
          <a:p>
            <a:pPr defTabSz="685800"/>
            <a:r>
              <a:rPr lang="en-US" sz="1600">
                <a:solidFill>
                  <a:srgbClr val="000000"/>
                </a:solidFill>
                <a:latin typeface="Arial" panose="020B0604020202020204"/>
              </a:rPr>
              <a:t>Brigida Gonzalez: </a:t>
            </a:r>
            <a:r>
              <a:rPr lang="en-US" sz="1600">
                <a:solidFill>
                  <a:srgbClr val="757575"/>
                </a:solidFill>
                <a:latin typeface="Arial" panose="020B0604020202020204"/>
                <a:ea typeface="+mn-lt"/>
                <a:cs typeface="Arial" panose="020B0604020202020204"/>
                <a:hlinkClick r:id="rId7">
                  <a:extLst>
                    <a:ext uri="{A12FA001-AC4F-418D-AE19-62706E023703}">
                      <ahyp:hlinkClr xmlns:ahyp="http://schemas.microsoft.com/office/drawing/2018/hyperlinkcolor" val="tx"/>
                    </a:ext>
                  </a:extLst>
                </a:hlinkClick>
              </a:rPr>
              <a:t>Brigida.Gonzalez@txdot.gov</a:t>
            </a:r>
            <a:r>
              <a:rPr lang="en-US" sz="1600">
                <a:solidFill>
                  <a:srgbClr val="757575"/>
                </a:solidFill>
                <a:latin typeface="Arial" panose="020B0604020202020204"/>
                <a:ea typeface="+mn-lt"/>
                <a:cs typeface="Arial" panose="020B0604020202020204"/>
              </a:rPr>
              <a:t> </a:t>
            </a:r>
          </a:p>
          <a:p>
            <a:pPr defTabSz="685800"/>
            <a:endParaRPr lang="en-US" sz="1600">
              <a:solidFill>
                <a:srgbClr val="18437D"/>
              </a:solidFill>
              <a:latin typeface="Arial" panose="020B0604020202020204"/>
            </a:endParaRPr>
          </a:p>
          <a:p>
            <a:pPr defTabSz="685800"/>
            <a:r>
              <a:rPr lang="en-US" sz="1600">
                <a:solidFill>
                  <a:srgbClr val="000000"/>
                </a:solidFill>
                <a:latin typeface="Arial" panose="020B0604020202020204"/>
              </a:rPr>
              <a:t>Theo Kosub: </a:t>
            </a:r>
            <a:r>
              <a:rPr lang="en-US" sz="1600">
                <a:solidFill>
                  <a:srgbClr val="757575"/>
                </a:solidFill>
                <a:latin typeface="Arial" panose="020B0604020202020204"/>
                <a:hlinkClick r:id="rId8">
                  <a:extLst>
                    <a:ext uri="{A12FA001-AC4F-418D-AE19-62706E023703}">
                      <ahyp:hlinkClr xmlns:ahyp="http://schemas.microsoft.com/office/drawing/2018/hyperlinkcolor" val="tx"/>
                    </a:ext>
                  </a:extLst>
                </a:hlinkClick>
              </a:rPr>
              <a:t>theodore.kosub@txdot.gov</a:t>
            </a:r>
            <a:r>
              <a:rPr lang="en-US" sz="1600">
                <a:solidFill>
                  <a:srgbClr val="757575"/>
                </a:solidFill>
                <a:latin typeface="Arial" panose="020B0604020202020204"/>
              </a:rPr>
              <a:t> </a:t>
            </a:r>
            <a:endParaRPr lang="en-US" sz="1600">
              <a:solidFill>
                <a:srgbClr val="757575"/>
              </a:solidFill>
              <a:latin typeface="Arial" panose="020B0604020202020204"/>
              <a:ea typeface="Verdana"/>
            </a:endParaRPr>
          </a:p>
        </p:txBody>
      </p:sp>
      <p:sp>
        <p:nvSpPr>
          <p:cNvPr id="2" name="Slide Number Placeholder 3">
            <a:extLst>
              <a:ext uri="{FF2B5EF4-FFF2-40B4-BE49-F238E27FC236}">
                <a16:creationId xmlns:a16="http://schemas.microsoft.com/office/drawing/2014/main" id="{70D76BEF-64A5-6104-E353-7033A52FDAD1}"/>
              </a:ext>
              <a:ext uri="{C183D7F6-B498-43B3-948B-1728B52AA6E4}">
                <adec:decorative xmlns:adec="http://schemas.microsoft.com/office/drawing/2017/decorative" val="1"/>
              </a:ext>
            </a:extLst>
          </p:cNvPr>
          <p:cNvSpPr>
            <a:spLocks noGrp="1"/>
          </p:cNvSpPr>
          <p:nvPr>
            <p:ph type="sldNum" sz="quarter" idx="12"/>
          </p:nvPr>
        </p:nvSpPr>
        <p:spPr>
          <a:xfrm>
            <a:off x="8761312" y="4769644"/>
            <a:ext cx="2057400" cy="273844"/>
          </a:xfrm>
        </p:spPr>
        <p:txBody>
          <a:bodyPr/>
          <a:lstStyle/>
          <a:p>
            <a:pPr defTabSz="685800"/>
            <a:fld id="{BFF5A264-38F1-C449-BFAC-7DC7FE9FD3F1}" type="slidenum">
              <a:rPr lang="en-US">
                <a:solidFill>
                  <a:srgbClr val="18437D"/>
                </a:solidFill>
                <a:latin typeface="Arial" panose="020B0604020202020204"/>
              </a:rPr>
              <a:pPr defTabSz="685800"/>
              <a:t>30</a:t>
            </a:fld>
            <a:endParaRPr lang="en-US">
              <a:solidFill>
                <a:srgbClr val="18437D"/>
              </a:solidFill>
              <a:latin typeface="Arial" panose="020B0604020202020204"/>
            </a:endParaRPr>
          </a:p>
        </p:txBody>
      </p:sp>
    </p:spTree>
    <p:extLst>
      <p:ext uri="{BB962C8B-B14F-4D97-AF65-F5344CB8AC3E}">
        <p14:creationId xmlns:p14="http://schemas.microsoft.com/office/powerpoint/2010/main" val="2655259153"/>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D4EC45-F242-644A-B05F-78815DA006DD}"/>
              </a:ext>
            </a:extLst>
          </p:cNvPr>
          <p:cNvSpPr>
            <a:spLocks noGrp="1"/>
          </p:cNvSpPr>
          <p:nvPr>
            <p:ph type="title"/>
          </p:nvPr>
        </p:nvSpPr>
        <p:spPr/>
        <p:txBody>
          <a:bodyPr>
            <a:normAutofit fontScale="90000"/>
          </a:bodyPr>
          <a:lstStyle/>
          <a:p>
            <a:r>
              <a:rPr lang="en-US" sz="4800" b="1"/>
              <a:t>Transit Service Span Existing Conditions Analysis</a:t>
            </a:r>
            <a:endParaRPr lang="en-US"/>
          </a:p>
        </p:txBody>
      </p:sp>
      <p:sp>
        <p:nvSpPr>
          <p:cNvPr id="2" name="Text Placeholder 1">
            <a:extLst>
              <a:ext uri="{FF2B5EF4-FFF2-40B4-BE49-F238E27FC236}">
                <a16:creationId xmlns:a16="http://schemas.microsoft.com/office/drawing/2014/main" id="{F7B4D902-8D72-DB4D-B5EC-4E930CBC0373}"/>
              </a:ext>
            </a:extLst>
          </p:cNvPr>
          <p:cNvSpPr>
            <a:spLocks noGrp="1"/>
          </p:cNvSpPr>
          <p:nvPr>
            <p:ph type="body" idx="1"/>
          </p:nvPr>
        </p:nvSpPr>
        <p:spPr>
          <a:xfrm>
            <a:off x="254643" y="3666774"/>
            <a:ext cx="4838219" cy="1082537"/>
          </a:xfrm>
        </p:spPr>
        <p:txBody>
          <a:bodyPr>
            <a:normAutofit fontScale="92500"/>
          </a:bodyPr>
          <a:lstStyle/>
          <a:p>
            <a:r>
              <a:rPr lang="en-US"/>
              <a:t>SMTP Span Gap Analysis: Preliminary Results</a:t>
            </a:r>
          </a:p>
          <a:p>
            <a:r>
              <a:rPr lang="en-US"/>
              <a:t>September 29, 2026</a:t>
            </a:r>
          </a:p>
          <a:p>
            <a:r>
              <a:rPr lang="en-US"/>
              <a:t>PTN Semi-Annual Operators Meeting</a:t>
            </a:r>
          </a:p>
        </p:txBody>
      </p:sp>
      <p:pic>
        <p:nvPicPr>
          <p:cNvPr id="8" name="Picture 7" descr="Texas A&amp;M Transportation Institute (logo)."/>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4469" y="3197882"/>
            <a:ext cx="2103805" cy="406174"/>
          </a:xfrm>
          <a:prstGeom prst="rect">
            <a:avLst/>
          </a:prstGeom>
        </p:spPr>
      </p:pic>
      <p:sp>
        <p:nvSpPr>
          <p:cNvPr id="3" name="Text Placeholder 2">
            <a:extLst>
              <a:ext uri="{FF2B5EF4-FFF2-40B4-BE49-F238E27FC236}">
                <a16:creationId xmlns:a16="http://schemas.microsoft.com/office/drawing/2014/main" id="{EC51FD95-FF5B-0741-9B18-02E8A5DB68F4}"/>
              </a:ext>
            </a:extLst>
          </p:cNvPr>
          <p:cNvSpPr>
            <a:spLocks noGrp="1"/>
          </p:cNvSpPr>
          <p:nvPr>
            <p:ph type="body" idx="11"/>
          </p:nvPr>
        </p:nvSpPr>
        <p:spPr/>
        <p:txBody>
          <a:bodyPr/>
          <a:lstStyle/>
          <a:p>
            <a:r>
              <a:rPr lang="en-US">
                <a:solidFill>
                  <a:srgbClr val="344128"/>
                </a:solidFill>
              </a:rPr>
              <a:t>Michael J. Walk</a:t>
            </a:r>
          </a:p>
        </p:txBody>
      </p:sp>
      <p:sp>
        <p:nvSpPr>
          <p:cNvPr id="5" name="Text Placeholder 4">
            <a:extLst>
              <a:ext uri="{FF2B5EF4-FFF2-40B4-BE49-F238E27FC236}">
                <a16:creationId xmlns:a16="http://schemas.microsoft.com/office/drawing/2014/main" id="{9150B69A-173E-874B-80E4-49E503193EAF}"/>
              </a:ext>
            </a:extLst>
          </p:cNvPr>
          <p:cNvSpPr>
            <a:spLocks noGrp="1"/>
          </p:cNvSpPr>
          <p:nvPr>
            <p:ph type="body" idx="12"/>
          </p:nvPr>
        </p:nvSpPr>
        <p:spPr/>
        <p:txBody>
          <a:bodyPr/>
          <a:lstStyle/>
          <a:p>
            <a:r>
              <a:rPr lang="en-US"/>
              <a:t>Research Scientist</a:t>
            </a:r>
          </a:p>
        </p:txBody>
      </p:sp>
      <p:cxnSp>
        <p:nvCxnSpPr>
          <p:cNvPr id="9" name="Straight Connector 8">
            <a:extLst>
              <a:ext uri="{C183D7F6-B498-43B3-948B-1728B52AA6E4}">
                <adec:decorative xmlns:adec="http://schemas.microsoft.com/office/drawing/2017/decorative" val="1"/>
              </a:ext>
            </a:extLst>
          </p:cNvPr>
          <p:cNvCxnSpPr/>
          <p:nvPr/>
        </p:nvCxnSpPr>
        <p:spPr>
          <a:xfrm flipV="1">
            <a:off x="6168763" y="-9195"/>
            <a:ext cx="0" cy="517914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6E580A2-0EF4-A779-A06E-D5B740298EBD}"/>
              </a:ext>
            </a:extLst>
          </p:cNvPr>
          <p:cNvSpPr txBox="1"/>
          <p:nvPr/>
        </p:nvSpPr>
        <p:spPr>
          <a:xfrm>
            <a:off x="6408110" y="4349361"/>
            <a:ext cx="2589684" cy="923330"/>
          </a:xfrm>
          <a:prstGeom prst="rect">
            <a:avLst/>
          </a:prstGeom>
          <a:noFill/>
        </p:spPr>
        <p:txBody>
          <a:bodyPr wrap="square" rtlCol="0">
            <a:spAutoFit/>
          </a:bodyPr>
          <a:lstStyle/>
          <a:p>
            <a:r>
              <a:rPr lang="en-US"/>
              <a:t>Special thanks to:</a:t>
            </a:r>
          </a:p>
          <a:p>
            <a:r>
              <a:rPr lang="en-US"/>
              <a:t>Troyee Saha, </a:t>
            </a:r>
            <a:r>
              <a:rPr lang="en-US" err="1"/>
              <a:t>Ph.D</a:t>
            </a:r>
            <a:r>
              <a:rPr lang="en-US"/>
              <a:t>, &amp; </a:t>
            </a:r>
          </a:p>
          <a:p>
            <a:r>
              <a:rPr lang="en-US"/>
              <a:t>Bhavana </a:t>
            </a:r>
            <a:r>
              <a:rPr lang="en-US" err="1"/>
              <a:t>Tadavarthy</a:t>
            </a:r>
            <a:endParaRPr lang="en-US"/>
          </a:p>
        </p:txBody>
      </p:sp>
    </p:spTree>
    <p:extLst>
      <p:ext uri="{BB962C8B-B14F-4D97-AF65-F5344CB8AC3E}">
        <p14:creationId xmlns:p14="http://schemas.microsoft.com/office/powerpoint/2010/main" val="2454188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3EB8-9098-5241-F1BB-F34E89325372}"/>
              </a:ext>
            </a:extLst>
          </p:cNvPr>
          <p:cNvSpPr>
            <a:spLocks noGrp="1"/>
          </p:cNvSpPr>
          <p:nvPr>
            <p:ph type="title"/>
          </p:nvPr>
        </p:nvSpPr>
        <p:spPr>
          <a:xfrm>
            <a:off x="628650" y="125750"/>
            <a:ext cx="7886700" cy="994172"/>
          </a:xfrm>
        </p:spPr>
        <p:txBody>
          <a:bodyPr anchor="ctr">
            <a:normAutofit/>
          </a:bodyPr>
          <a:lstStyle/>
          <a:p>
            <a:r>
              <a:rPr lang="en-US" dirty="0"/>
              <a:t>TTI Agenda</a:t>
            </a:r>
          </a:p>
        </p:txBody>
      </p:sp>
      <p:sp>
        <p:nvSpPr>
          <p:cNvPr id="3" name="Content Placeholder 2">
            <a:extLst>
              <a:ext uri="{FF2B5EF4-FFF2-40B4-BE49-F238E27FC236}">
                <a16:creationId xmlns:a16="http://schemas.microsoft.com/office/drawing/2014/main" id="{E095E993-1CAD-1D98-4A51-84DB7D507D2B}"/>
              </a:ext>
            </a:extLst>
          </p:cNvPr>
          <p:cNvSpPr>
            <a:spLocks noGrp="1"/>
          </p:cNvSpPr>
          <p:nvPr>
            <p:ph sz="half" idx="1"/>
          </p:nvPr>
        </p:nvSpPr>
        <p:spPr>
          <a:xfrm>
            <a:off x="628650" y="1371600"/>
            <a:ext cx="3886200" cy="3263504"/>
          </a:xfrm>
        </p:spPr>
        <p:txBody>
          <a:bodyPr>
            <a:normAutofit/>
          </a:bodyPr>
          <a:lstStyle/>
          <a:p>
            <a:pPr marL="342900" indent="-342900"/>
            <a:r>
              <a:rPr lang="en-US"/>
              <a:t>Analysis goal</a:t>
            </a:r>
          </a:p>
          <a:p>
            <a:pPr marL="342900" indent="-342900"/>
            <a:r>
              <a:rPr lang="en-US"/>
              <a:t>Methods</a:t>
            </a:r>
          </a:p>
          <a:p>
            <a:pPr marL="342900" indent="-342900"/>
            <a:r>
              <a:rPr lang="en-US"/>
              <a:t>Summarized results</a:t>
            </a:r>
          </a:p>
          <a:p>
            <a:pPr marL="342900" indent="-342900"/>
            <a:r>
              <a:rPr lang="en-US"/>
              <a:t>What’s next?</a:t>
            </a:r>
          </a:p>
          <a:p>
            <a:pPr marL="342900" indent="-342900"/>
            <a:endParaRPr lang="en-US"/>
          </a:p>
        </p:txBody>
      </p:sp>
      <p:pic>
        <p:nvPicPr>
          <p:cNvPr id="6" name="Picture 5">
            <a:extLst>
              <a:ext uri="{FF2B5EF4-FFF2-40B4-BE49-F238E27FC236}">
                <a16:creationId xmlns:a16="http://schemas.microsoft.com/office/drawing/2014/main" id="{6B0FC4BD-625B-B2A7-1B91-989319A5A07D}"/>
              </a:ext>
              <a:ext uri="{C183D7F6-B498-43B3-948B-1728B52AA6E4}">
                <adec:decorative xmlns:adec="http://schemas.microsoft.com/office/drawing/2017/decorative" val="1"/>
              </a:ext>
            </a:extLst>
          </p:cNvPr>
          <p:cNvPicPr>
            <a:picLocks noChangeAspect="1"/>
          </p:cNvPicPr>
          <p:nvPr/>
        </p:nvPicPr>
        <p:blipFill>
          <a:blip r:embed="rId3"/>
          <a:srcRect l="20513" r="1" b="1"/>
          <a:stretch>
            <a:fillRect/>
          </a:stretch>
        </p:blipFill>
        <p:spPr>
          <a:xfrm>
            <a:off x="4629150" y="1371600"/>
            <a:ext cx="3886200" cy="3263504"/>
          </a:xfrm>
          <a:prstGeom prst="rect">
            <a:avLst/>
          </a:prstGeom>
          <a:noFill/>
        </p:spPr>
      </p:pic>
    </p:spTree>
    <p:extLst>
      <p:ext uri="{BB962C8B-B14F-4D97-AF65-F5344CB8AC3E}">
        <p14:creationId xmlns:p14="http://schemas.microsoft.com/office/powerpoint/2010/main" val="4080040245"/>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2325A-4475-E282-693A-10FEAB5FFB17}"/>
              </a:ext>
            </a:extLst>
          </p:cNvPr>
          <p:cNvSpPr>
            <a:spLocks noGrp="1"/>
          </p:cNvSpPr>
          <p:nvPr>
            <p:ph type="title"/>
          </p:nvPr>
        </p:nvSpPr>
        <p:spPr/>
        <p:txBody>
          <a:bodyPr/>
          <a:lstStyle/>
          <a:p>
            <a:r>
              <a:rPr lang="en-US"/>
              <a:t>Analysis Goal</a:t>
            </a:r>
          </a:p>
        </p:txBody>
      </p:sp>
      <p:sp>
        <p:nvSpPr>
          <p:cNvPr id="4" name="Text Placeholder 3">
            <a:extLst>
              <a:ext uri="{FF2B5EF4-FFF2-40B4-BE49-F238E27FC236}">
                <a16:creationId xmlns:a16="http://schemas.microsoft.com/office/drawing/2014/main" id="{663AB378-A15F-A0DC-3E5F-74C9A97110C4}"/>
              </a:ext>
            </a:extLst>
          </p:cNvPr>
          <p:cNvSpPr>
            <a:spLocks noGrp="1"/>
          </p:cNvSpPr>
          <p:nvPr>
            <p:ph idx="1"/>
          </p:nvPr>
        </p:nvSpPr>
        <p:spPr>
          <a:xfrm>
            <a:off x="304558" y="1239795"/>
            <a:ext cx="8210792" cy="3263504"/>
          </a:xfrm>
        </p:spPr>
        <p:txBody>
          <a:bodyPr>
            <a:normAutofit lnSpcReduction="10000"/>
          </a:bodyPr>
          <a:lstStyle/>
          <a:p>
            <a:r>
              <a:rPr lang="en-US">
                <a:solidFill>
                  <a:srgbClr val="000000"/>
                </a:solidFill>
              </a:rPr>
              <a:t>Compare the current span of transit services at rural and small urban transit systems against the span target in the Statewide Multimodal Transit Plan (SMTP)</a:t>
            </a:r>
          </a:p>
          <a:p>
            <a:r>
              <a:rPr lang="en-US" b="1">
                <a:solidFill>
                  <a:srgbClr val="000000"/>
                </a:solidFill>
              </a:rPr>
              <a:t>SMTP Span Target:</a:t>
            </a:r>
            <a:endParaRPr lang="en-US">
              <a:solidFill>
                <a:srgbClr val="000000"/>
              </a:solidFill>
            </a:endParaRPr>
          </a:p>
          <a:p>
            <a:pPr marL="342900" indent="-342900">
              <a:buFont typeface="Arial" panose="020B0604020202020204" pitchFamily="34" charset="0"/>
              <a:buChar char="•"/>
            </a:pPr>
            <a:r>
              <a:rPr lang="en-US">
                <a:solidFill>
                  <a:srgbClr val="000000"/>
                </a:solidFill>
              </a:rPr>
              <a:t>16 hours on weekdays</a:t>
            </a:r>
          </a:p>
          <a:p>
            <a:pPr marL="342900" indent="-342900">
              <a:buFont typeface="Arial" panose="020B0604020202020204" pitchFamily="34" charset="0"/>
              <a:buChar char="•"/>
            </a:pPr>
            <a:r>
              <a:rPr lang="en-US">
                <a:solidFill>
                  <a:srgbClr val="000000"/>
                </a:solidFill>
              </a:rPr>
              <a:t>12 hours on Saturdays</a:t>
            </a:r>
          </a:p>
          <a:p>
            <a:pPr marL="342900" indent="-342900">
              <a:buFont typeface="Arial" panose="020B0604020202020204" pitchFamily="34" charset="0"/>
              <a:buChar char="•"/>
            </a:pPr>
            <a:r>
              <a:rPr lang="en-US">
                <a:solidFill>
                  <a:srgbClr val="000000"/>
                </a:solidFill>
              </a:rPr>
              <a:t>8 hours on Sundays</a:t>
            </a:r>
          </a:p>
          <a:p>
            <a:endParaRPr lang="en-US">
              <a:solidFill>
                <a:srgbClr val="000000"/>
              </a:solidFill>
            </a:endParaRPr>
          </a:p>
          <a:p>
            <a:r>
              <a:rPr lang="en-US">
                <a:solidFill>
                  <a:srgbClr val="000000"/>
                </a:solidFill>
              </a:rPr>
              <a:t>Identify gaps in meeting the target to help obtain additional state funding for transit</a:t>
            </a:r>
          </a:p>
        </p:txBody>
      </p:sp>
      <p:sp>
        <p:nvSpPr>
          <p:cNvPr id="3" name="Slide Number Placeholder 2">
            <a:extLst>
              <a:ext uri="{FF2B5EF4-FFF2-40B4-BE49-F238E27FC236}">
                <a16:creationId xmlns:a16="http://schemas.microsoft.com/office/drawing/2014/main" id="{B311E32E-DE91-B206-D507-2EAE50F8A736}"/>
              </a:ext>
              <a:ext uri="{C183D7F6-B498-43B3-948B-1728B52AA6E4}">
                <adec:decorative xmlns:adec="http://schemas.microsoft.com/office/drawing/2017/decorative" val="1"/>
              </a:ext>
            </a:extLst>
          </p:cNvPr>
          <p:cNvSpPr>
            <a:spLocks noGrp="1"/>
          </p:cNvSpPr>
          <p:nvPr>
            <p:ph type="sldNum" sz="quarter" idx="12"/>
          </p:nvPr>
        </p:nvSpPr>
        <p:spPr/>
        <p:txBody>
          <a:bodyPr/>
          <a:lstStyle/>
          <a:p>
            <a:fld id="{BFF5A264-38F1-C449-BFAC-7DC7FE9FD3F1}" type="slidenum">
              <a:rPr lang="en-US" smtClean="0"/>
              <a:pPr/>
              <a:t>33</a:t>
            </a:fld>
            <a:endParaRPr lang="en-US"/>
          </a:p>
        </p:txBody>
      </p:sp>
      <p:sp>
        <p:nvSpPr>
          <p:cNvPr id="5" name="TextBox 4">
            <a:extLst>
              <a:ext uri="{FF2B5EF4-FFF2-40B4-BE49-F238E27FC236}">
                <a16:creationId xmlns:a16="http://schemas.microsoft.com/office/drawing/2014/main" id="{FA96A083-4997-62EB-CB49-BE3BD142DA40}"/>
              </a:ext>
            </a:extLst>
          </p:cNvPr>
          <p:cNvSpPr txBox="1"/>
          <p:nvPr/>
        </p:nvSpPr>
        <p:spPr>
          <a:xfrm>
            <a:off x="4303770" y="4430301"/>
            <a:ext cx="4211580" cy="1200329"/>
          </a:xfrm>
          <a:prstGeom prst="rect">
            <a:avLst/>
          </a:prstGeom>
          <a:noFill/>
        </p:spPr>
        <p:txBody>
          <a:bodyPr wrap="square" rtlCol="0">
            <a:spAutoFit/>
          </a:bodyPr>
          <a:lstStyle/>
          <a:p>
            <a:r>
              <a:rPr lang="en-US" b="1"/>
              <a:t>Q:</a:t>
            </a:r>
            <a:r>
              <a:rPr lang="en-US"/>
              <a:t> Why only rural and small urban?</a:t>
            </a:r>
          </a:p>
          <a:p>
            <a:r>
              <a:rPr lang="en-US" b="1"/>
              <a:t>A: </a:t>
            </a:r>
            <a:r>
              <a:rPr lang="en-US"/>
              <a:t>This is an initial phase of the analysis. More gap analyses likely to follow in subsequent phases.</a:t>
            </a:r>
          </a:p>
        </p:txBody>
      </p:sp>
    </p:spTree>
    <p:extLst>
      <p:ext uri="{BB962C8B-B14F-4D97-AF65-F5344CB8AC3E}">
        <p14:creationId xmlns:p14="http://schemas.microsoft.com/office/powerpoint/2010/main" val="3075392219"/>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FF4F4-451E-EB04-2345-4FD7EE26C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41C1F-2BC3-7C4B-C664-23D5D7E62232}"/>
              </a:ext>
            </a:extLst>
          </p:cNvPr>
          <p:cNvSpPr>
            <a:spLocks noGrp="1"/>
          </p:cNvSpPr>
          <p:nvPr>
            <p:ph type="title"/>
          </p:nvPr>
        </p:nvSpPr>
        <p:spPr/>
        <p:txBody>
          <a:bodyPr/>
          <a:lstStyle/>
          <a:p>
            <a:r>
              <a:rPr lang="en-US"/>
              <a:t>Methods</a:t>
            </a:r>
          </a:p>
        </p:txBody>
      </p:sp>
      <p:sp>
        <p:nvSpPr>
          <p:cNvPr id="4" name="Text Placeholder 3">
            <a:extLst>
              <a:ext uri="{FF2B5EF4-FFF2-40B4-BE49-F238E27FC236}">
                <a16:creationId xmlns:a16="http://schemas.microsoft.com/office/drawing/2014/main" id="{943656DE-C647-AB6A-8A62-9820785346FE}"/>
              </a:ext>
            </a:extLst>
          </p:cNvPr>
          <p:cNvSpPr>
            <a:spLocks noGrp="1"/>
          </p:cNvSpPr>
          <p:nvPr>
            <p:ph idx="1"/>
          </p:nvPr>
        </p:nvSpPr>
        <p:spPr>
          <a:xfrm>
            <a:off x="304558" y="1240462"/>
            <a:ext cx="8210792" cy="3394642"/>
          </a:xfrm>
        </p:spPr>
        <p:txBody>
          <a:bodyPr>
            <a:normAutofit fontScale="92500" lnSpcReduction="20000"/>
          </a:bodyPr>
          <a:lstStyle/>
          <a:p>
            <a:pPr marL="342900" indent="-342900">
              <a:buFont typeface="Arial" panose="020B0604020202020204" pitchFamily="34" charset="0"/>
              <a:buChar char="•"/>
            </a:pPr>
            <a:r>
              <a:rPr lang="en-US" b="1">
                <a:solidFill>
                  <a:srgbClr val="000000"/>
                </a:solidFill>
              </a:rPr>
              <a:t>Inventory</a:t>
            </a:r>
            <a:r>
              <a:rPr lang="en-US">
                <a:solidFill>
                  <a:srgbClr val="000000"/>
                </a:solidFill>
              </a:rPr>
              <a:t> rural and small urban public transit services</a:t>
            </a:r>
          </a:p>
          <a:p>
            <a:pPr marL="685800" lvl="1" indent="-342900">
              <a:buFont typeface="Arial" panose="020B0604020202020204" pitchFamily="34" charset="0"/>
              <a:buChar char="•"/>
            </a:pPr>
            <a:r>
              <a:rPr lang="en-US">
                <a:solidFill>
                  <a:srgbClr val="000000"/>
                </a:solidFill>
              </a:rPr>
              <a:t>Fixed route from GTFS feeds</a:t>
            </a:r>
          </a:p>
          <a:p>
            <a:pPr marL="685800" lvl="1" indent="-342900">
              <a:buFont typeface="Arial" panose="020B0604020202020204" pitchFamily="34" charset="0"/>
              <a:buChar char="•"/>
            </a:pPr>
            <a:r>
              <a:rPr lang="en-US">
                <a:solidFill>
                  <a:srgbClr val="000000"/>
                </a:solidFill>
              </a:rPr>
              <a:t>Demand response (including microtransit) from Texas Transit Dashboard</a:t>
            </a:r>
          </a:p>
          <a:p>
            <a:pPr marL="685800" lvl="1" indent="-342900">
              <a:buFont typeface="Arial" panose="020B0604020202020204" pitchFamily="34" charset="0"/>
              <a:buChar char="•"/>
            </a:pPr>
            <a:r>
              <a:rPr lang="en-US">
                <a:solidFill>
                  <a:srgbClr val="000000"/>
                </a:solidFill>
              </a:rPr>
              <a:t>Exclude services not for general public (e.g., ADA, NEMT)</a:t>
            </a:r>
          </a:p>
          <a:p>
            <a:pPr marL="685800" lvl="1" indent="-342900">
              <a:buFont typeface="Arial" panose="020B0604020202020204" pitchFamily="34" charset="0"/>
              <a:buChar char="•"/>
            </a:pPr>
            <a:r>
              <a:rPr lang="en-US">
                <a:solidFill>
                  <a:srgbClr val="000000"/>
                </a:solidFill>
              </a:rPr>
              <a:t>Calculate average span per day for each agency’s</a:t>
            </a:r>
          </a:p>
          <a:p>
            <a:pPr marL="1028700" lvl="2" indent="-342900">
              <a:buFont typeface="Arial" panose="020B0604020202020204" pitchFamily="34" charset="0"/>
              <a:buChar char="•"/>
            </a:pPr>
            <a:r>
              <a:rPr lang="en-US">
                <a:solidFill>
                  <a:srgbClr val="000000"/>
                </a:solidFill>
              </a:rPr>
              <a:t>Fixed route</a:t>
            </a:r>
          </a:p>
          <a:p>
            <a:pPr marL="1028700" lvl="2" indent="-342900">
              <a:buFont typeface="Arial" panose="020B0604020202020204" pitchFamily="34" charset="0"/>
              <a:buChar char="•"/>
            </a:pPr>
            <a:r>
              <a:rPr lang="en-US">
                <a:solidFill>
                  <a:srgbClr val="000000"/>
                </a:solidFill>
              </a:rPr>
              <a:t>Demand response</a:t>
            </a:r>
          </a:p>
          <a:p>
            <a:pPr marL="1028700" lvl="2" indent="-342900">
              <a:buFont typeface="Arial" panose="020B0604020202020204" pitchFamily="34" charset="0"/>
              <a:buChar char="•"/>
            </a:pPr>
            <a:r>
              <a:rPr lang="en-US">
                <a:solidFill>
                  <a:srgbClr val="000000"/>
                </a:solidFill>
              </a:rPr>
              <a:t>Microtransit</a:t>
            </a:r>
          </a:p>
          <a:p>
            <a:pPr marL="342900" indent="-342900">
              <a:buFont typeface="Arial" panose="020B0604020202020204" pitchFamily="34" charset="0"/>
              <a:buChar char="•"/>
            </a:pPr>
            <a:r>
              <a:rPr lang="en-US" b="1">
                <a:solidFill>
                  <a:srgbClr val="000000"/>
                </a:solidFill>
              </a:rPr>
              <a:t>Calculate </a:t>
            </a:r>
            <a:r>
              <a:rPr lang="en-US">
                <a:solidFill>
                  <a:srgbClr val="000000"/>
                </a:solidFill>
              </a:rPr>
              <a:t>service span scores for each agency’s service</a:t>
            </a:r>
          </a:p>
          <a:p>
            <a:pPr marL="685800" lvl="1" indent="-342900">
              <a:buFont typeface="Arial" panose="020B0604020202020204" pitchFamily="34" charset="0"/>
              <a:buChar char="•"/>
            </a:pPr>
            <a:r>
              <a:rPr lang="en-US">
                <a:solidFill>
                  <a:srgbClr val="000000"/>
                </a:solidFill>
              </a:rPr>
              <a:t>0 – 0.75 = Below target</a:t>
            </a:r>
          </a:p>
          <a:p>
            <a:pPr marL="685800" lvl="1" indent="-342900">
              <a:buFont typeface="Arial" panose="020B0604020202020204" pitchFamily="34" charset="0"/>
              <a:buChar char="•"/>
            </a:pPr>
            <a:r>
              <a:rPr lang="en-US">
                <a:solidFill>
                  <a:srgbClr val="000000"/>
                </a:solidFill>
              </a:rPr>
              <a:t>0.76 – 0.90 = Partially meets target</a:t>
            </a:r>
          </a:p>
          <a:p>
            <a:pPr marL="685800" lvl="1" indent="-342900">
              <a:buFont typeface="Arial" panose="020B0604020202020204" pitchFamily="34" charset="0"/>
              <a:buChar char="•"/>
            </a:pPr>
            <a:r>
              <a:rPr lang="en-US">
                <a:solidFill>
                  <a:srgbClr val="000000"/>
                </a:solidFill>
              </a:rPr>
              <a:t>0.91 – 1.00 = Approaching target</a:t>
            </a:r>
          </a:p>
          <a:p>
            <a:pPr marL="342900" indent="-342900">
              <a:buFont typeface="Arial" panose="020B0604020202020204" pitchFamily="34" charset="0"/>
              <a:buChar char="•"/>
            </a:pPr>
            <a:r>
              <a:rPr lang="en-US" b="1">
                <a:solidFill>
                  <a:srgbClr val="000000"/>
                </a:solidFill>
              </a:rPr>
              <a:t>Map</a:t>
            </a:r>
            <a:r>
              <a:rPr lang="en-US">
                <a:solidFill>
                  <a:srgbClr val="000000"/>
                </a:solidFill>
              </a:rPr>
              <a:t> services and populations served</a:t>
            </a:r>
            <a:endParaRPr lang="en-US" b="1">
              <a:solidFill>
                <a:srgbClr val="000000"/>
              </a:solidFill>
            </a:endParaRPr>
          </a:p>
          <a:p>
            <a:pPr marL="685800" lvl="1" indent="-342900">
              <a:buFont typeface="Arial" panose="020B0604020202020204" pitchFamily="34" charset="0"/>
              <a:buChar char="•"/>
            </a:pPr>
            <a:endParaRPr lang="en-US">
              <a:solidFill>
                <a:srgbClr val="000000"/>
              </a:solidFill>
            </a:endParaRPr>
          </a:p>
        </p:txBody>
      </p:sp>
      <p:sp>
        <p:nvSpPr>
          <p:cNvPr id="3" name="Slide Number Placeholder 2">
            <a:extLst>
              <a:ext uri="{FF2B5EF4-FFF2-40B4-BE49-F238E27FC236}">
                <a16:creationId xmlns:a16="http://schemas.microsoft.com/office/drawing/2014/main" id="{733F82CC-24FB-9D7E-54E8-C8A84C559E86}"/>
              </a:ext>
              <a:ext uri="{C183D7F6-B498-43B3-948B-1728B52AA6E4}">
                <adec:decorative xmlns:adec="http://schemas.microsoft.com/office/drawing/2017/decorative" val="1"/>
              </a:ext>
            </a:extLst>
          </p:cNvPr>
          <p:cNvSpPr>
            <a:spLocks noGrp="1"/>
          </p:cNvSpPr>
          <p:nvPr>
            <p:ph type="sldNum" sz="quarter" idx="12"/>
          </p:nvPr>
        </p:nvSpPr>
        <p:spPr/>
        <p:txBody>
          <a:bodyPr/>
          <a:lstStyle/>
          <a:p>
            <a:fld id="{BFF5A264-38F1-C449-BFAC-7DC7FE9FD3F1}" type="slidenum">
              <a:rPr lang="en-US" smtClean="0"/>
              <a:pPr/>
              <a:t>34</a:t>
            </a:fld>
            <a:endParaRPr lang="en-US"/>
          </a:p>
        </p:txBody>
      </p:sp>
      <p:sp>
        <p:nvSpPr>
          <p:cNvPr id="5" name="TextBox 4">
            <a:extLst>
              <a:ext uri="{FF2B5EF4-FFF2-40B4-BE49-F238E27FC236}">
                <a16:creationId xmlns:a16="http://schemas.microsoft.com/office/drawing/2014/main" id="{357131BB-B728-6B64-F94C-17D178656B64}"/>
              </a:ext>
            </a:extLst>
          </p:cNvPr>
          <p:cNvSpPr txBox="1"/>
          <p:nvPr/>
        </p:nvSpPr>
        <p:spPr>
          <a:xfrm>
            <a:off x="1564106" y="4635104"/>
            <a:ext cx="6951245" cy="923330"/>
          </a:xfrm>
          <a:prstGeom prst="rect">
            <a:avLst/>
          </a:prstGeom>
          <a:noFill/>
        </p:spPr>
        <p:txBody>
          <a:bodyPr wrap="square" rtlCol="0">
            <a:spAutoFit/>
          </a:bodyPr>
          <a:lstStyle/>
          <a:p>
            <a:r>
              <a:rPr lang="en-US"/>
              <a:t>For example, a span score of 0.80 means that the service’s span across a week is at about 80% of the SMTP weekly target, receiving a category of </a:t>
            </a:r>
            <a:r>
              <a:rPr lang="en-US" i="1"/>
              <a:t>partially meets target</a:t>
            </a:r>
            <a:r>
              <a:rPr lang="en-US"/>
              <a:t>.</a:t>
            </a:r>
          </a:p>
        </p:txBody>
      </p:sp>
    </p:spTree>
    <p:extLst>
      <p:ext uri="{BB962C8B-B14F-4D97-AF65-F5344CB8AC3E}">
        <p14:creationId xmlns:p14="http://schemas.microsoft.com/office/powerpoint/2010/main" val="1453067952"/>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D14C7-A4C1-E697-212F-B14CC710FB96}"/>
              </a:ext>
            </a:extLst>
          </p:cNvPr>
          <p:cNvSpPr>
            <a:spLocks noGrp="1"/>
          </p:cNvSpPr>
          <p:nvPr>
            <p:ph type="title"/>
          </p:nvPr>
        </p:nvSpPr>
        <p:spPr/>
        <p:txBody>
          <a:bodyPr/>
          <a:lstStyle/>
          <a:p>
            <a:r>
              <a:rPr lang="en-US"/>
              <a:t>Preliminary Results</a:t>
            </a:r>
          </a:p>
        </p:txBody>
      </p:sp>
      <p:sp>
        <p:nvSpPr>
          <p:cNvPr id="3" name="Text Placeholder 2">
            <a:extLst>
              <a:ext uri="{FF2B5EF4-FFF2-40B4-BE49-F238E27FC236}">
                <a16:creationId xmlns:a16="http://schemas.microsoft.com/office/drawing/2014/main" id="{CB3EA7E0-E543-6558-BBF9-63A7E00D8780}"/>
              </a:ext>
            </a:extLst>
          </p:cNvPr>
          <p:cNvSpPr>
            <a:spLocks noGrp="1"/>
          </p:cNvSpPr>
          <p:nvPr>
            <p:ph type="body" idx="1"/>
          </p:nvPr>
        </p:nvSpPr>
        <p:spPr/>
        <p:txBody>
          <a:bodyPr/>
          <a:lstStyle/>
          <a:p>
            <a:r>
              <a:rPr lang="en-US"/>
              <a:t>Summarized</a:t>
            </a:r>
          </a:p>
        </p:txBody>
      </p:sp>
    </p:spTree>
    <p:extLst>
      <p:ext uri="{BB962C8B-B14F-4D97-AF65-F5344CB8AC3E}">
        <p14:creationId xmlns:p14="http://schemas.microsoft.com/office/powerpoint/2010/main" val="2982668648"/>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A98B-C775-12A1-54C5-857ED78C81E9}"/>
              </a:ext>
            </a:extLst>
          </p:cNvPr>
          <p:cNvSpPr>
            <a:spLocks noGrp="1"/>
          </p:cNvSpPr>
          <p:nvPr>
            <p:ph type="title"/>
          </p:nvPr>
        </p:nvSpPr>
        <p:spPr/>
        <p:txBody>
          <a:bodyPr/>
          <a:lstStyle/>
          <a:p>
            <a:r>
              <a:rPr lang="en-US"/>
              <a:t>Results Tables</a:t>
            </a:r>
          </a:p>
        </p:txBody>
      </p:sp>
      <p:graphicFrame>
        <p:nvGraphicFramePr>
          <p:cNvPr id="5" name="Content Placeholder 4">
            <a:extLst>
              <a:ext uri="{FF2B5EF4-FFF2-40B4-BE49-F238E27FC236}">
                <a16:creationId xmlns:a16="http://schemas.microsoft.com/office/drawing/2014/main" id="{8D687488-E659-AC43-8D66-6C372EB5239A}"/>
              </a:ext>
            </a:extLst>
          </p:cNvPr>
          <p:cNvGraphicFramePr>
            <a:graphicFrameLocks noGrp="1"/>
          </p:cNvGraphicFramePr>
          <p:nvPr>
            <p:ph idx="1"/>
          </p:nvPr>
        </p:nvGraphicFramePr>
        <p:xfrm>
          <a:off x="419100" y="1282206"/>
          <a:ext cx="8397240" cy="1529336"/>
        </p:xfrm>
        <a:graphic>
          <a:graphicData uri="http://schemas.openxmlformats.org/drawingml/2006/table">
            <a:tbl>
              <a:tblPr firstRow="1" firstCol="1" bandRow="1">
                <a:tableStyleId>{93296810-A885-4BE3-A3E7-6D5BEEA58F35}</a:tableStyleId>
              </a:tblPr>
              <a:tblGrid>
                <a:gridCol w="3391193">
                  <a:extLst>
                    <a:ext uri="{9D8B030D-6E8A-4147-A177-3AD203B41FA5}">
                      <a16:colId xmlns:a16="http://schemas.microsoft.com/office/drawing/2014/main" val="1641450731"/>
                    </a:ext>
                  </a:extLst>
                </a:gridCol>
                <a:gridCol w="1614854">
                  <a:extLst>
                    <a:ext uri="{9D8B030D-6E8A-4147-A177-3AD203B41FA5}">
                      <a16:colId xmlns:a16="http://schemas.microsoft.com/office/drawing/2014/main" val="3964763450"/>
                    </a:ext>
                  </a:extLst>
                </a:gridCol>
                <a:gridCol w="1816481">
                  <a:extLst>
                    <a:ext uri="{9D8B030D-6E8A-4147-A177-3AD203B41FA5}">
                      <a16:colId xmlns:a16="http://schemas.microsoft.com/office/drawing/2014/main" val="1846110732"/>
                    </a:ext>
                  </a:extLst>
                </a:gridCol>
                <a:gridCol w="1574712">
                  <a:extLst>
                    <a:ext uri="{9D8B030D-6E8A-4147-A177-3AD203B41FA5}">
                      <a16:colId xmlns:a16="http://schemas.microsoft.com/office/drawing/2014/main" val="1582979357"/>
                    </a:ext>
                  </a:extLst>
                </a:gridCol>
              </a:tblGrid>
              <a:tr h="0">
                <a:tc>
                  <a:txBody>
                    <a:bodyPr/>
                    <a:lstStyle/>
                    <a:p>
                      <a:pPr marL="0" marR="0" algn="ctr">
                        <a:lnSpc>
                          <a:spcPct val="115000"/>
                        </a:lnSpc>
                        <a:spcAft>
                          <a:spcPts val="1000"/>
                        </a:spcAft>
                        <a:buNone/>
                      </a:pPr>
                      <a:r>
                        <a:rPr lang="en-US" sz="1400">
                          <a:effectLst/>
                        </a:rPr>
                        <a:t>Transit Agency Type</a:t>
                      </a:r>
                      <a:br>
                        <a:rPr lang="en-US" sz="1400">
                          <a:effectLst/>
                        </a:rPr>
                      </a:br>
                      <a:r>
                        <a:rPr lang="en-US" sz="1400">
                          <a:effectLst/>
                        </a:rPr>
                        <a:t> (number of services)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Below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Partially Meeting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Approaching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6294695"/>
                  </a:ext>
                </a:extLst>
              </a:tr>
              <a:tr h="0">
                <a:tc>
                  <a:txBody>
                    <a:bodyPr/>
                    <a:lstStyle/>
                    <a:p>
                      <a:pPr marL="0" marR="0" algn="l">
                        <a:lnSpc>
                          <a:spcPct val="115000"/>
                        </a:lnSpc>
                        <a:spcAft>
                          <a:spcPts val="1000"/>
                        </a:spcAft>
                        <a:buNone/>
                      </a:pPr>
                      <a:r>
                        <a:rPr lang="en-US" sz="1400">
                          <a:effectLst/>
                        </a:rPr>
                        <a:t>Rural (41)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83%</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15%</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2%</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11387680"/>
                  </a:ext>
                </a:extLst>
              </a:tr>
              <a:tr h="0">
                <a:tc>
                  <a:txBody>
                    <a:bodyPr/>
                    <a:lstStyle/>
                    <a:p>
                      <a:pPr marL="0" marR="0" algn="l">
                        <a:lnSpc>
                          <a:spcPct val="115000"/>
                        </a:lnSpc>
                        <a:spcAft>
                          <a:spcPts val="1000"/>
                        </a:spcAft>
                        <a:buNone/>
                      </a:pPr>
                      <a:r>
                        <a:rPr lang="en-US" sz="1400">
                          <a:effectLst/>
                        </a:rPr>
                        <a:t>Small Urban (15)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47%</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40%</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13%</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385605"/>
                  </a:ext>
                </a:extLst>
              </a:tr>
              <a:tr h="0">
                <a:tc>
                  <a:txBody>
                    <a:bodyPr/>
                    <a:lstStyle/>
                    <a:p>
                      <a:pPr marL="0" marR="0" algn="l">
                        <a:lnSpc>
                          <a:spcPct val="115000"/>
                        </a:lnSpc>
                        <a:spcAft>
                          <a:spcPts val="1000"/>
                        </a:spcAft>
                        <a:buNone/>
                      </a:pPr>
                      <a:r>
                        <a:rPr lang="en-US" sz="1400">
                          <a:effectLst/>
                        </a:rPr>
                        <a:t>Rural &amp; Urban (21)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76%</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24%</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0%</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87550324"/>
                  </a:ext>
                </a:extLst>
              </a:tr>
            </a:tbl>
          </a:graphicData>
        </a:graphic>
      </p:graphicFrame>
      <p:graphicFrame>
        <p:nvGraphicFramePr>
          <p:cNvPr id="6" name="Table 5">
            <a:extLst>
              <a:ext uri="{FF2B5EF4-FFF2-40B4-BE49-F238E27FC236}">
                <a16:creationId xmlns:a16="http://schemas.microsoft.com/office/drawing/2014/main" id="{2ADBF160-AE67-6F41-9237-0B461DA3A714}"/>
              </a:ext>
            </a:extLst>
          </p:cNvPr>
          <p:cNvGraphicFramePr>
            <a:graphicFrameLocks noGrp="1"/>
          </p:cNvGraphicFramePr>
          <p:nvPr/>
        </p:nvGraphicFramePr>
        <p:xfrm>
          <a:off x="419100" y="3212186"/>
          <a:ext cx="8397240" cy="1529336"/>
        </p:xfrm>
        <a:graphic>
          <a:graphicData uri="http://schemas.openxmlformats.org/drawingml/2006/table">
            <a:tbl>
              <a:tblPr firstRow="1" firstCol="1" bandRow="1">
                <a:tableStyleId>{93296810-A885-4BE3-A3E7-6D5BEEA58F35}</a:tableStyleId>
              </a:tblPr>
              <a:tblGrid>
                <a:gridCol w="3391193">
                  <a:extLst>
                    <a:ext uri="{9D8B030D-6E8A-4147-A177-3AD203B41FA5}">
                      <a16:colId xmlns:a16="http://schemas.microsoft.com/office/drawing/2014/main" val="3974068958"/>
                    </a:ext>
                  </a:extLst>
                </a:gridCol>
                <a:gridCol w="1614854">
                  <a:extLst>
                    <a:ext uri="{9D8B030D-6E8A-4147-A177-3AD203B41FA5}">
                      <a16:colId xmlns:a16="http://schemas.microsoft.com/office/drawing/2014/main" val="882943636"/>
                    </a:ext>
                  </a:extLst>
                </a:gridCol>
                <a:gridCol w="1826991">
                  <a:extLst>
                    <a:ext uri="{9D8B030D-6E8A-4147-A177-3AD203B41FA5}">
                      <a16:colId xmlns:a16="http://schemas.microsoft.com/office/drawing/2014/main" val="4253517559"/>
                    </a:ext>
                  </a:extLst>
                </a:gridCol>
                <a:gridCol w="1564202">
                  <a:extLst>
                    <a:ext uri="{9D8B030D-6E8A-4147-A177-3AD203B41FA5}">
                      <a16:colId xmlns:a16="http://schemas.microsoft.com/office/drawing/2014/main" val="3244710585"/>
                    </a:ext>
                  </a:extLst>
                </a:gridCol>
              </a:tblGrid>
              <a:tr h="0">
                <a:tc>
                  <a:txBody>
                    <a:bodyPr/>
                    <a:lstStyle/>
                    <a:p>
                      <a:pPr marL="0" marR="0" algn="ctr">
                        <a:lnSpc>
                          <a:spcPct val="115000"/>
                        </a:lnSpc>
                        <a:spcAft>
                          <a:spcPts val="1000"/>
                        </a:spcAft>
                        <a:buNone/>
                      </a:pPr>
                      <a:r>
                        <a:rPr lang="en-US" sz="1400">
                          <a:effectLst/>
                        </a:rPr>
                        <a:t>Service</a:t>
                      </a:r>
                      <a:br>
                        <a:rPr lang="en-US" sz="1400">
                          <a:effectLst/>
                        </a:rPr>
                      </a:br>
                      <a:r>
                        <a:rPr lang="en-US" sz="1400">
                          <a:effectLst/>
                        </a:rPr>
                        <a:t>(number of services)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Below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Partially Meeting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ctr">
                        <a:lnSpc>
                          <a:spcPct val="115000"/>
                        </a:lnSpc>
                        <a:spcAft>
                          <a:spcPts val="1000"/>
                        </a:spcAft>
                        <a:buNone/>
                      </a:pPr>
                      <a:r>
                        <a:rPr lang="en-US" sz="1400">
                          <a:effectLst/>
                        </a:rPr>
                        <a:t>% Approaching the Target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73966428"/>
                  </a:ext>
                </a:extLst>
              </a:tr>
              <a:tr h="0">
                <a:tc>
                  <a:txBody>
                    <a:bodyPr/>
                    <a:lstStyle/>
                    <a:p>
                      <a:pPr marL="0" marR="0" algn="l">
                        <a:lnSpc>
                          <a:spcPct val="115000"/>
                        </a:lnSpc>
                        <a:spcAft>
                          <a:spcPts val="1000"/>
                        </a:spcAft>
                        <a:buNone/>
                      </a:pPr>
                      <a:r>
                        <a:rPr lang="en-US" sz="1400">
                          <a:effectLst/>
                        </a:rPr>
                        <a:t>Fixed-Route (33)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61%</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33%</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6%</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84695521"/>
                  </a:ext>
                </a:extLst>
              </a:tr>
              <a:tr h="0">
                <a:tc>
                  <a:txBody>
                    <a:bodyPr/>
                    <a:lstStyle/>
                    <a:p>
                      <a:pPr marL="0" marR="0" algn="l">
                        <a:lnSpc>
                          <a:spcPct val="115000"/>
                        </a:lnSpc>
                        <a:spcAft>
                          <a:spcPts val="1000"/>
                        </a:spcAft>
                        <a:buNone/>
                      </a:pPr>
                      <a:r>
                        <a:rPr lang="en-US" sz="1400">
                          <a:effectLst/>
                        </a:rPr>
                        <a:t>Demand Response (35)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86%</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11%</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3%</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93170017"/>
                  </a:ext>
                </a:extLst>
              </a:tr>
              <a:tr h="0">
                <a:tc>
                  <a:txBody>
                    <a:bodyPr/>
                    <a:lstStyle/>
                    <a:p>
                      <a:pPr marL="0" marR="0" algn="l">
                        <a:lnSpc>
                          <a:spcPct val="115000"/>
                        </a:lnSpc>
                        <a:spcAft>
                          <a:spcPts val="1000"/>
                        </a:spcAft>
                        <a:buNone/>
                      </a:pPr>
                      <a:r>
                        <a:rPr lang="en-US" sz="1400">
                          <a:effectLst/>
                        </a:rPr>
                        <a:t>Microtransit (9)</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78%</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22%</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tc>
                  <a:txBody>
                    <a:bodyPr/>
                    <a:lstStyle/>
                    <a:p>
                      <a:pPr marL="0" marR="0" algn="r">
                        <a:lnSpc>
                          <a:spcPct val="115000"/>
                        </a:lnSpc>
                        <a:spcAft>
                          <a:spcPts val="1000"/>
                        </a:spcAft>
                        <a:buNone/>
                      </a:pPr>
                      <a:r>
                        <a:rPr lang="en-US" sz="1400" b="1">
                          <a:solidFill>
                            <a:srgbClr val="000000"/>
                          </a:solidFill>
                          <a:effectLst/>
                        </a:rPr>
                        <a:t>0%</a:t>
                      </a:r>
                      <a:endPar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50345716"/>
                  </a:ext>
                </a:extLst>
              </a:tr>
            </a:tbl>
          </a:graphicData>
        </a:graphic>
      </p:graphicFrame>
      <p:sp>
        <p:nvSpPr>
          <p:cNvPr id="4" name="Slide Number Placeholder 3">
            <a:extLst>
              <a:ext uri="{FF2B5EF4-FFF2-40B4-BE49-F238E27FC236}">
                <a16:creationId xmlns:a16="http://schemas.microsoft.com/office/drawing/2014/main" id="{5AA8647E-C20E-02C5-1B8F-4DD1240DC5B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36</a:t>
            </a:fld>
            <a:endParaRPr lang="en-US">
              <a:solidFill>
                <a:srgbClr val="18437D"/>
              </a:solidFill>
              <a:latin typeface="Arial" panose="020B0604020202020204"/>
            </a:endParaRPr>
          </a:p>
        </p:txBody>
      </p:sp>
    </p:spTree>
    <p:extLst>
      <p:ext uri="{BB962C8B-B14F-4D97-AF65-F5344CB8AC3E}">
        <p14:creationId xmlns:p14="http://schemas.microsoft.com/office/powerpoint/2010/main" val="1278006255"/>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FB1D5-E406-666A-7A5A-6563BF16D151}"/>
              </a:ext>
            </a:extLst>
          </p:cNvPr>
          <p:cNvSpPr>
            <a:spLocks noGrp="1"/>
          </p:cNvSpPr>
          <p:nvPr>
            <p:ph type="title"/>
          </p:nvPr>
        </p:nvSpPr>
        <p:spPr>
          <a:xfrm>
            <a:off x="304559" y="161377"/>
            <a:ext cx="3111303" cy="933895"/>
          </a:xfrm>
        </p:spPr>
        <p:txBody>
          <a:bodyPr>
            <a:noAutofit/>
          </a:bodyPr>
          <a:lstStyle/>
          <a:p>
            <a:r>
              <a:rPr lang="en-US" sz="2800"/>
              <a:t>Demand Response Map</a:t>
            </a:r>
          </a:p>
        </p:txBody>
      </p:sp>
      <p:sp>
        <p:nvSpPr>
          <p:cNvPr id="3" name="Content Placeholder 2">
            <a:extLst>
              <a:ext uri="{FF2B5EF4-FFF2-40B4-BE49-F238E27FC236}">
                <a16:creationId xmlns:a16="http://schemas.microsoft.com/office/drawing/2014/main" id="{3B71B516-0508-5226-0B8D-15AF463F1E5B}"/>
              </a:ext>
            </a:extLst>
          </p:cNvPr>
          <p:cNvSpPr>
            <a:spLocks noGrp="1"/>
          </p:cNvSpPr>
          <p:nvPr>
            <p:ph idx="1"/>
          </p:nvPr>
        </p:nvSpPr>
        <p:spPr>
          <a:xfrm>
            <a:off x="304558" y="1371600"/>
            <a:ext cx="2358632" cy="3263504"/>
          </a:xfrm>
        </p:spPr>
        <p:txBody>
          <a:bodyPr/>
          <a:lstStyle/>
          <a:p>
            <a:r>
              <a:rPr lang="en-US">
                <a:solidFill>
                  <a:srgbClr val="000000"/>
                </a:solidFill>
              </a:rPr>
              <a:t>Most demand response service in Texas is below the SMTP target</a:t>
            </a:r>
          </a:p>
        </p:txBody>
      </p:sp>
      <p:pic>
        <p:nvPicPr>
          <p:cNvPr id="7" name="Picture 6" descr="Map of the study area's demand response service units showing each service unit's service span score performance category (below target, partially meets target, and approaching target). Most of the map is covered by areas that fall below the target. Some areas on the map area also light red, depicting that no service is provided.">
            <a:extLst>
              <a:ext uri="{FF2B5EF4-FFF2-40B4-BE49-F238E27FC236}">
                <a16:creationId xmlns:a16="http://schemas.microsoft.com/office/drawing/2014/main" id="{D6627F13-D424-CCE4-353C-F8A9CD3771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926" b="13064"/>
          <a:stretch>
            <a:fillRect/>
          </a:stretch>
        </p:blipFill>
        <p:spPr bwMode="auto">
          <a:xfrm>
            <a:off x="3521713" y="2381"/>
            <a:ext cx="5519432" cy="5143500"/>
          </a:xfrm>
          <a:prstGeom prst="rect">
            <a:avLst/>
          </a:prstGeom>
          <a:noFill/>
          <a:ln>
            <a:noFill/>
          </a:ln>
          <a:extLst>
            <a:ext uri="{53640926-AAD7-44D8-BBD7-CCE9431645EC}">
              <a14:shadowObscured xmlns:a14="http://schemas.microsoft.com/office/drawing/2010/main"/>
            </a:ext>
          </a:extLst>
        </p:spPr>
      </p:pic>
      <p:sp>
        <p:nvSpPr>
          <p:cNvPr id="4" name="Slide Number Placeholder 3">
            <a:extLst>
              <a:ext uri="{FF2B5EF4-FFF2-40B4-BE49-F238E27FC236}">
                <a16:creationId xmlns:a16="http://schemas.microsoft.com/office/drawing/2014/main" id="{0F7C14F8-B553-7105-AD75-BB356B3497D8}"/>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37</a:t>
            </a:fld>
            <a:endParaRPr lang="en-US">
              <a:solidFill>
                <a:srgbClr val="18437D"/>
              </a:solidFill>
              <a:latin typeface="Arial" panose="020B0604020202020204"/>
            </a:endParaRPr>
          </a:p>
        </p:txBody>
      </p:sp>
      <p:pic>
        <p:nvPicPr>
          <p:cNvPr id="11" name="Picture 10">
            <a:extLst>
              <a:ext uri="{FF2B5EF4-FFF2-40B4-BE49-F238E27FC236}">
                <a16:creationId xmlns:a16="http://schemas.microsoft.com/office/drawing/2014/main" id="{C9D664AE-8BC5-6E6B-5716-171E7C5F275E}"/>
              </a:ext>
              <a:ext uri="{C183D7F6-B498-43B3-948B-1728B52AA6E4}">
                <adec:decorative xmlns:adec="http://schemas.microsoft.com/office/drawing/2017/decorative" val="1"/>
              </a:ext>
            </a:extLst>
          </p:cNvPr>
          <p:cNvPicPr>
            <a:picLocks noChangeAspect="1"/>
          </p:cNvPicPr>
          <p:nvPr/>
        </p:nvPicPr>
        <p:blipFill>
          <a:blip r:embed="rId4"/>
          <a:srcRect t="74630" r="65756" b="7916"/>
          <a:stretch>
            <a:fillRect/>
          </a:stretch>
        </p:blipFill>
        <p:spPr>
          <a:xfrm>
            <a:off x="3521713" y="3542187"/>
            <a:ext cx="2431256" cy="1603695"/>
          </a:xfrm>
          <a:prstGeom prst="rect">
            <a:avLst/>
          </a:prstGeom>
        </p:spPr>
      </p:pic>
    </p:spTree>
    <p:extLst>
      <p:ext uri="{BB962C8B-B14F-4D97-AF65-F5344CB8AC3E}">
        <p14:creationId xmlns:p14="http://schemas.microsoft.com/office/powerpoint/2010/main" val="2293567965"/>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03681-F343-AABE-1790-21FDF4A37968}"/>
              </a:ext>
            </a:extLst>
          </p:cNvPr>
          <p:cNvSpPr>
            <a:spLocks noGrp="1"/>
          </p:cNvSpPr>
          <p:nvPr>
            <p:ph type="title"/>
          </p:nvPr>
        </p:nvSpPr>
        <p:spPr>
          <a:xfrm>
            <a:off x="83578" y="137492"/>
            <a:ext cx="2804402" cy="933895"/>
          </a:xfrm>
        </p:spPr>
        <p:txBody>
          <a:bodyPr>
            <a:normAutofit/>
          </a:bodyPr>
          <a:lstStyle/>
          <a:p>
            <a:r>
              <a:rPr lang="en-US" sz="2800"/>
              <a:t>All Services Combined Map</a:t>
            </a:r>
          </a:p>
        </p:txBody>
      </p:sp>
      <p:sp>
        <p:nvSpPr>
          <p:cNvPr id="3" name="Content Placeholder 2">
            <a:extLst>
              <a:ext uri="{FF2B5EF4-FFF2-40B4-BE49-F238E27FC236}">
                <a16:creationId xmlns:a16="http://schemas.microsoft.com/office/drawing/2014/main" id="{55E38702-E513-7C76-5B41-2EBCA76F29A7}"/>
              </a:ext>
            </a:extLst>
          </p:cNvPr>
          <p:cNvSpPr>
            <a:spLocks noGrp="1"/>
          </p:cNvSpPr>
          <p:nvPr>
            <p:ph idx="1"/>
          </p:nvPr>
        </p:nvSpPr>
        <p:spPr>
          <a:xfrm>
            <a:off x="198304" y="1371600"/>
            <a:ext cx="2567756" cy="3398044"/>
          </a:xfrm>
          <a:ln>
            <a:noFill/>
          </a:ln>
        </p:spPr>
        <p:txBody>
          <a:bodyPr>
            <a:normAutofit/>
          </a:bodyPr>
          <a:lstStyle/>
          <a:p>
            <a:r>
              <a:rPr lang="en-US">
                <a:solidFill>
                  <a:srgbClr val="000000"/>
                </a:solidFill>
              </a:rPr>
              <a:t>When we map the </a:t>
            </a:r>
            <a:r>
              <a:rPr lang="en-US" i="1">
                <a:solidFill>
                  <a:srgbClr val="000000"/>
                </a:solidFill>
              </a:rPr>
              <a:t>best </a:t>
            </a:r>
            <a:r>
              <a:rPr lang="en-US">
                <a:solidFill>
                  <a:srgbClr val="000000"/>
                </a:solidFill>
              </a:rPr>
              <a:t>service span available in a Census block group (from fixed route, demand response, and microtransit), we still find most areas’ service is below the SMTP target</a:t>
            </a:r>
          </a:p>
        </p:txBody>
      </p:sp>
      <p:pic>
        <p:nvPicPr>
          <p:cNvPr id="8" name="Picture 7" descr="Map of the Census block groups in the study area. Each block group is colored based on its service span score category (below target, partially meets target, and approaching target). Most of the map is covered by areas that fall below the target.">
            <a:extLst>
              <a:ext uri="{FF2B5EF4-FFF2-40B4-BE49-F238E27FC236}">
                <a16:creationId xmlns:a16="http://schemas.microsoft.com/office/drawing/2014/main" id="{F09A10A4-4E90-3D9D-1F83-15D9E061874C}"/>
              </a:ext>
            </a:extLst>
          </p:cNvPr>
          <p:cNvPicPr>
            <a:picLocks noChangeAspect="1"/>
          </p:cNvPicPr>
          <p:nvPr/>
        </p:nvPicPr>
        <p:blipFill>
          <a:blip r:embed="rId2"/>
          <a:srcRect l="9234" t="26004" r="11371" b="23218"/>
          <a:stretch>
            <a:fillRect/>
          </a:stretch>
        </p:blipFill>
        <p:spPr>
          <a:xfrm>
            <a:off x="2965308" y="2381"/>
            <a:ext cx="6214386" cy="5143500"/>
          </a:xfrm>
          <a:prstGeom prst="rect">
            <a:avLst/>
          </a:prstGeom>
        </p:spPr>
      </p:pic>
      <p:sp>
        <p:nvSpPr>
          <p:cNvPr id="12" name="Rectangle 11">
            <a:extLst>
              <a:ext uri="{FF2B5EF4-FFF2-40B4-BE49-F238E27FC236}">
                <a16:creationId xmlns:a16="http://schemas.microsoft.com/office/drawing/2014/main" id="{00BDD6D2-77DF-126F-21BC-4C15C68FB24E}"/>
              </a:ext>
              <a:ext uri="{C183D7F6-B498-43B3-948B-1728B52AA6E4}">
                <adec:decorative xmlns:adec="http://schemas.microsoft.com/office/drawing/2017/decorative" val="1"/>
              </a:ext>
            </a:extLst>
          </p:cNvPr>
          <p:cNvSpPr/>
          <p:nvPr/>
        </p:nvSpPr>
        <p:spPr>
          <a:xfrm>
            <a:off x="2965309" y="3574525"/>
            <a:ext cx="1717787" cy="159699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685800"/>
            <a:endParaRPr lang="en-US" sz="1350">
              <a:solidFill>
                <a:srgbClr val="18437D"/>
              </a:solidFill>
              <a:latin typeface="Arial" panose="020B0604020202020204"/>
            </a:endParaRPr>
          </a:p>
        </p:txBody>
      </p:sp>
      <p:sp>
        <p:nvSpPr>
          <p:cNvPr id="4" name="Slide Number Placeholder 3">
            <a:extLst>
              <a:ext uri="{FF2B5EF4-FFF2-40B4-BE49-F238E27FC236}">
                <a16:creationId xmlns:a16="http://schemas.microsoft.com/office/drawing/2014/main" id="{0AC5FDA9-0EEA-5CF4-C7A4-ED3D9FBF0746}"/>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38</a:t>
            </a:fld>
            <a:endParaRPr lang="en-US">
              <a:solidFill>
                <a:srgbClr val="18437D"/>
              </a:solidFill>
              <a:latin typeface="Arial" panose="020B0604020202020204"/>
            </a:endParaRPr>
          </a:p>
        </p:txBody>
      </p:sp>
      <p:pic>
        <p:nvPicPr>
          <p:cNvPr id="11" name="Picture 10">
            <a:extLst>
              <a:ext uri="{FF2B5EF4-FFF2-40B4-BE49-F238E27FC236}">
                <a16:creationId xmlns:a16="http://schemas.microsoft.com/office/drawing/2014/main" id="{02673D36-EE60-2CEE-4D02-74B27B00373B}"/>
              </a:ext>
              <a:ext uri="{C183D7F6-B498-43B3-948B-1728B52AA6E4}">
                <adec:decorative xmlns:adec="http://schemas.microsoft.com/office/drawing/2017/decorative" val="1"/>
              </a:ext>
            </a:extLst>
          </p:cNvPr>
          <p:cNvPicPr>
            <a:picLocks noChangeAspect="1"/>
          </p:cNvPicPr>
          <p:nvPr/>
        </p:nvPicPr>
        <p:blipFill>
          <a:blip r:embed="rId2"/>
          <a:srcRect l="4563" t="62253" r="70880" b="12423"/>
          <a:stretch>
            <a:fillRect/>
          </a:stretch>
        </p:blipFill>
        <p:spPr>
          <a:xfrm>
            <a:off x="3020855" y="3014698"/>
            <a:ext cx="1606692" cy="2144002"/>
          </a:xfrm>
          <a:prstGeom prst="rect">
            <a:avLst/>
          </a:prstGeom>
        </p:spPr>
      </p:pic>
    </p:spTree>
    <p:extLst>
      <p:ext uri="{BB962C8B-B14F-4D97-AF65-F5344CB8AC3E}">
        <p14:creationId xmlns:p14="http://schemas.microsoft.com/office/powerpoint/2010/main" val="2024553824"/>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8000-BFD6-4CD3-002B-90DA58597BC0}"/>
              </a:ext>
            </a:extLst>
          </p:cNvPr>
          <p:cNvSpPr>
            <a:spLocks noGrp="1"/>
          </p:cNvSpPr>
          <p:nvPr>
            <p:ph type="title"/>
          </p:nvPr>
        </p:nvSpPr>
        <p:spPr/>
        <p:txBody>
          <a:bodyPr/>
          <a:lstStyle/>
          <a:p>
            <a:r>
              <a:rPr lang="en-US"/>
              <a:t>Key Findings</a:t>
            </a:r>
          </a:p>
        </p:txBody>
      </p:sp>
      <p:sp>
        <p:nvSpPr>
          <p:cNvPr id="3" name="Content Placeholder 2">
            <a:extLst>
              <a:ext uri="{FF2B5EF4-FFF2-40B4-BE49-F238E27FC236}">
                <a16:creationId xmlns:a16="http://schemas.microsoft.com/office/drawing/2014/main" id="{168AFAB1-24AE-F0BA-CC65-7929B7ED885F}"/>
              </a:ext>
            </a:extLst>
          </p:cNvPr>
          <p:cNvSpPr>
            <a:spLocks noGrp="1"/>
          </p:cNvSpPr>
          <p:nvPr>
            <p:ph idx="1"/>
          </p:nvPr>
        </p:nvSpPr>
        <p:spPr/>
        <p:txBody>
          <a:bodyPr/>
          <a:lstStyle/>
          <a:p>
            <a:pPr marL="342900" indent="-342900">
              <a:buFont typeface="Arial" panose="020B0604020202020204" pitchFamily="34" charset="0"/>
              <a:buChar char="•"/>
            </a:pPr>
            <a:r>
              <a:rPr lang="en-US">
                <a:solidFill>
                  <a:srgbClr val="000000"/>
                </a:solidFill>
              </a:rPr>
              <a:t>~10.9 million people live within the boundaries of rural and small urban transit districts, accounting for 36% of Texas's population</a:t>
            </a:r>
          </a:p>
          <a:p>
            <a:pPr marL="342900" indent="-342900">
              <a:buFont typeface="Arial" panose="020B0604020202020204" pitchFamily="34" charset="0"/>
              <a:buChar char="•"/>
            </a:pPr>
            <a:r>
              <a:rPr lang="en-US">
                <a:solidFill>
                  <a:srgbClr val="000000"/>
                </a:solidFill>
              </a:rPr>
              <a:t>72% of the 10.9 million people live where the best available transit service is below the SMTP target</a:t>
            </a:r>
          </a:p>
          <a:p>
            <a:pPr marL="342900" indent="-342900">
              <a:buFont typeface="Arial" panose="020B0604020202020204" pitchFamily="34" charset="0"/>
              <a:buChar char="•"/>
            </a:pPr>
            <a:r>
              <a:rPr lang="en-US">
                <a:solidFill>
                  <a:srgbClr val="000000"/>
                </a:solidFill>
              </a:rPr>
              <a:t>Demand response is typically below the target (86% of services)</a:t>
            </a:r>
          </a:p>
          <a:p>
            <a:pPr marL="342900" indent="-342900">
              <a:buFont typeface="Arial" panose="020B0604020202020204" pitchFamily="34" charset="0"/>
              <a:buChar char="•"/>
            </a:pPr>
            <a:r>
              <a:rPr lang="en-US">
                <a:solidFill>
                  <a:srgbClr val="000000"/>
                </a:solidFill>
              </a:rPr>
              <a:t>Sundays had lowest performance (most Sunday service was below the target)</a:t>
            </a:r>
          </a:p>
        </p:txBody>
      </p:sp>
      <p:sp>
        <p:nvSpPr>
          <p:cNvPr id="4" name="Slide Number Placeholder 3">
            <a:extLst>
              <a:ext uri="{FF2B5EF4-FFF2-40B4-BE49-F238E27FC236}">
                <a16:creationId xmlns:a16="http://schemas.microsoft.com/office/drawing/2014/main" id="{F068F74A-6F3C-EF76-04B7-466CBC574F16}"/>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39</a:t>
            </a:fld>
            <a:endParaRPr lang="en-US">
              <a:solidFill>
                <a:srgbClr val="18437D"/>
              </a:solidFill>
              <a:latin typeface="Arial" panose="020B0604020202020204"/>
            </a:endParaRPr>
          </a:p>
        </p:txBody>
      </p:sp>
    </p:spTree>
    <p:extLst>
      <p:ext uri="{BB962C8B-B14F-4D97-AF65-F5344CB8AC3E}">
        <p14:creationId xmlns:p14="http://schemas.microsoft.com/office/powerpoint/2010/main" val="3423768754"/>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75AC-8B5A-F80D-3AFE-FFF9038DF6E8}"/>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4305726F-8226-681D-89F6-269691F7EEE0}"/>
              </a:ext>
            </a:extLst>
          </p:cNvPr>
          <p:cNvSpPr>
            <a:spLocks noGrp="1"/>
          </p:cNvSpPr>
          <p:nvPr>
            <p:ph idx="1"/>
          </p:nvPr>
        </p:nvSpPr>
        <p:spPr/>
        <p:txBody>
          <a:bodyPr/>
          <a:lstStyle/>
          <a:p>
            <a:pPr marL="342900" indent="-342900">
              <a:buFont typeface="Arial" panose="020B0604020202020204" pitchFamily="34" charset="0"/>
              <a:buChar char="•"/>
            </a:pPr>
            <a:r>
              <a:rPr lang="en-US">
                <a:solidFill>
                  <a:srgbClr val="000000"/>
                </a:solidFill>
              </a:rPr>
              <a:t>Prepare final gap analysis results</a:t>
            </a:r>
          </a:p>
          <a:p>
            <a:pPr marL="342900" indent="-342900">
              <a:buFont typeface="Arial" panose="020B0604020202020204" pitchFamily="34" charset="0"/>
              <a:buChar char="•"/>
            </a:pPr>
            <a:r>
              <a:rPr lang="en-US">
                <a:solidFill>
                  <a:srgbClr val="000000"/>
                </a:solidFill>
              </a:rPr>
              <a:t>Outreach to rural and small urban transit agencies to understand </a:t>
            </a:r>
            <a:r>
              <a:rPr lang="en-US" u="sng">
                <a:solidFill>
                  <a:srgbClr val="000000"/>
                </a:solidFill>
              </a:rPr>
              <a:t>how they would use the funds</a:t>
            </a:r>
            <a:r>
              <a:rPr lang="en-US">
                <a:solidFill>
                  <a:srgbClr val="000000"/>
                </a:solidFill>
              </a:rPr>
              <a:t> to meet the minimum service level</a:t>
            </a:r>
          </a:p>
          <a:p>
            <a:pPr marL="342900" indent="-342900">
              <a:buFont typeface="Arial" panose="020B0604020202020204" pitchFamily="34" charset="0"/>
              <a:buChar char="•"/>
            </a:pPr>
            <a:r>
              <a:rPr lang="en-US">
                <a:solidFill>
                  <a:srgbClr val="000000"/>
                </a:solidFill>
              </a:rPr>
              <a:t>Prepare information for upcoming legislative session</a:t>
            </a:r>
          </a:p>
        </p:txBody>
      </p:sp>
      <p:sp>
        <p:nvSpPr>
          <p:cNvPr id="4" name="Slide Number Placeholder 3">
            <a:extLst>
              <a:ext uri="{FF2B5EF4-FFF2-40B4-BE49-F238E27FC236}">
                <a16:creationId xmlns:a16="http://schemas.microsoft.com/office/drawing/2014/main" id="{D108C515-F28E-A367-CD8D-F3931371385A}"/>
              </a:ext>
            </a:extLst>
          </p:cNvPr>
          <p:cNvSpPr>
            <a:spLocks noGrp="1"/>
          </p:cNvSpPr>
          <p:nvPr>
            <p:ph type="sldNum" sz="quarter" idx="12"/>
          </p:nvPr>
        </p:nvSpPr>
        <p:spPr/>
        <p:txBody>
          <a:bodyPr/>
          <a:lstStyle/>
          <a:p>
            <a:pPr defTabSz="685800"/>
            <a:fld id="{BFF5A264-38F1-C449-BFAC-7DC7FE9FD3F1}" type="slidenum">
              <a:rPr lang="en-US">
                <a:solidFill>
                  <a:srgbClr val="18437D"/>
                </a:solidFill>
                <a:latin typeface="Arial" panose="020B0604020202020204"/>
              </a:rPr>
              <a:pPr defTabSz="685800"/>
              <a:t>40</a:t>
            </a:fld>
            <a:endParaRPr lang="en-US">
              <a:solidFill>
                <a:srgbClr val="18437D"/>
              </a:solidFill>
              <a:latin typeface="Arial" panose="020B0604020202020204"/>
            </a:endParaRPr>
          </a:p>
        </p:txBody>
      </p:sp>
    </p:spTree>
    <p:extLst>
      <p:ext uri="{BB962C8B-B14F-4D97-AF65-F5344CB8AC3E}">
        <p14:creationId xmlns:p14="http://schemas.microsoft.com/office/powerpoint/2010/main" val="656454255"/>
      </p:ext>
    </p:extLst>
  </p:cSld>
  <p:clrMapOvr>
    <a:masterClrMapping/>
  </p:clrMapOvr>
  <mc:AlternateContent xmlns:mc="http://schemas.openxmlformats.org/markup-compatibility/2006" xmlns:p14="http://schemas.microsoft.com/office/powerpoint/2010/main">
    <mc:Choice Requires="p14">
      <p:transition spd="slow" p14:dur="15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9E6B-EB03-FA6C-EDE1-FEEB1AB1B547}"/>
              </a:ext>
            </a:extLst>
          </p:cNvPr>
          <p:cNvSpPr>
            <a:spLocks noGrp="1"/>
          </p:cNvSpPr>
          <p:nvPr>
            <p:ph type="ctrTitle"/>
          </p:nvPr>
        </p:nvSpPr>
        <p:spPr>
          <a:xfrm>
            <a:off x="457200" y="4039737"/>
            <a:ext cx="8107680" cy="475701"/>
          </a:xfrm>
        </p:spPr>
        <p:txBody>
          <a:bodyPr/>
          <a:lstStyle/>
          <a:p>
            <a:r>
              <a:rPr lang="en-US">
                <a:latin typeface="IBM Plex Sans" panose="020B0503050203000203" pitchFamily="34" charset="0"/>
              </a:rPr>
              <a:t>Statewide Priority Transit Network &amp; Hub Plan</a:t>
            </a:r>
          </a:p>
        </p:txBody>
      </p:sp>
      <p:sp>
        <p:nvSpPr>
          <p:cNvPr id="3" name="Subtitle 2">
            <a:extLst>
              <a:ext uri="{FF2B5EF4-FFF2-40B4-BE49-F238E27FC236}">
                <a16:creationId xmlns:a16="http://schemas.microsoft.com/office/drawing/2014/main" id="{3988A951-316B-3424-85A7-D5F326789BB2}"/>
              </a:ext>
            </a:extLst>
          </p:cNvPr>
          <p:cNvSpPr>
            <a:spLocks noGrp="1"/>
          </p:cNvSpPr>
          <p:nvPr>
            <p:ph type="subTitle" idx="1"/>
          </p:nvPr>
        </p:nvSpPr>
        <p:spPr/>
        <p:txBody>
          <a:bodyPr/>
          <a:lstStyle/>
          <a:p>
            <a:pPr>
              <a:lnSpc>
                <a:spcPct val="136765"/>
              </a:lnSpc>
            </a:pPr>
            <a:r>
              <a:rPr lang="en-US">
                <a:solidFill>
                  <a:srgbClr val="FFFFFF"/>
                </a:solidFill>
                <a:latin typeface="IBM Plex Sans" panose="020B0503050203000203" pitchFamily="34" charset="0"/>
                <a:ea typeface="Arial" pitchFamily="34" charset="-122"/>
                <a:cs typeface="Arial" pitchFamily="34" charset="-120"/>
              </a:rPr>
              <a:t>Semi-Annual Transit Operators Meeting</a:t>
            </a:r>
            <a:endParaRPr lang="en-US">
              <a:latin typeface="IBM Plex Sans" panose="020B0503050203000203" pitchFamily="34" charset="0"/>
            </a:endParaRPr>
          </a:p>
        </p:txBody>
      </p:sp>
      <p:sp>
        <p:nvSpPr>
          <p:cNvPr id="7" name="Picture Placeholder 6">
            <a:extLst>
              <a:ext uri="{FF2B5EF4-FFF2-40B4-BE49-F238E27FC236}">
                <a16:creationId xmlns:a16="http://schemas.microsoft.com/office/drawing/2014/main" id="{B4E9A47A-5879-4989-9011-6BEAE31046FB}"/>
              </a:ext>
            </a:extLst>
          </p:cNvPr>
          <p:cNvSpPr>
            <a:spLocks noGrp="1"/>
          </p:cNvSpPr>
          <p:nvPr>
            <p:ph type="pic" sz="quarter" idx="10"/>
          </p:nvPr>
        </p:nvSpPr>
        <p:spPr/>
        <p:txBody>
          <a:bodyPr/>
          <a:lstStyle/>
          <a:p>
            <a:endParaRPr lang="en-US"/>
          </a:p>
        </p:txBody>
      </p:sp>
      <p:pic>
        <p:nvPicPr>
          <p:cNvPr id="9" name="Picture 8" descr="First picture shows a person riding a bike on a path.&#10;&#10;The second picture shows passengers boarding a Brazos Transit District bus.&#10;&#10;">
            <a:extLst>
              <a:ext uri="{FF2B5EF4-FFF2-40B4-BE49-F238E27FC236}">
                <a16:creationId xmlns:a16="http://schemas.microsoft.com/office/drawing/2014/main" id="{85761DA4-4855-C00A-2C01-D7453013CBB1}"/>
              </a:ext>
            </a:extLst>
          </p:cNvPr>
          <p:cNvPicPr>
            <a:picLocks noChangeAspect="1"/>
          </p:cNvPicPr>
          <p:nvPr/>
        </p:nvPicPr>
        <p:blipFill>
          <a:blip r:embed="rId2">
            <a:extLst>
              <a:ext uri="{28A0092B-C50C-407E-A947-70E740481C1C}">
                <a14:useLocalDpi xmlns:a14="http://schemas.microsoft.com/office/drawing/2010/main" val="0"/>
              </a:ext>
            </a:extLst>
          </a:blip>
          <a:srcRect l="17129" t="-1" b="-1048"/>
          <a:stretch>
            <a:fillRect/>
          </a:stretch>
        </p:blipFill>
        <p:spPr>
          <a:xfrm>
            <a:off x="-26175" y="0"/>
            <a:ext cx="4493400" cy="3738858"/>
          </a:xfrm>
          <a:prstGeom prst="rect">
            <a:avLst/>
          </a:prstGeom>
        </p:spPr>
      </p:pic>
      <p:pic>
        <p:nvPicPr>
          <p:cNvPr id="12" name="Picture 11" descr="People standing next to a bus">
            <a:extLst>
              <a:ext uri="{FF2B5EF4-FFF2-40B4-BE49-F238E27FC236}">
                <a16:creationId xmlns:a16="http://schemas.microsoft.com/office/drawing/2014/main" id="{AB677C6E-6822-7DD4-A96A-D0BE6A4952E2}"/>
              </a:ext>
            </a:extLst>
          </p:cNvPr>
          <p:cNvPicPr>
            <a:picLocks noGrp="1" noChangeAspect="1"/>
          </p:cNvPicPr>
          <p:nvPr/>
        </p:nvPicPr>
        <p:blipFill>
          <a:blip r:embed="rId3">
            <a:extLst>
              <a:ext uri="{28A0092B-C50C-407E-A947-70E740481C1C}">
                <a14:useLocalDpi xmlns:a14="http://schemas.microsoft.com/office/drawing/2010/main" val="0"/>
              </a:ext>
            </a:extLst>
          </a:blip>
          <a:srcRect l="3209" t="21235" r="-3209" b="21811"/>
          <a:stretch/>
        </p:blipFill>
        <p:spPr>
          <a:xfrm>
            <a:off x="4463256" y="-76691"/>
            <a:ext cx="4883943" cy="3780011"/>
          </a:xfrm>
          <a:prstGeom prst="rect">
            <a:avLst/>
          </a:prstGeom>
        </p:spPr>
      </p:pic>
    </p:spTree>
    <p:extLst>
      <p:ext uri="{BB962C8B-B14F-4D97-AF65-F5344CB8AC3E}">
        <p14:creationId xmlns:p14="http://schemas.microsoft.com/office/powerpoint/2010/main" val="1902913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D7128D-C2BF-748C-F943-B9E4CEA99D18}"/>
              </a:ext>
              <a:ext uri="{C183D7F6-B498-43B3-948B-1728B52AA6E4}">
                <adec:decorative xmlns:adec="http://schemas.microsoft.com/office/drawing/2017/decorative" val="1"/>
              </a:ext>
            </a:extLst>
          </p:cNvPr>
          <p:cNvSpPr/>
          <p:nvPr/>
        </p:nvSpPr>
        <p:spPr>
          <a:xfrm>
            <a:off x="348019" y="1272210"/>
            <a:ext cx="5344637" cy="671168"/>
          </a:xfrm>
          <a:prstGeom prst="rect">
            <a:avLst/>
          </a:prstGeom>
          <a:noFill/>
          <a:ln>
            <a:solidFill>
              <a:srgbClr val="D90D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4" name="Title 3">
            <a:extLst>
              <a:ext uri="{FF2B5EF4-FFF2-40B4-BE49-F238E27FC236}">
                <a16:creationId xmlns:a16="http://schemas.microsoft.com/office/drawing/2014/main" id="{4D91A2E0-D650-F3C4-AC8F-BFF5D0F9EAB5}"/>
              </a:ext>
            </a:extLst>
          </p:cNvPr>
          <p:cNvSpPr>
            <a:spLocks noGrp="1"/>
          </p:cNvSpPr>
          <p:nvPr>
            <p:ph type="title"/>
          </p:nvPr>
        </p:nvSpPr>
        <p:spPr/>
        <p:txBody>
          <a:bodyPr/>
          <a:lstStyle/>
          <a:p>
            <a:r>
              <a:rPr lang="en-US">
                <a:latin typeface="IBM Plex Sans" panose="020B0503050203000203" pitchFamily="34" charset="0"/>
              </a:rPr>
              <a:t>Initial Priority </a:t>
            </a:r>
            <a:r>
              <a:rPr lang="en-US" b="0" i="1">
                <a:latin typeface="IBM Plex Sans" panose="020B0503050203000203" pitchFamily="34" charset="0"/>
              </a:rPr>
              <a:t>identified in the SMTP</a:t>
            </a:r>
          </a:p>
        </p:txBody>
      </p:sp>
      <p:sp>
        <p:nvSpPr>
          <p:cNvPr id="5" name="Content Placeholder 4">
            <a:extLst>
              <a:ext uri="{FF2B5EF4-FFF2-40B4-BE49-F238E27FC236}">
                <a16:creationId xmlns:a16="http://schemas.microsoft.com/office/drawing/2014/main" id="{F8A2D5F2-DCD8-4442-9CD3-9535583D635F}"/>
              </a:ext>
            </a:extLst>
          </p:cNvPr>
          <p:cNvSpPr>
            <a:spLocks noGrp="1"/>
          </p:cNvSpPr>
          <p:nvPr>
            <p:ph idx="1"/>
          </p:nvPr>
        </p:nvSpPr>
        <p:spPr>
          <a:xfrm>
            <a:off x="457200" y="1272209"/>
            <a:ext cx="5071730" cy="3190063"/>
          </a:xfrm>
        </p:spPr>
        <p:txBody>
          <a:bodyPr/>
          <a:lstStyle/>
          <a:p>
            <a:pPr marL="0" indent="0">
              <a:buNone/>
            </a:pPr>
            <a:r>
              <a:rPr lang="en-US" sz="1400">
                <a:solidFill>
                  <a:srgbClr val="0C4DA2"/>
                </a:solidFill>
                <a:latin typeface="IBM Plex Sans Medium" panose="020B0603050203000203" pitchFamily="34" charset="0"/>
              </a:rPr>
              <a:t>The Network and Hub Plan will address a </a:t>
            </a:r>
            <a:r>
              <a:rPr lang="en-US" sz="1400">
                <a:solidFill>
                  <a:srgbClr val="0056A9"/>
                </a:solidFill>
                <a:latin typeface="IBM Plex Sans Medium" panose="020B0603050203000203" pitchFamily="34" charset="0"/>
              </a:rPr>
              <a:t>key</a:t>
            </a:r>
            <a:r>
              <a:rPr lang="en-US" sz="1400">
                <a:solidFill>
                  <a:srgbClr val="0C4DA2"/>
                </a:solidFill>
                <a:latin typeface="IBM Plex Sans Medium" panose="020B0603050203000203" pitchFamily="34" charset="0"/>
              </a:rPr>
              <a:t> strategy identified in the Statewide Multimodal </a:t>
            </a:r>
            <a:r>
              <a:rPr lang="en-US" sz="1400">
                <a:solidFill>
                  <a:srgbClr val="0056A9"/>
                </a:solidFill>
                <a:latin typeface="IBM Plex Sans Medium" panose="020B0603050203000203" pitchFamily="34" charset="0"/>
              </a:rPr>
              <a:t>Transit</a:t>
            </a:r>
            <a:r>
              <a:rPr lang="en-US" sz="1400">
                <a:solidFill>
                  <a:srgbClr val="0C4DA2"/>
                </a:solidFill>
                <a:latin typeface="IBM Plex Sans Medium" panose="020B0603050203000203" pitchFamily="34" charset="0"/>
              </a:rPr>
              <a:t> Plan</a:t>
            </a:r>
          </a:p>
          <a:p>
            <a:pPr marL="0" indent="0">
              <a:buNone/>
            </a:pPr>
            <a:r>
              <a:rPr lang="en-US" sz="1200" b="1">
                <a:solidFill>
                  <a:srgbClr val="0C4DA2"/>
                </a:solidFill>
                <a:latin typeface="IBM Plex Sans Medium" panose="020B0603050203000203" pitchFamily="34" charset="0"/>
              </a:rPr>
              <a:t>Components of a Network and Hub Plan are noted in the SMTP to include:</a:t>
            </a:r>
          </a:p>
          <a:p>
            <a:pPr marL="342900" indent="-342900"/>
            <a:r>
              <a:rPr lang="en-US" sz="1200">
                <a:solidFill>
                  <a:srgbClr val="0C4DA2"/>
                </a:solidFill>
                <a:latin typeface="IBM Plex Sans Condensed Light" panose="020B0406050203000203" pitchFamily="34" charset="0"/>
              </a:rPr>
              <a:t>Key statewide transit corridors connecting major destinations across the state</a:t>
            </a:r>
          </a:p>
          <a:p>
            <a:pPr marL="342900" indent="-342900"/>
            <a:r>
              <a:rPr lang="en-US" sz="1200">
                <a:solidFill>
                  <a:srgbClr val="0C4DA2"/>
                </a:solidFill>
                <a:latin typeface="IBM Plex Sans Condensed Light" panose="020B0406050203000203" pitchFamily="34" charset="0"/>
              </a:rPr>
              <a:t>Existing and future transit hubs</a:t>
            </a:r>
          </a:p>
          <a:p>
            <a:pPr marL="342900" indent="-342900"/>
            <a:r>
              <a:rPr lang="en-US" sz="1200">
                <a:solidFill>
                  <a:srgbClr val="0C4DA2"/>
                </a:solidFill>
                <a:latin typeface="IBM Plex Sans Condensed Light" panose="020B0406050203000203" pitchFamily="34" charset="0"/>
              </a:rPr>
              <a:t>Network of urban or rural connecting corridors and hubs</a:t>
            </a:r>
          </a:p>
          <a:p>
            <a:pPr marL="342900" indent="-342900"/>
            <a:r>
              <a:rPr lang="en-US" sz="1200">
                <a:solidFill>
                  <a:srgbClr val="0C4DA2"/>
                </a:solidFill>
                <a:latin typeface="IBM Plex Sans Condensed Light" panose="020B0406050203000203" pitchFamily="34" charset="0"/>
              </a:rPr>
              <a:t>Corridors within local transit agency service areas that are on state roadways</a:t>
            </a:r>
          </a:p>
          <a:p>
            <a:pPr marL="0" indent="0">
              <a:buNone/>
            </a:pPr>
            <a:endParaRPr lang="en-US" sz="1200">
              <a:solidFill>
                <a:srgbClr val="0C4DA2"/>
              </a:solidFill>
              <a:latin typeface="IBM Plex Sans Medium" panose="020B0603050203000203" pitchFamily="34" charset="0"/>
            </a:endParaRPr>
          </a:p>
          <a:p>
            <a:pPr marL="0" indent="0">
              <a:buNone/>
            </a:pPr>
            <a:endParaRPr lang="en-US"/>
          </a:p>
        </p:txBody>
      </p:sp>
      <p:pic>
        <p:nvPicPr>
          <p:cNvPr id="7" name="Picture 6" descr="An image showing the cover page of the Statewide Multimodal Transit Plan 2050">
            <a:extLst>
              <a:ext uri="{FF2B5EF4-FFF2-40B4-BE49-F238E27FC236}">
                <a16:creationId xmlns:a16="http://schemas.microsoft.com/office/drawing/2014/main" id="{3EAA36E8-225F-8172-F167-D9E94D05F3E6}"/>
              </a:ext>
            </a:extLst>
          </p:cNvPr>
          <p:cNvPicPr>
            <a:picLocks noChangeAspect="1"/>
          </p:cNvPicPr>
          <p:nvPr/>
        </p:nvPicPr>
        <p:blipFill>
          <a:blip r:embed="rId2"/>
          <a:stretch>
            <a:fillRect/>
          </a:stretch>
        </p:blipFill>
        <p:spPr>
          <a:xfrm>
            <a:off x="5947038" y="1943378"/>
            <a:ext cx="2739762" cy="2116970"/>
          </a:xfrm>
          <a:prstGeom prst="rect">
            <a:avLst/>
          </a:prstGeom>
          <a:effectLst>
            <a:outerShdw blurRad="50800" dist="177800" dir="2700000" algn="tl" rotWithShape="0">
              <a:prstClr val="black">
                <a:alpha val="14000"/>
              </a:prstClr>
            </a:outerShdw>
          </a:effectLst>
        </p:spPr>
      </p:pic>
    </p:spTree>
    <p:extLst>
      <p:ext uri="{BB962C8B-B14F-4D97-AF65-F5344CB8AC3E}">
        <p14:creationId xmlns:p14="http://schemas.microsoft.com/office/powerpoint/2010/main" val="1933381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Hexagon 69">
            <a:extLst>
              <a:ext uri="{FF2B5EF4-FFF2-40B4-BE49-F238E27FC236}">
                <a16:creationId xmlns:a16="http://schemas.microsoft.com/office/drawing/2014/main" id="{9DC685BE-CCFF-43BC-5495-24A8D3B099D5}"/>
              </a:ext>
              <a:ext uri="{C183D7F6-B498-43B3-948B-1728B52AA6E4}">
                <adec:decorative xmlns:adec="http://schemas.microsoft.com/office/drawing/2017/decorative" val="1"/>
              </a:ext>
            </a:extLst>
          </p:cNvPr>
          <p:cNvSpPr>
            <a:spLocks/>
          </p:cNvSpPr>
          <p:nvPr/>
        </p:nvSpPr>
        <p:spPr>
          <a:xfrm>
            <a:off x="156536" y="1391254"/>
            <a:ext cx="2449504" cy="2111641"/>
          </a:xfrm>
          <a:prstGeom prst="hexagon">
            <a:avLst/>
          </a:prstGeom>
          <a:solidFill>
            <a:srgbClr val="0C4DA2">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Verdana"/>
                <a:ea typeface="+mn-ea"/>
                <a:cs typeface="+mn-cs"/>
              </a:rPr>
              <a:t> </a:t>
            </a:r>
          </a:p>
        </p:txBody>
      </p:sp>
      <p:sp>
        <p:nvSpPr>
          <p:cNvPr id="3" name="Hexagon 2">
            <a:extLst>
              <a:ext uri="{FF2B5EF4-FFF2-40B4-BE49-F238E27FC236}">
                <a16:creationId xmlns:a16="http://schemas.microsoft.com/office/drawing/2014/main" id="{B3E5CA32-9DFD-E330-DFE5-339CF2523B81}"/>
              </a:ext>
              <a:ext uri="{C183D7F6-B498-43B3-948B-1728B52AA6E4}">
                <adec:decorative xmlns:adec="http://schemas.microsoft.com/office/drawing/2017/decorative" val="1"/>
              </a:ext>
            </a:extLst>
          </p:cNvPr>
          <p:cNvSpPr>
            <a:spLocks/>
          </p:cNvSpPr>
          <p:nvPr/>
        </p:nvSpPr>
        <p:spPr>
          <a:xfrm>
            <a:off x="2190643" y="2506859"/>
            <a:ext cx="2449504" cy="2111641"/>
          </a:xfrm>
          <a:prstGeom prst="hexagon">
            <a:avLst/>
          </a:prstGeom>
          <a:solidFill>
            <a:srgbClr val="0C4DA2">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Verdana"/>
                <a:ea typeface="+mn-ea"/>
                <a:cs typeface="+mn-cs"/>
              </a:rPr>
              <a:t> </a:t>
            </a:r>
          </a:p>
        </p:txBody>
      </p:sp>
      <p:sp>
        <p:nvSpPr>
          <p:cNvPr id="4" name="Hexagon 3">
            <a:extLst>
              <a:ext uri="{FF2B5EF4-FFF2-40B4-BE49-F238E27FC236}">
                <a16:creationId xmlns:a16="http://schemas.microsoft.com/office/drawing/2014/main" id="{EFEFE382-9202-7787-6F8A-2239AD1D8BAE}"/>
              </a:ext>
              <a:ext uri="{C183D7F6-B498-43B3-948B-1728B52AA6E4}">
                <adec:decorative xmlns:adec="http://schemas.microsoft.com/office/drawing/2017/decorative" val="1"/>
              </a:ext>
            </a:extLst>
          </p:cNvPr>
          <p:cNvSpPr>
            <a:spLocks/>
          </p:cNvSpPr>
          <p:nvPr/>
        </p:nvSpPr>
        <p:spPr>
          <a:xfrm>
            <a:off x="4210376" y="1391254"/>
            <a:ext cx="2449504" cy="2111641"/>
          </a:xfrm>
          <a:prstGeom prst="hexagon">
            <a:avLst/>
          </a:prstGeom>
          <a:solidFill>
            <a:srgbClr val="0C4DA2">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Verdana"/>
                <a:ea typeface="+mn-ea"/>
                <a:cs typeface="+mn-cs"/>
              </a:rPr>
              <a:t> </a:t>
            </a:r>
          </a:p>
        </p:txBody>
      </p:sp>
      <p:sp>
        <p:nvSpPr>
          <p:cNvPr id="78" name="Text 6">
            <a:extLst>
              <a:ext uri="{FF2B5EF4-FFF2-40B4-BE49-F238E27FC236}">
                <a16:creationId xmlns:a16="http://schemas.microsoft.com/office/drawing/2014/main" id="{7A43692E-801C-66CC-787B-F75CFA762A53}"/>
              </a:ext>
              <a:ext uri="{C183D7F6-B498-43B3-948B-1728B52AA6E4}">
                <adec:decorative xmlns:adec="http://schemas.microsoft.com/office/drawing/2017/decorative" val="1"/>
              </a:ext>
            </a:extLst>
          </p:cNvPr>
          <p:cNvSpPr/>
          <p:nvPr/>
        </p:nvSpPr>
        <p:spPr>
          <a:xfrm>
            <a:off x="-85039" y="2540057"/>
            <a:ext cx="2989130" cy="644575"/>
          </a:xfrm>
          <a:prstGeom prst="rect">
            <a:avLst/>
          </a:prstGeom>
          <a:noFill/>
          <a:ln/>
        </p:spPr>
        <p:txBody>
          <a:bodyPr wrap="square" lIns="25400" tIns="25400" rIns="25400" bIns="25400" rtlCol="0" anchor="t">
            <a:noAutofit/>
          </a:bodyPr>
          <a:lstStyle/>
          <a:p>
            <a:pPr marL="0" marR="0" lvl="0" indent="0" algn="ctr" defTabSz="457200" rtl="0" eaLnBrk="1" fontAlgn="auto" latinLnBrk="0" hangingPunct="1">
              <a:lnSpc>
                <a:spcPct val="134054"/>
              </a:lnSpc>
              <a:spcBef>
                <a:spcPts val="0"/>
              </a:spcBef>
              <a:spcAft>
                <a:spcPts val="0"/>
              </a:spcAft>
              <a:buClrTx/>
              <a:buSzTx/>
              <a:buFontTx/>
              <a:buNone/>
              <a:tabLst/>
              <a:defRPr/>
            </a:pPr>
            <a:r>
              <a:rPr kumimoji="0" lang="en-US" sz="1600" b="1" i="0" u="none" strike="noStrike" kern="1200" cap="none" spc="0" normalizeH="0" baseline="0" noProof="0">
                <a:ln>
                  <a:noFill/>
                </a:ln>
                <a:solidFill>
                  <a:srgbClr val="08336B"/>
                </a:solidFill>
                <a:effectLst/>
                <a:uLnTx/>
                <a:uFillTx/>
                <a:latin typeface="IBM Plex Sans Condensed Medium" panose="020B0606050203000203" pitchFamily="34" charset="0"/>
                <a:ea typeface="Arial" pitchFamily="34" charset="-122"/>
                <a:cs typeface="Arial" pitchFamily="34" charset="-120"/>
              </a:rPr>
              <a:t>Facilitate Intermodal</a:t>
            </a:r>
            <a:br>
              <a:rPr kumimoji="0" lang="en-US" sz="1600" b="1" i="0" u="none" strike="noStrike" kern="1200" cap="none" spc="0" normalizeH="0" baseline="0" noProof="0">
                <a:ln>
                  <a:noFill/>
                </a:ln>
                <a:solidFill>
                  <a:srgbClr val="08336B"/>
                </a:solidFill>
                <a:effectLst/>
                <a:uLnTx/>
                <a:uFillTx/>
                <a:latin typeface="IBM Plex Sans Condensed Medium" panose="020B0606050203000203" pitchFamily="34" charset="0"/>
                <a:ea typeface="Arial" pitchFamily="34" charset="-122"/>
                <a:cs typeface="Arial" pitchFamily="34" charset="-120"/>
              </a:rPr>
            </a:br>
            <a:r>
              <a:rPr kumimoji="0" lang="en-US" sz="1600" b="1" i="0" u="none" strike="noStrike" kern="1200" cap="none" spc="0" normalizeH="0" baseline="0" noProof="0">
                <a:ln>
                  <a:noFill/>
                </a:ln>
                <a:solidFill>
                  <a:srgbClr val="08336B"/>
                </a:solidFill>
                <a:effectLst/>
                <a:uLnTx/>
                <a:uFillTx/>
                <a:latin typeface="IBM Plex Sans Condensed Medium" panose="020B0606050203000203" pitchFamily="34" charset="0"/>
                <a:ea typeface="Arial" pitchFamily="34" charset="-122"/>
                <a:cs typeface="Arial" pitchFamily="34" charset="-120"/>
              </a:rPr>
              <a:t>Transfers </a:t>
            </a:r>
            <a:endParaRPr kumimoji="0" lang="en-US" sz="16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endParaRPr>
          </a:p>
        </p:txBody>
      </p:sp>
      <p:pic>
        <p:nvPicPr>
          <p:cNvPr id="80" name="Graphic 79">
            <a:extLst>
              <a:ext uri="{FF2B5EF4-FFF2-40B4-BE49-F238E27FC236}">
                <a16:creationId xmlns:a16="http://schemas.microsoft.com/office/drawing/2014/main" id="{7F4143BA-D49E-5E63-E952-E34B467D2D1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7031" y="2072112"/>
            <a:ext cx="733891" cy="434340"/>
          </a:xfrm>
          <a:prstGeom prst="rect">
            <a:avLst/>
          </a:prstGeom>
        </p:spPr>
      </p:pic>
      <p:pic>
        <p:nvPicPr>
          <p:cNvPr id="82" name="Graphic 81">
            <a:extLst>
              <a:ext uri="{FF2B5EF4-FFF2-40B4-BE49-F238E27FC236}">
                <a16:creationId xmlns:a16="http://schemas.microsoft.com/office/drawing/2014/main" id="{42E8F6CE-109B-6CF0-CA71-B221212D578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90356" y="1859199"/>
            <a:ext cx="974025" cy="644575"/>
          </a:xfrm>
          <a:prstGeom prst="rect">
            <a:avLst/>
          </a:prstGeom>
        </p:spPr>
      </p:pic>
      <p:pic>
        <p:nvPicPr>
          <p:cNvPr id="88" name="Graphic 87">
            <a:extLst>
              <a:ext uri="{FF2B5EF4-FFF2-40B4-BE49-F238E27FC236}">
                <a16:creationId xmlns:a16="http://schemas.microsoft.com/office/drawing/2014/main" id="{79A9FDD0-DA2D-FAC6-EFAE-11A6562D397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50962" y="2622718"/>
            <a:ext cx="1789456" cy="1256714"/>
          </a:xfrm>
          <a:prstGeom prst="rect">
            <a:avLst/>
          </a:prstGeom>
        </p:spPr>
      </p:pic>
      <p:sp>
        <p:nvSpPr>
          <p:cNvPr id="90" name="Text 6">
            <a:extLst>
              <a:ext uri="{FF2B5EF4-FFF2-40B4-BE49-F238E27FC236}">
                <a16:creationId xmlns:a16="http://schemas.microsoft.com/office/drawing/2014/main" id="{51C3915F-76AE-F013-6888-75C000314DB1}"/>
              </a:ext>
              <a:ext uri="{C183D7F6-B498-43B3-948B-1728B52AA6E4}">
                <adec:decorative xmlns:adec="http://schemas.microsoft.com/office/drawing/2017/decorative" val="1"/>
              </a:ext>
            </a:extLst>
          </p:cNvPr>
          <p:cNvSpPr/>
          <p:nvPr/>
        </p:nvSpPr>
        <p:spPr>
          <a:xfrm>
            <a:off x="1920830" y="3862622"/>
            <a:ext cx="2989130" cy="644575"/>
          </a:xfrm>
          <a:prstGeom prst="rect">
            <a:avLst/>
          </a:prstGeom>
          <a:noFill/>
          <a:ln/>
        </p:spPr>
        <p:txBody>
          <a:bodyPr wrap="square" lIns="25400" tIns="25400" rIns="25400" bIns="25400" rtlCol="0" anchor="t">
            <a:noAutofit/>
          </a:bodyPr>
          <a:lstStyle/>
          <a:p>
            <a:pPr marL="0" marR="0" lvl="0" indent="0" algn="ctr" defTabSz="457200" rtl="0" eaLnBrk="1" fontAlgn="auto" latinLnBrk="0" hangingPunct="1">
              <a:lnSpc>
                <a:spcPct val="134054"/>
              </a:lnSpc>
              <a:spcBef>
                <a:spcPts val="0"/>
              </a:spcBef>
              <a:spcAft>
                <a:spcPts val="0"/>
              </a:spcAft>
              <a:buClrTx/>
              <a:buSzTx/>
              <a:buFontTx/>
              <a:buNone/>
              <a:tabLst/>
              <a:defRPr/>
            </a:pPr>
            <a:r>
              <a:rPr kumimoji="0" lang="en-US" sz="1600" b="1" i="0" u="none" strike="noStrike" kern="1200" cap="none" spc="0" normalizeH="0" baseline="0" noProof="0">
                <a:ln>
                  <a:noFill/>
                </a:ln>
                <a:solidFill>
                  <a:srgbClr val="08336B"/>
                </a:solidFill>
                <a:effectLst/>
                <a:uLnTx/>
                <a:uFillTx/>
                <a:latin typeface="IBM Plex Sans Condensed Medium" panose="020B0606050203000203" pitchFamily="34" charset="0"/>
                <a:ea typeface="Arial" pitchFamily="34" charset="-122"/>
                <a:cs typeface="Arial" pitchFamily="34" charset="-120"/>
              </a:rPr>
              <a:t>Expand User Access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8336B"/>
                </a:solidFill>
                <a:effectLst/>
                <a:uLnTx/>
                <a:uFillTx/>
                <a:latin typeface="IBM Plex Sans Condensed Medium" panose="020B0606050203000203" pitchFamily="34" charset="0"/>
                <a:ea typeface="Arial" pitchFamily="34" charset="-122"/>
                <a:cs typeface="Arial" pitchFamily="34" charset="-120"/>
              </a:rPr>
              <a:t>to Services</a:t>
            </a:r>
            <a:endParaRPr kumimoji="0" lang="en-US" sz="16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endParaRPr>
          </a:p>
        </p:txBody>
      </p:sp>
      <p:pic>
        <p:nvPicPr>
          <p:cNvPr id="94" name="Graphic 93">
            <a:extLst>
              <a:ext uri="{FF2B5EF4-FFF2-40B4-BE49-F238E27FC236}">
                <a16:creationId xmlns:a16="http://schemas.microsoft.com/office/drawing/2014/main" id="{2E51A3EE-EB69-EAD9-E692-4127A29B47D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t="31538" r="3495"/>
          <a:stretch>
            <a:fillRect/>
          </a:stretch>
        </p:blipFill>
        <p:spPr>
          <a:xfrm>
            <a:off x="4929220" y="2334612"/>
            <a:ext cx="482171" cy="353856"/>
          </a:xfrm>
          <a:prstGeom prst="rect">
            <a:avLst/>
          </a:prstGeom>
        </p:spPr>
      </p:pic>
      <p:pic>
        <p:nvPicPr>
          <p:cNvPr id="96" name="Graphic 95">
            <a:extLst>
              <a:ext uri="{FF2B5EF4-FFF2-40B4-BE49-F238E27FC236}">
                <a16:creationId xmlns:a16="http://schemas.microsoft.com/office/drawing/2014/main" id="{9A9523F0-53D4-AD6D-4BA0-3B1532B4AC2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l="1" t="31538" r="-4554"/>
          <a:stretch>
            <a:fillRect/>
          </a:stretch>
        </p:blipFill>
        <p:spPr>
          <a:xfrm>
            <a:off x="5471442" y="2334612"/>
            <a:ext cx="522386" cy="353856"/>
          </a:xfrm>
          <a:prstGeom prst="rect">
            <a:avLst/>
          </a:prstGeom>
        </p:spPr>
      </p:pic>
      <p:pic>
        <p:nvPicPr>
          <p:cNvPr id="98" name="Graphic 97">
            <a:extLst>
              <a:ext uri="{FF2B5EF4-FFF2-40B4-BE49-F238E27FC236}">
                <a16:creationId xmlns:a16="http://schemas.microsoft.com/office/drawing/2014/main" id="{2023E024-F6B3-E3E8-DEAD-BE7CEAA5AF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06780" y="1973333"/>
            <a:ext cx="210278" cy="210278"/>
          </a:xfrm>
          <a:prstGeom prst="rect">
            <a:avLst/>
          </a:prstGeom>
        </p:spPr>
      </p:pic>
      <p:pic>
        <p:nvPicPr>
          <p:cNvPr id="100" name="Graphic 99">
            <a:extLst>
              <a:ext uri="{FF2B5EF4-FFF2-40B4-BE49-F238E27FC236}">
                <a16:creationId xmlns:a16="http://schemas.microsoft.com/office/drawing/2014/main" id="{74A69A74-21B4-72BA-D7C8-7B4435789E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86349" y="2192080"/>
            <a:ext cx="160200" cy="160200"/>
          </a:xfrm>
          <a:prstGeom prst="rect">
            <a:avLst/>
          </a:prstGeom>
        </p:spPr>
      </p:pic>
      <p:pic>
        <p:nvPicPr>
          <p:cNvPr id="102" name="Graphic 101">
            <a:extLst>
              <a:ext uri="{FF2B5EF4-FFF2-40B4-BE49-F238E27FC236}">
                <a16:creationId xmlns:a16="http://schemas.microsoft.com/office/drawing/2014/main" id="{3F332189-97AB-FA21-FCC7-790B7F20C07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90186" y="1891168"/>
            <a:ext cx="210278" cy="210278"/>
          </a:xfrm>
          <a:prstGeom prst="rect">
            <a:avLst/>
          </a:prstGeom>
        </p:spPr>
      </p:pic>
      <p:sp>
        <p:nvSpPr>
          <p:cNvPr id="104" name="Text 6">
            <a:extLst>
              <a:ext uri="{FF2B5EF4-FFF2-40B4-BE49-F238E27FC236}">
                <a16:creationId xmlns:a16="http://schemas.microsoft.com/office/drawing/2014/main" id="{76DB8ADD-5EBC-E7D0-3EC8-DAB1A9F478F6}"/>
              </a:ext>
              <a:ext uri="{C183D7F6-B498-43B3-948B-1728B52AA6E4}">
                <adec:decorative xmlns:adec="http://schemas.microsoft.com/office/drawing/2017/decorative" val="1"/>
              </a:ext>
            </a:extLst>
          </p:cNvPr>
          <p:cNvSpPr/>
          <p:nvPr/>
        </p:nvSpPr>
        <p:spPr>
          <a:xfrm>
            <a:off x="4440963" y="2683630"/>
            <a:ext cx="1988330" cy="683310"/>
          </a:xfrm>
          <a:prstGeom prst="rect">
            <a:avLst/>
          </a:prstGeom>
          <a:noFill/>
          <a:ln/>
        </p:spPr>
        <p:txBody>
          <a:bodyPr wrap="square" lIns="25400" tIns="25400" rIns="25400" bIns="25400" rtlCol="0" anchor="t">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8336B"/>
                </a:solidFill>
                <a:effectLst/>
                <a:uLnTx/>
                <a:uFillTx/>
                <a:latin typeface="IBM Plex Sans Condensed Medium"/>
                <a:ea typeface="+mn-ea"/>
                <a:cs typeface="Arial"/>
              </a:rPr>
              <a:t>Expand Multimodal Options</a:t>
            </a:r>
            <a:endParaRPr kumimoji="0" lang="en-US" sz="16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endParaRPr>
          </a:p>
        </p:txBody>
      </p:sp>
      <p:sp>
        <p:nvSpPr>
          <p:cNvPr id="68" name="Title 67">
            <a:extLst>
              <a:ext uri="{FF2B5EF4-FFF2-40B4-BE49-F238E27FC236}">
                <a16:creationId xmlns:a16="http://schemas.microsoft.com/office/drawing/2014/main" id="{AEC89C4A-0AD8-CDDA-5B4C-EDD885A8E388}"/>
              </a:ext>
              <a:ext uri="{C183D7F6-B498-43B3-948B-1728B52AA6E4}">
                <adec:decorative xmlns:adec="http://schemas.microsoft.com/office/drawing/2017/decorative" val="1"/>
              </a:ext>
            </a:extLst>
          </p:cNvPr>
          <p:cNvSpPr>
            <a:spLocks noGrp="1"/>
          </p:cNvSpPr>
          <p:nvPr>
            <p:ph type="title"/>
          </p:nvPr>
        </p:nvSpPr>
        <p:spPr/>
        <p:txBody>
          <a:bodyPr/>
          <a:lstStyle/>
          <a:p>
            <a:r>
              <a:rPr lang="en-US">
                <a:latin typeface="IBM Plex Sans"/>
                <a:ea typeface="Verdana"/>
              </a:rPr>
              <a:t>Expected Outcomes  </a:t>
            </a:r>
            <a:r>
              <a:rPr lang="en-US" b="0" i="1">
                <a:latin typeface="IBM Plex Sans"/>
                <a:ea typeface="Verdana"/>
              </a:rPr>
              <a:t>What the plan sets out to do</a:t>
            </a:r>
            <a:endParaRPr lang="en-US">
              <a:latin typeface="IBM Plex Sans"/>
              <a:ea typeface="Verdana"/>
            </a:endParaRPr>
          </a:p>
        </p:txBody>
      </p:sp>
      <p:sp>
        <p:nvSpPr>
          <p:cNvPr id="8" name="Hexagon 7">
            <a:extLst>
              <a:ext uri="{FF2B5EF4-FFF2-40B4-BE49-F238E27FC236}">
                <a16:creationId xmlns:a16="http://schemas.microsoft.com/office/drawing/2014/main" id="{BC696EFF-E74E-3FD1-9CFC-1D20E9F5FE77}"/>
              </a:ext>
              <a:ext uri="{C183D7F6-B498-43B3-948B-1728B52AA6E4}">
                <adec:decorative xmlns:adec="http://schemas.microsoft.com/office/drawing/2017/decorative" val="1"/>
              </a:ext>
            </a:extLst>
          </p:cNvPr>
          <p:cNvSpPr>
            <a:spLocks/>
          </p:cNvSpPr>
          <p:nvPr/>
        </p:nvSpPr>
        <p:spPr>
          <a:xfrm>
            <a:off x="6224415" y="2506859"/>
            <a:ext cx="2449504" cy="2111641"/>
          </a:xfrm>
          <a:prstGeom prst="hexagon">
            <a:avLst/>
          </a:prstGeom>
          <a:solidFill>
            <a:srgbClr val="0C4DA2">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Verdana"/>
                <a:ea typeface="+mn-ea"/>
                <a:cs typeface="+mn-cs"/>
              </a:rPr>
              <a:t> </a:t>
            </a:r>
          </a:p>
        </p:txBody>
      </p:sp>
      <p:sp>
        <p:nvSpPr>
          <p:cNvPr id="10" name="TextBox 9">
            <a:extLst>
              <a:ext uri="{FF2B5EF4-FFF2-40B4-BE49-F238E27FC236}">
                <a16:creationId xmlns:a16="http://schemas.microsoft.com/office/drawing/2014/main" id="{BB2858A9-18CB-3199-DA3E-51C84DCBF68D}"/>
              </a:ext>
              <a:ext uri="{C183D7F6-B498-43B3-948B-1728B52AA6E4}">
                <adec:decorative xmlns:adec="http://schemas.microsoft.com/office/drawing/2017/decorative" val="1"/>
              </a:ext>
            </a:extLst>
          </p:cNvPr>
          <p:cNvSpPr txBox="1"/>
          <p:nvPr/>
        </p:nvSpPr>
        <p:spPr>
          <a:xfrm>
            <a:off x="6292876" y="3753346"/>
            <a:ext cx="2312581" cy="830997"/>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8336B"/>
                </a:solidFill>
                <a:effectLst/>
                <a:uLnTx/>
                <a:uFillTx/>
                <a:latin typeface="IBM Plex Sans Condensed Medium"/>
                <a:ea typeface="+mn-ea"/>
                <a:cs typeface="Arial"/>
              </a:rPr>
              <a:t>Support Economic Development &amp; Job Access</a:t>
            </a:r>
            <a:endParaRPr kumimoji="0" lang="en-US" sz="2000" b="0" i="0" u="none" strike="noStrike" kern="1200" cap="none" spc="0" normalizeH="0" baseline="0" noProof="0">
              <a:ln>
                <a:noFill/>
              </a:ln>
              <a:solidFill>
                <a:srgbClr val="000000"/>
              </a:solidFill>
              <a:effectLst/>
              <a:uLnTx/>
              <a:uFillTx/>
              <a:latin typeface="IBM Plex Sans Condensed Medium"/>
              <a:ea typeface="+mn-ea"/>
              <a:cs typeface="Arial"/>
            </a:endParaRPr>
          </a:p>
        </p:txBody>
      </p:sp>
      <p:pic>
        <p:nvPicPr>
          <p:cNvPr id="12" name="Graphic 11">
            <a:extLst>
              <a:ext uri="{FF2B5EF4-FFF2-40B4-BE49-F238E27FC236}">
                <a16:creationId xmlns:a16="http://schemas.microsoft.com/office/drawing/2014/main" id="{330307A7-8160-A54E-A527-CE2F42604B3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60241" y="2559566"/>
            <a:ext cx="1234700" cy="1185870"/>
          </a:xfrm>
          <a:prstGeom prst="rect">
            <a:avLst/>
          </a:prstGeom>
        </p:spPr>
      </p:pic>
    </p:spTree>
    <p:extLst>
      <p:ext uri="{BB962C8B-B14F-4D97-AF65-F5344CB8AC3E}">
        <p14:creationId xmlns:p14="http://schemas.microsoft.com/office/powerpoint/2010/main" val="2144785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F39F4-CC4F-D83D-655D-A262CC654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B0A48-114B-28E6-BA9F-B6B4EE63FA1C}"/>
              </a:ext>
              <a:ext uri="{C183D7F6-B498-43B3-948B-1728B52AA6E4}">
                <adec:decorative xmlns:adec="http://schemas.microsoft.com/office/drawing/2017/decorative" val="1"/>
              </a:ext>
            </a:extLst>
          </p:cNvPr>
          <p:cNvSpPr>
            <a:spLocks noGrp="1"/>
          </p:cNvSpPr>
          <p:nvPr>
            <p:ph type="title"/>
          </p:nvPr>
        </p:nvSpPr>
        <p:spPr/>
        <p:txBody>
          <a:bodyPr/>
          <a:lstStyle/>
          <a:p>
            <a:r>
              <a:rPr lang="en-US">
                <a:latin typeface="IBM Plex Sans"/>
                <a:ea typeface="Verdana"/>
              </a:rPr>
              <a:t>Network &amp; Hub Plan Development Process</a:t>
            </a:r>
            <a:endParaRPr lang="en-US"/>
          </a:p>
        </p:txBody>
      </p:sp>
      <p:sp>
        <p:nvSpPr>
          <p:cNvPr id="3" name="Shape 5">
            <a:extLst>
              <a:ext uri="{FF2B5EF4-FFF2-40B4-BE49-F238E27FC236}">
                <a16:creationId xmlns:a16="http://schemas.microsoft.com/office/drawing/2014/main" id="{B6B2F4BA-B413-817C-554D-B28FDCBE7423}"/>
              </a:ext>
              <a:ext uri="{C183D7F6-B498-43B3-948B-1728B52AA6E4}">
                <adec:decorative xmlns:adec="http://schemas.microsoft.com/office/drawing/2017/decorative" val="1"/>
              </a:ext>
            </a:extLst>
          </p:cNvPr>
          <p:cNvSpPr/>
          <p:nvPr/>
        </p:nvSpPr>
        <p:spPr>
          <a:xfrm>
            <a:off x="457200" y="2316709"/>
            <a:ext cx="1866014" cy="1187376"/>
          </a:xfrm>
          <a:prstGeom prst="roundRect">
            <a:avLst>
              <a:gd name="adj" fmla="val 2797"/>
            </a:avLst>
          </a:prstGeom>
          <a:solidFill>
            <a:srgbClr val="E7EDF6"/>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Shape 3">
            <a:extLst>
              <a:ext uri="{FF2B5EF4-FFF2-40B4-BE49-F238E27FC236}">
                <a16:creationId xmlns:a16="http://schemas.microsoft.com/office/drawing/2014/main" id="{C4A9A1D9-3AF4-969F-0FE0-E77679A41225}"/>
              </a:ext>
              <a:ext uri="{C183D7F6-B498-43B3-948B-1728B52AA6E4}">
                <adec:decorative xmlns:adec="http://schemas.microsoft.com/office/drawing/2017/decorative" val="1"/>
              </a:ext>
            </a:extLst>
          </p:cNvPr>
          <p:cNvSpPr/>
          <p:nvPr/>
        </p:nvSpPr>
        <p:spPr>
          <a:xfrm>
            <a:off x="457200" y="1435441"/>
            <a:ext cx="1866014" cy="853772"/>
          </a:xfrm>
          <a:prstGeom prst="roundRect">
            <a:avLst>
              <a:gd name="adj" fmla="val 6735"/>
            </a:avLst>
          </a:prstGeom>
          <a:solidFill>
            <a:srgbClr val="0C4DA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6" name="Text 4">
            <a:extLst>
              <a:ext uri="{FF2B5EF4-FFF2-40B4-BE49-F238E27FC236}">
                <a16:creationId xmlns:a16="http://schemas.microsoft.com/office/drawing/2014/main" id="{B3B782D2-3174-857C-E2D2-1A1AFDA42DE2}"/>
              </a:ext>
              <a:ext uri="{C183D7F6-B498-43B3-948B-1728B52AA6E4}">
                <adec:decorative xmlns:adec="http://schemas.microsoft.com/office/drawing/2017/decorative" val="1"/>
              </a:ext>
            </a:extLst>
          </p:cNvPr>
          <p:cNvSpPr/>
          <p:nvPr/>
        </p:nvSpPr>
        <p:spPr>
          <a:xfrm>
            <a:off x="877950" y="1495584"/>
            <a:ext cx="1024513" cy="594281"/>
          </a:xfrm>
          <a:prstGeom prst="rect">
            <a:avLst/>
          </a:prstGeom>
          <a:noFill/>
          <a:ln/>
        </p:spPr>
        <p:txBody>
          <a:bodyPr wrap="square" lIns="25400" tIns="25400" rIns="25400" bIns="25400" rtlCol="0" anchor="t">
            <a:normAutofit/>
          </a:bodyPr>
          <a:lstStyle/>
          <a:p>
            <a:pPr marL="0" marR="0" lvl="0" indent="0" algn="ctr" defTabSz="457200" rtl="0" eaLnBrk="1" fontAlgn="auto" latinLnBrk="0" hangingPunct="1">
              <a:lnSpc>
                <a:spcPct val="135625"/>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Phase 1</a:t>
            </a:r>
            <a:br>
              <a:rPr lang="en-US" sz="1200" b="1" i="0" u="none" strike="noStrike" kern="1200" cap="none" spc="0" normalizeH="0" baseline="0" noProof="0">
                <a:ln>
                  <a:noFill/>
                </a:ln>
                <a:effectLst/>
                <a:highlight>
                  <a:srgbClr val="0C4DA2"/>
                </a:highlight>
                <a:uLnTx/>
                <a:uFillTx/>
                <a:latin typeface="IBM Plex Sans" panose="020B0503050203000203" pitchFamily="34" charset="0"/>
                <a:ea typeface="Arial" pitchFamily="34" charset="-122"/>
                <a:cs typeface="Arial" pitchFamily="34" charset="-120"/>
              </a:rPr>
            </a:br>
            <a:r>
              <a:rPr kumimoji="0" lang="en-US" sz="1100" b="0"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Baseline</a:t>
            </a:r>
            <a:endParaRPr kumimoji="0" lang="en-US" sz="1200" b="0" i="0" u="none" strike="noStrike" kern="1200" cap="none" spc="0" normalizeH="0" baseline="0" noProof="0">
              <a:ln>
                <a:noFill/>
              </a:ln>
              <a:solidFill>
                <a:srgbClr val="000000"/>
              </a:solidFill>
              <a:effectLst/>
              <a:uLnTx/>
              <a:uFillTx/>
              <a:latin typeface="IBM Plex Sans"/>
              <a:cs typeface="Arial"/>
            </a:endParaRPr>
          </a:p>
        </p:txBody>
      </p:sp>
      <p:sp>
        <p:nvSpPr>
          <p:cNvPr id="7" name="Text 6">
            <a:extLst>
              <a:ext uri="{FF2B5EF4-FFF2-40B4-BE49-F238E27FC236}">
                <a16:creationId xmlns:a16="http://schemas.microsoft.com/office/drawing/2014/main" id="{BAFB0B26-24B5-65C9-E3AE-B6DC46967FFF}"/>
              </a:ext>
              <a:ext uri="{C183D7F6-B498-43B3-948B-1728B52AA6E4}">
                <adec:decorative xmlns:adec="http://schemas.microsoft.com/office/drawing/2017/decorative" val="1"/>
              </a:ext>
            </a:extLst>
          </p:cNvPr>
          <p:cNvSpPr/>
          <p:nvPr/>
        </p:nvSpPr>
        <p:spPr>
          <a:xfrm>
            <a:off x="599250" y="2419222"/>
            <a:ext cx="1581912" cy="987426"/>
          </a:xfrm>
          <a:prstGeom prst="rect">
            <a:avLst/>
          </a:prstGeom>
          <a:noFill/>
          <a:ln/>
        </p:spPr>
        <p:txBody>
          <a:bodyPr wrap="square" lIns="0" tIns="0" rIns="0" bIns="0"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Building off SMTP compile existing services network and facilities.</a:t>
            </a:r>
          </a:p>
        </p:txBody>
      </p:sp>
      <p:sp>
        <p:nvSpPr>
          <p:cNvPr id="9" name="Shape 3">
            <a:extLst>
              <a:ext uri="{FF2B5EF4-FFF2-40B4-BE49-F238E27FC236}">
                <a16:creationId xmlns:a16="http://schemas.microsoft.com/office/drawing/2014/main" id="{6524B63F-FBB2-6319-B6DA-11D1E9B5938C}"/>
              </a:ext>
              <a:ext uri="{C183D7F6-B498-43B3-948B-1728B52AA6E4}">
                <adec:decorative xmlns:adec="http://schemas.microsoft.com/office/drawing/2017/decorative" val="1"/>
              </a:ext>
            </a:extLst>
          </p:cNvPr>
          <p:cNvSpPr/>
          <p:nvPr/>
        </p:nvSpPr>
        <p:spPr>
          <a:xfrm>
            <a:off x="2523736" y="1435441"/>
            <a:ext cx="1866014" cy="853773"/>
          </a:xfrm>
          <a:prstGeom prst="roundRect">
            <a:avLst>
              <a:gd name="adj" fmla="val 6735"/>
            </a:avLst>
          </a:prstGeom>
          <a:solidFill>
            <a:srgbClr val="0C4DA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 4">
            <a:extLst>
              <a:ext uri="{FF2B5EF4-FFF2-40B4-BE49-F238E27FC236}">
                <a16:creationId xmlns:a16="http://schemas.microsoft.com/office/drawing/2014/main" id="{E37BBA8F-8BE5-0808-DAB5-0ACD2C3C6AE9}"/>
              </a:ext>
              <a:ext uri="{C183D7F6-B498-43B3-948B-1728B52AA6E4}">
                <adec:decorative xmlns:adec="http://schemas.microsoft.com/office/drawing/2017/decorative" val="1"/>
              </a:ext>
            </a:extLst>
          </p:cNvPr>
          <p:cNvSpPr/>
          <p:nvPr/>
        </p:nvSpPr>
        <p:spPr>
          <a:xfrm>
            <a:off x="2523736" y="1495584"/>
            <a:ext cx="1866014" cy="733481"/>
          </a:xfrm>
          <a:prstGeom prst="rect">
            <a:avLst/>
          </a:prstGeom>
          <a:noFill/>
          <a:ln/>
        </p:spPr>
        <p:txBody>
          <a:bodyPr wrap="square" lIns="25400" tIns="25400" rIns="25400" bIns="25400" rtlCol="0" anchor="t">
            <a:normAutofit fontScale="92500" lnSpcReduction="10000"/>
          </a:bodyPr>
          <a:lstStyle/>
          <a:p>
            <a:pPr marL="0" marR="0" lvl="0" indent="0" algn="ctr" defTabSz="457200" rtl="0" eaLnBrk="1" fontAlgn="auto" latinLnBrk="0" hangingPunct="1">
              <a:lnSpc>
                <a:spcPct val="135625"/>
              </a:lnSpc>
              <a:spcBef>
                <a:spcPts val="0"/>
              </a:spcBef>
              <a:spcAft>
                <a:spcPts val="0"/>
              </a:spcAft>
              <a:buClrTx/>
              <a:buSzTx/>
              <a:buFontTx/>
              <a:buNone/>
              <a:tabLst/>
              <a:defRPr/>
            </a:pPr>
            <a:r>
              <a:rPr kumimoji="0" lang="en-US" sz="1300" b="1"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Phase 2</a:t>
            </a:r>
            <a:br>
              <a:rPr lang="en-US" sz="1100" b="1" i="0" u="none" strike="noStrike" kern="1200" cap="none" spc="0" normalizeH="0" baseline="0" noProof="0">
                <a:ln>
                  <a:noFill/>
                </a:ln>
                <a:effectLst/>
                <a:highlight>
                  <a:srgbClr val="0C4DA2"/>
                </a:highlight>
                <a:uLnTx/>
                <a:uFillTx/>
                <a:latin typeface="IBM Plex Sans" panose="020B0503050203000203" pitchFamily="34" charset="0"/>
                <a:ea typeface="Arial" pitchFamily="34" charset="-122"/>
                <a:cs typeface="Arial" pitchFamily="34" charset="-120"/>
              </a:rPr>
            </a:br>
            <a:r>
              <a:rPr kumimoji="0" lang="en-US" sz="1200" b="0"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Network hierarchy</a:t>
            </a:r>
            <a:br>
              <a:rPr lang="en-US" sz="1200" b="0" i="0" u="none" strike="noStrike" kern="1200" cap="none" spc="0" normalizeH="0" baseline="0" noProof="0">
                <a:ln>
                  <a:noFill/>
                </a:ln>
                <a:effectLst/>
                <a:highlight>
                  <a:srgbClr val="0C4DA2"/>
                </a:highlight>
                <a:uLnTx/>
                <a:uFillTx/>
                <a:latin typeface="IBM Plex Sans" panose="020B0503050203000203" pitchFamily="34" charset="0"/>
                <a:ea typeface="Arial" pitchFamily="34" charset="-122"/>
                <a:cs typeface="Arial" pitchFamily="34" charset="-120"/>
              </a:rPr>
            </a:br>
            <a:r>
              <a:rPr kumimoji="0" lang="en-US" sz="1200" b="0"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&amp; priority corridors</a:t>
            </a:r>
            <a:endParaRPr kumimoji="0" lang="en-US" sz="1100" b="0" i="0" u="none" strike="noStrike" kern="1200" cap="none" spc="0" normalizeH="0" baseline="0" noProof="0">
              <a:ln>
                <a:noFill/>
              </a:ln>
              <a:solidFill>
                <a:srgbClr val="000000"/>
              </a:solidFill>
              <a:effectLst/>
              <a:uLnTx/>
              <a:uFillTx/>
              <a:latin typeface="IBM Plex Sans"/>
              <a:cs typeface="Arial"/>
            </a:endParaRPr>
          </a:p>
        </p:txBody>
      </p:sp>
      <p:sp>
        <p:nvSpPr>
          <p:cNvPr id="11" name="Shape 5">
            <a:extLst>
              <a:ext uri="{FF2B5EF4-FFF2-40B4-BE49-F238E27FC236}">
                <a16:creationId xmlns:a16="http://schemas.microsoft.com/office/drawing/2014/main" id="{96AEA289-6A79-E3D5-577D-8208AF86D7FF}"/>
              </a:ext>
              <a:ext uri="{C183D7F6-B498-43B3-948B-1728B52AA6E4}">
                <adec:decorative xmlns:adec="http://schemas.microsoft.com/office/drawing/2017/decorative" val="1"/>
              </a:ext>
            </a:extLst>
          </p:cNvPr>
          <p:cNvSpPr/>
          <p:nvPr/>
        </p:nvSpPr>
        <p:spPr>
          <a:xfrm>
            <a:off x="2523736" y="2316708"/>
            <a:ext cx="1866014" cy="1187376"/>
          </a:xfrm>
          <a:prstGeom prst="roundRect">
            <a:avLst>
              <a:gd name="adj" fmla="val 2797"/>
            </a:avLst>
          </a:prstGeom>
          <a:solidFill>
            <a:srgbClr val="E7EDF6"/>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2" name="Text 6">
            <a:extLst>
              <a:ext uri="{FF2B5EF4-FFF2-40B4-BE49-F238E27FC236}">
                <a16:creationId xmlns:a16="http://schemas.microsoft.com/office/drawing/2014/main" id="{0CFC73A3-B18B-1471-CAC8-481AA13F6748}"/>
              </a:ext>
              <a:ext uri="{C183D7F6-B498-43B3-948B-1728B52AA6E4}">
                <adec:decorative xmlns:adec="http://schemas.microsoft.com/office/drawing/2017/decorative" val="1"/>
              </a:ext>
            </a:extLst>
          </p:cNvPr>
          <p:cNvSpPr/>
          <p:nvPr/>
        </p:nvSpPr>
        <p:spPr>
          <a:xfrm>
            <a:off x="2665786" y="2412478"/>
            <a:ext cx="1581912" cy="994170"/>
          </a:xfrm>
          <a:prstGeom prst="rect">
            <a:avLst/>
          </a:prstGeom>
          <a:noFill/>
          <a:ln/>
        </p:spPr>
        <p:txBody>
          <a:bodyPr wrap="square" lIns="0" tIns="0" rIns="0" bIns="0" rtlCol="0" anchor="t">
            <a:normAutofit fontScale="925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Evaluate service levels (rail, intercity bus, first-last mile), access points, fare structures and linkages, and identify priority networks/connections.</a:t>
            </a:r>
          </a:p>
        </p:txBody>
      </p:sp>
      <p:sp>
        <p:nvSpPr>
          <p:cNvPr id="14" name="Shape 3">
            <a:extLst>
              <a:ext uri="{FF2B5EF4-FFF2-40B4-BE49-F238E27FC236}">
                <a16:creationId xmlns:a16="http://schemas.microsoft.com/office/drawing/2014/main" id="{11B29799-6099-AF68-EF7B-0E3DDD7C91E6}"/>
              </a:ext>
              <a:ext uri="{C183D7F6-B498-43B3-948B-1728B52AA6E4}">
                <adec:decorative xmlns:adec="http://schemas.microsoft.com/office/drawing/2017/decorative" val="1"/>
              </a:ext>
            </a:extLst>
          </p:cNvPr>
          <p:cNvSpPr/>
          <p:nvPr/>
        </p:nvSpPr>
        <p:spPr>
          <a:xfrm>
            <a:off x="4590272" y="1435440"/>
            <a:ext cx="1866014" cy="853773"/>
          </a:xfrm>
          <a:prstGeom prst="roundRect">
            <a:avLst>
              <a:gd name="adj" fmla="val 6735"/>
            </a:avLst>
          </a:prstGeom>
          <a:solidFill>
            <a:srgbClr val="0C4DA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5" name="Text 4">
            <a:extLst>
              <a:ext uri="{FF2B5EF4-FFF2-40B4-BE49-F238E27FC236}">
                <a16:creationId xmlns:a16="http://schemas.microsoft.com/office/drawing/2014/main" id="{5F08F5A2-15B2-DCA4-2BE1-A18B4DD1D24A}"/>
              </a:ext>
              <a:ext uri="{C183D7F6-B498-43B3-948B-1728B52AA6E4}">
                <adec:decorative xmlns:adec="http://schemas.microsoft.com/office/drawing/2017/decorative" val="1"/>
              </a:ext>
            </a:extLst>
          </p:cNvPr>
          <p:cNvSpPr/>
          <p:nvPr/>
        </p:nvSpPr>
        <p:spPr>
          <a:xfrm>
            <a:off x="4590272" y="1495584"/>
            <a:ext cx="1866014" cy="594281"/>
          </a:xfrm>
          <a:prstGeom prst="rect">
            <a:avLst/>
          </a:prstGeom>
          <a:noFill/>
          <a:ln/>
        </p:spPr>
        <p:txBody>
          <a:bodyPr wrap="square" lIns="25400" tIns="25400" rIns="25400" bIns="25400" rtlCol="0" anchor="t">
            <a:normAutofit/>
          </a:bodyPr>
          <a:lstStyle/>
          <a:p>
            <a:pPr marL="0" marR="0" lvl="0" indent="0" algn="ctr" defTabSz="457200" rtl="0" eaLnBrk="1" fontAlgn="auto" latinLnBrk="0" hangingPunct="1">
              <a:lnSpc>
                <a:spcPct val="135625"/>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Phase 3</a:t>
            </a:r>
            <a:br>
              <a:rPr lang="en-US" sz="1200" b="1" i="0" u="none" strike="noStrike" kern="1200" cap="none" spc="0" normalizeH="0" baseline="0" noProof="0">
                <a:ln>
                  <a:noFill/>
                </a:ln>
                <a:effectLst/>
                <a:highlight>
                  <a:srgbClr val="0C4DA2"/>
                </a:highlight>
                <a:uLnTx/>
                <a:uFillTx/>
                <a:latin typeface="IBM Plex Sans" panose="020B0503050203000203" pitchFamily="34" charset="0"/>
                <a:ea typeface="Arial" pitchFamily="34" charset="-122"/>
                <a:cs typeface="Arial" pitchFamily="34" charset="-120"/>
              </a:rPr>
            </a:br>
            <a:r>
              <a:rPr kumimoji="0" lang="en-US" sz="1100" b="0" i="0" u="none" strike="noStrike" kern="1200" cap="none" spc="0" normalizeH="0" baseline="0" noProof="0">
                <a:ln>
                  <a:noFill/>
                </a:ln>
                <a:solidFill>
                  <a:srgbClr val="FFFFFF"/>
                </a:solidFill>
                <a:effectLst/>
                <a:highlight>
                  <a:srgbClr val="0C4DA2"/>
                </a:highlight>
                <a:uLnTx/>
                <a:uFillTx/>
                <a:latin typeface="IBM Plex Sans"/>
                <a:ea typeface="Arial" pitchFamily="34" charset="-122"/>
                <a:cs typeface="Arial"/>
              </a:rPr>
              <a:t>Hubs &amp; typologies</a:t>
            </a:r>
            <a:endParaRPr kumimoji="0" lang="en-US" sz="1200" b="0" i="0" u="none" strike="noStrike" kern="1200" cap="none" spc="0" normalizeH="0" baseline="0" noProof="0">
              <a:ln>
                <a:noFill/>
              </a:ln>
              <a:solidFill>
                <a:srgbClr val="000000"/>
              </a:solidFill>
              <a:effectLst/>
              <a:uLnTx/>
              <a:uFillTx/>
              <a:latin typeface="IBM Plex Sans"/>
              <a:cs typeface="Arial"/>
            </a:endParaRPr>
          </a:p>
        </p:txBody>
      </p:sp>
      <p:sp>
        <p:nvSpPr>
          <p:cNvPr id="16" name="Shape 5">
            <a:extLst>
              <a:ext uri="{FF2B5EF4-FFF2-40B4-BE49-F238E27FC236}">
                <a16:creationId xmlns:a16="http://schemas.microsoft.com/office/drawing/2014/main" id="{F7077D52-F1B9-D5D0-E6E0-ECA47326826D}"/>
              </a:ext>
              <a:ext uri="{C183D7F6-B498-43B3-948B-1728B52AA6E4}">
                <adec:decorative xmlns:adec="http://schemas.microsoft.com/office/drawing/2017/decorative" val="1"/>
              </a:ext>
            </a:extLst>
          </p:cNvPr>
          <p:cNvSpPr/>
          <p:nvPr/>
        </p:nvSpPr>
        <p:spPr>
          <a:xfrm>
            <a:off x="4590272" y="2316709"/>
            <a:ext cx="1866014" cy="1187375"/>
          </a:xfrm>
          <a:prstGeom prst="roundRect">
            <a:avLst>
              <a:gd name="adj" fmla="val 2797"/>
            </a:avLst>
          </a:prstGeom>
          <a:solidFill>
            <a:srgbClr val="E7EDF6"/>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17" name="Text 6">
            <a:extLst>
              <a:ext uri="{FF2B5EF4-FFF2-40B4-BE49-F238E27FC236}">
                <a16:creationId xmlns:a16="http://schemas.microsoft.com/office/drawing/2014/main" id="{4AF02E1C-FC44-2BC8-72AD-BD0189ACCEB6}"/>
              </a:ext>
              <a:ext uri="{C183D7F6-B498-43B3-948B-1728B52AA6E4}">
                <adec:decorative xmlns:adec="http://schemas.microsoft.com/office/drawing/2017/decorative" val="1"/>
              </a:ext>
            </a:extLst>
          </p:cNvPr>
          <p:cNvSpPr/>
          <p:nvPr/>
        </p:nvSpPr>
        <p:spPr>
          <a:xfrm>
            <a:off x="4732322" y="2419222"/>
            <a:ext cx="1581912" cy="987426"/>
          </a:xfrm>
          <a:prstGeom prst="rect">
            <a:avLst/>
          </a:prstGeom>
          <a:noFill/>
          <a:ln/>
        </p:spPr>
        <p:txBody>
          <a:bodyPr wrap="square" lIns="0" tIns="0" rIns="0" bIns="0" rtlCol="0" anchor="t">
            <a:norm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Develop hub typologies  informed by connectivity, land use, service levels, and planning costs.</a:t>
            </a:r>
          </a:p>
        </p:txBody>
      </p:sp>
      <p:sp>
        <p:nvSpPr>
          <p:cNvPr id="19" name="Shape 3">
            <a:extLst>
              <a:ext uri="{FF2B5EF4-FFF2-40B4-BE49-F238E27FC236}">
                <a16:creationId xmlns:a16="http://schemas.microsoft.com/office/drawing/2014/main" id="{68577422-4BEA-3B6B-D318-3DBAACA87551}"/>
              </a:ext>
              <a:ext uri="{C183D7F6-B498-43B3-948B-1728B52AA6E4}">
                <adec:decorative xmlns:adec="http://schemas.microsoft.com/office/drawing/2017/decorative" val="1"/>
              </a:ext>
            </a:extLst>
          </p:cNvPr>
          <p:cNvSpPr/>
          <p:nvPr/>
        </p:nvSpPr>
        <p:spPr>
          <a:xfrm>
            <a:off x="6656807" y="1435440"/>
            <a:ext cx="1866014" cy="853773"/>
          </a:xfrm>
          <a:prstGeom prst="roundRect">
            <a:avLst>
              <a:gd name="adj" fmla="val 6735"/>
            </a:avLst>
          </a:prstGeom>
          <a:solidFill>
            <a:srgbClr val="0C4DA2"/>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0" name="Text 4">
            <a:extLst>
              <a:ext uri="{FF2B5EF4-FFF2-40B4-BE49-F238E27FC236}">
                <a16:creationId xmlns:a16="http://schemas.microsoft.com/office/drawing/2014/main" id="{17B726E7-8461-F529-DFFC-E7C97A366248}"/>
              </a:ext>
              <a:ext uri="{C183D7F6-B498-43B3-948B-1728B52AA6E4}">
                <adec:decorative xmlns:adec="http://schemas.microsoft.com/office/drawing/2017/decorative" val="1"/>
              </a:ext>
            </a:extLst>
          </p:cNvPr>
          <p:cNvSpPr/>
          <p:nvPr/>
        </p:nvSpPr>
        <p:spPr>
          <a:xfrm>
            <a:off x="7077557" y="1495584"/>
            <a:ext cx="1024513" cy="594281"/>
          </a:xfrm>
          <a:prstGeom prst="rect">
            <a:avLst/>
          </a:prstGeom>
          <a:noFill/>
          <a:ln/>
        </p:spPr>
        <p:txBody>
          <a:bodyPr wrap="square" lIns="25400" tIns="25400" rIns="25400" bIns="25400" rtlCol="0" anchor="t">
            <a:normAutofit/>
          </a:bodyPr>
          <a:lstStyle/>
          <a:p>
            <a:pPr marL="0" marR="0" lvl="0" indent="0" algn="ctr" defTabSz="457200" rtl="0" eaLnBrk="1" fontAlgn="auto" latinLnBrk="0" hangingPunct="1">
              <a:lnSpc>
                <a:spcPct val="135625"/>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highlight>
                  <a:srgbClr val="0C4DA2"/>
                </a:highlight>
                <a:uLnTx/>
                <a:uFillTx/>
                <a:latin typeface="IBM Plex Sans" panose="020B0503050203000203" pitchFamily="34" charset="0"/>
                <a:ea typeface="Arial" pitchFamily="34" charset="-122"/>
                <a:cs typeface="Arial" pitchFamily="34" charset="-120"/>
              </a:rPr>
              <a:t>Phase 4</a:t>
            </a:r>
            <a:br>
              <a:rPr kumimoji="0" lang="en-US" sz="1200" b="1" i="0" u="none" strike="noStrike" kern="1200" cap="none" spc="0" normalizeH="0" baseline="0" noProof="0">
                <a:ln>
                  <a:noFill/>
                </a:ln>
                <a:solidFill>
                  <a:srgbClr val="FFFFFF"/>
                </a:solidFill>
                <a:effectLst/>
                <a:highlight>
                  <a:srgbClr val="0C4DA2"/>
                </a:highlight>
                <a:uLnTx/>
                <a:uFillTx/>
                <a:latin typeface="IBM Plex Sans" panose="020B0503050203000203" pitchFamily="34" charset="0"/>
                <a:ea typeface="Arial" pitchFamily="34" charset="-122"/>
                <a:cs typeface="Arial" pitchFamily="34" charset="-120"/>
              </a:rPr>
            </a:br>
            <a:r>
              <a:rPr kumimoji="0" lang="en-US" sz="1100" b="0" i="0" u="none" strike="noStrike" kern="1200" cap="none" spc="0" normalizeH="0" baseline="0" noProof="0">
                <a:ln>
                  <a:noFill/>
                </a:ln>
                <a:solidFill>
                  <a:srgbClr val="FFFFFF"/>
                </a:solidFill>
                <a:effectLst/>
                <a:highlight>
                  <a:srgbClr val="0C4DA2"/>
                </a:highlight>
                <a:uLnTx/>
                <a:uFillTx/>
                <a:latin typeface="IBM Plex Sans" panose="020B0503050203000203" pitchFamily="34" charset="0"/>
                <a:ea typeface="Arial" pitchFamily="34" charset="-122"/>
                <a:cs typeface="Arial" pitchFamily="34" charset="-120"/>
              </a:rPr>
              <a:t>Final plan</a:t>
            </a:r>
            <a:endParaRPr kumimoji="0" lang="en-US" sz="12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endParaRPr>
          </a:p>
        </p:txBody>
      </p:sp>
      <p:sp>
        <p:nvSpPr>
          <p:cNvPr id="21" name="Shape 5">
            <a:extLst>
              <a:ext uri="{FF2B5EF4-FFF2-40B4-BE49-F238E27FC236}">
                <a16:creationId xmlns:a16="http://schemas.microsoft.com/office/drawing/2014/main" id="{9C3047A7-6089-3481-656C-8946239ABB19}"/>
              </a:ext>
              <a:ext uri="{C183D7F6-B498-43B3-948B-1728B52AA6E4}">
                <adec:decorative xmlns:adec="http://schemas.microsoft.com/office/drawing/2017/decorative" val="1"/>
              </a:ext>
            </a:extLst>
          </p:cNvPr>
          <p:cNvSpPr/>
          <p:nvPr/>
        </p:nvSpPr>
        <p:spPr>
          <a:xfrm>
            <a:off x="6656807" y="2316709"/>
            <a:ext cx="1866014" cy="1187375"/>
          </a:xfrm>
          <a:prstGeom prst="roundRect">
            <a:avLst>
              <a:gd name="adj" fmla="val 2797"/>
            </a:avLst>
          </a:prstGeom>
          <a:solidFill>
            <a:srgbClr val="E7EDF6"/>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22" name="Text 6">
            <a:extLst>
              <a:ext uri="{FF2B5EF4-FFF2-40B4-BE49-F238E27FC236}">
                <a16:creationId xmlns:a16="http://schemas.microsoft.com/office/drawing/2014/main" id="{8CA01BCE-F1F1-7D1D-01C5-78CC27554A94}"/>
              </a:ext>
              <a:ext uri="{C183D7F6-B498-43B3-948B-1728B52AA6E4}">
                <adec:decorative xmlns:adec="http://schemas.microsoft.com/office/drawing/2017/decorative" val="1"/>
              </a:ext>
            </a:extLst>
          </p:cNvPr>
          <p:cNvSpPr/>
          <p:nvPr/>
        </p:nvSpPr>
        <p:spPr>
          <a:xfrm>
            <a:off x="6798857" y="2419222"/>
            <a:ext cx="1581912" cy="516322"/>
          </a:xfrm>
          <a:prstGeom prst="rect">
            <a:avLst/>
          </a:prstGeom>
          <a:noFill/>
          <a:ln/>
        </p:spPr>
        <p:txBody>
          <a:bodyPr wrap="square" lIns="0" tIns="0" rIns="0" bIns="0"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Assemble deliverables into a comprehensive final plan.</a:t>
            </a:r>
          </a:p>
        </p:txBody>
      </p:sp>
      <p:sp>
        <p:nvSpPr>
          <p:cNvPr id="23" name="Isosceles Triangle 22">
            <a:extLst>
              <a:ext uri="{FF2B5EF4-FFF2-40B4-BE49-F238E27FC236}">
                <a16:creationId xmlns:a16="http://schemas.microsoft.com/office/drawing/2014/main" id="{D396E479-6F73-E8E2-AD54-2E2B8F30749E}"/>
              </a:ext>
              <a:ext uri="{C183D7F6-B498-43B3-948B-1728B52AA6E4}">
                <adec:decorative xmlns:adec="http://schemas.microsoft.com/office/drawing/2017/decorative" val="1"/>
              </a:ext>
            </a:extLst>
          </p:cNvPr>
          <p:cNvSpPr/>
          <p:nvPr/>
        </p:nvSpPr>
        <p:spPr>
          <a:xfrm rot="5400000">
            <a:off x="2360816" y="2525243"/>
            <a:ext cx="141948" cy="122368"/>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4" name="Isosceles Triangle 23">
            <a:extLst>
              <a:ext uri="{FF2B5EF4-FFF2-40B4-BE49-F238E27FC236}">
                <a16:creationId xmlns:a16="http://schemas.microsoft.com/office/drawing/2014/main" id="{5CBCCEEA-A0D7-26F0-F500-14087FD2B94D}"/>
              </a:ext>
              <a:ext uri="{C183D7F6-B498-43B3-948B-1728B52AA6E4}">
                <adec:decorative xmlns:adec="http://schemas.microsoft.com/office/drawing/2017/decorative" val="1"/>
              </a:ext>
            </a:extLst>
          </p:cNvPr>
          <p:cNvSpPr/>
          <p:nvPr/>
        </p:nvSpPr>
        <p:spPr>
          <a:xfrm rot="5400000">
            <a:off x="4444482" y="2525243"/>
            <a:ext cx="141948" cy="122368"/>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5" name="Isosceles Triangle 24">
            <a:extLst>
              <a:ext uri="{FF2B5EF4-FFF2-40B4-BE49-F238E27FC236}">
                <a16:creationId xmlns:a16="http://schemas.microsoft.com/office/drawing/2014/main" id="{DC0D544B-C5A3-1E2D-0ADE-60E25D2DA782}"/>
              </a:ext>
              <a:ext uri="{C183D7F6-B498-43B3-948B-1728B52AA6E4}">
                <adec:decorative xmlns:adec="http://schemas.microsoft.com/office/drawing/2017/decorative" val="1"/>
              </a:ext>
            </a:extLst>
          </p:cNvPr>
          <p:cNvSpPr/>
          <p:nvPr/>
        </p:nvSpPr>
        <p:spPr>
          <a:xfrm rot="5400000">
            <a:off x="6506767" y="2525243"/>
            <a:ext cx="141948" cy="122368"/>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9" name="TextBox 28">
            <a:extLst>
              <a:ext uri="{FF2B5EF4-FFF2-40B4-BE49-F238E27FC236}">
                <a16:creationId xmlns:a16="http://schemas.microsoft.com/office/drawing/2014/main" id="{36167980-9CC3-F31D-DFB2-299F59E5AB81}"/>
              </a:ext>
              <a:ext uri="{C183D7F6-B498-43B3-948B-1728B52AA6E4}">
                <adec:decorative xmlns:adec="http://schemas.microsoft.com/office/drawing/2017/decorative" val="1"/>
              </a:ext>
            </a:extLst>
          </p:cNvPr>
          <p:cNvSpPr txBox="1"/>
          <p:nvPr/>
        </p:nvSpPr>
        <p:spPr>
          <a:xfrm>
            <a:off x="457200" y="3606597"/>
            <a:ext cx="1865376" cy="76944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
                <a:srgbClr val="D90D0D"/>
              </a:buClr>
              <a:buSzTx/>
              <a:buFontTx/>
              <a:buNone/>
              <a:tabLst/>
              <a:defRPr/>
            </a:pPr>
            <a:r>
              <a:rPr kumimoji="0" lang="en-US" sz="1100" b="1"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Regional Stakeholder Working Group Session 1 </a:t>
            </a: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Discuss gaps in the network today.</a:t>
            </a:r>
            <a:endParaRPr kumimoji="0" lang="en-US" sz="11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endParaRPr>
          </a:p>
        </p:txBody>
      </p:sp>
      <p:sp>
        <p:nvSpPr>
          <p:cNvPr id="32" name="TextBox 31">
            <a:extLst>
              <a:ext uri="{FF2B5EF4-FFF2-40B4-BE49-F238E27FC236}">
                <a16:creationId xmlns:a16="http://schemas.microsoft.com/office/drawing/2014/main" id="{EBB85971-97D4-93A7-D13E-16F797254DCF}"/>
              </a:ext>
              <a:ext uri="{C183D7F6-B498-43B3-948B-1728B52AA6E4}">
                <adec:decorative xmlns:adec="http://schemas.microsoft.com/office/drawing/2017/decorative" val="1"/>
              </a:ext>
            </a:extLst>
          </p:cNvPr>
          <p:cNvSpPr txBox="1"/>
          <p:nvPr/>
        </p:nvSpPr>
        <p:spPr>
          <a:xfrm>
            <a:off x="2523948" y="3606597"/>
            <a:ext cx="1865376" cy="938719"/>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
                <a:srgbClr val="D90D0D"/>
              </a:buClr>
              <a:buSzTx/>
              <a:buFontTx/>
              <a:buNone/>
              <a:tabLst/>
              <a:defRPr/>
            </a:pPr>
            <a:r>
              <a:rPr kumimoji="0" lang="en-US" sz="1100" b="1"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Regional Stakeholder Working Group Session 2</a:t>
            </a:r>
          </a:p>
          <a:p>
            <a:pPr marL="0" marR="0" lvl="0" indent="0" algn="l" defTabSz="457200" rtl="0" eaLnBrk="1" fontAlgn="auto" latinLnBrk="0" hangingPunct="1">
              <a:lnSpc>
                <a:spcPct val="100000"/>
              </a:lnSpc>
              <a:spcBef>
                <a:spcPts val="0"/>
              </a:spcBef>
              <a:spcAft>
                <a:spcPts val="0"/>
              </a:spcAft>
              <a:buClr>
                <a:srgbClr val="D90D0D"/>
              </a:buClr>
              <a:buSzTx/>
              <a:buFontTx/>
              <a:buNone/>
              <a:tabLst/>
              <a:defRPr/>
            </a:pP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Review identified network and connections, discuss to prioritized network </a:t>
            </a:r>
            <a:endParaRPr kumimoji="0" lang="en-US" sz="11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endParaRPr>
          </a:p>
        </p:txBody>
      </p:sp>
      <p:sp>
        <p:nvSpPr>
          <p:cNvPr id="38" name="TextBox 37">
            <a:extLst>
              <a:ext uri="{FF2B5EF4-FFF2-40B4-BE49-F238E27FC236}">
                <a16:creationId xmlns:a16="http://schemas.microsoft.com/office/drawing/2014/main" id="{DF280A2A-E9FF-61EF-2D8F-181D65EA40A4}"/>
              </a:ext>
              <a:ext uri="{C183D7F6-B498-43B3-948B-1728B52AA6E4}">
                <adec:decorative xmlns:adec="http://schemas.microsoft.com/office/drawing/2017/decorative" val="1"/>
              </a:ext>
            </a:extLst>
          </p:cNvPr>
          <p:cNvSpPr txBox="1"/>
          <p:nvPr/>
        </p:nvSpPr>
        <p:spPr>
          <a:xfrm>
            <a:off x="4590696" y="3606597"/>
            <a:ext cx="1865376" cy="76944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
                <a:srgbClr val="D90D0D"/>
              </a:buClr>
              <a:buSzTx/>
              <a:buFontTx/>
              <a:buNone/>
              <a:tabLst/>
              <a:defRPr/>
            </a:pPr>
            <a:r>
              <a:rPr kumimoji="0" lang="en-US" sz="1100" b="1"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Regional Stakeholder Working Group Session 3 </a:t>
            </a: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Feedback on draft hub typologies and amenities.</a:t>
            </a:r>
            <a:endParaRPr kumimoji="0" lang="en-US" sz="11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endParaRPr>
          </a:p>
        </p:txBody>
      </p:sp>
      <p:sp>
        <p:nvSpPr>
          <p:cNvPr id="40" name="TextBox 39">
            <a:extLst>
              <a:ext uri="{FF2B5EF4-FFF2-40B4-BE49-F238E27FC236}">
                <a16:creationId xmlns:a16="http://schemas.microsoft.com/office/drawing/2014/main" id="{B5E3414B-2676-0F3C-F583-0003D4F2D77D}"/>
              </a:ext>
              <a:ext uri="{C183D7F6-B498-43B3-948B-1728B52AA6E4}">
                <adec:decorative xmlns:adec="http://schemas.microsoft.com/office/drawing/2017/decorative" val="1"/>
              </a:ext>
            </a:extLst>
          </p:cNvPr>
          <p:cNvSpPr txBox="1"/>
          <p:nvPr/>
        </p:nvSpPr>
        <p:spPr>
          <a:xfrm>
            <a:off x="6657445" y="3606597"/>
            <a:ext cx="1865376" cy="938719"/>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
                <a:srgbClr val="D90D0D"/>
              </a:buClr>
              <a:buSzTx/>
              <a:buFontTx/>
              <a:buNone/>
              <a:tabLst/>
              <a:defRPr/>
            </a:pPr>
            <a:r>
              <a:rPr kumimoji="0" lang="en-US" sz="1100" b="1"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Regional Stakeholder Working Group Session 4 </a:t>
            </a:r>
            <a:r>
              <a:rPr kumimoji="0" lang="en-US" sz="1100" b="0" i="0" u="none" strike="noStrike" kern="1200" cap="none" spc="0" normalizeH="0" baseline="0" noProof="0">
                <a:ln>
                  <a:noFill/>
                </a:ln>
                <a:solidFill>
                  <a:srgbClr val="333333"/>
                </a:solidFill>
                <a:effectLst/>
                <a:uLnTx/>
                <a:uFillTx/>
                <a:latin typeface="IBM Plex Sans" panose="020B0503050203000203" pitchFamily="34" charset="0"/>
                <a:ea typeface="Arial" pitchFamily="34" charset="-122"/>
                <a:cs typeface="Arial" pitchFamily="34" charset="-120"/>
              </a:rPr>
              <a:t>Review the draft recommendations and implementation plan.</a:t>
            </a:r>
            <a:endParaRPr kumimoji="0" lang="en-US" sz="11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endParaRPr>
          </a:p>
        </p:txBody>
      </p:sp>
    </p:spTree>
    <p:extLst>
      <p:ext uri="{BB962C8B-B14F-4D97-AF65-F5344CB8AC3E}">
        <p14:creationId xmlns:p14="http://schemas.microsoft.com/office/powerpoint/2010/main" val="496113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E190-4B61-8DF9-0B24-04CB8D032297}"/>
            </a:ext>
          </a:extLst>
        </p:cNvPr>
        <p:cNvGrpSpPr/>
        <p:nvPr/>
      </p:nvGrpSpPr>
      <p:grpSpPr>
        <a:xfrm>
          <a:off x="0" y="0"/>
          <a:ext cx="0" cy="0"/>
          <a:chOff x="0" y="0"/>
          <a:chExt cx="0" cy="0"/>
        </a:xfrm>
      </p:grpSpPr>
      <p:sp>
        <p:nvSpPr>
          <p:cNvPr id="25" name="Cube 24">
            <a:extLst>
              <a:ext uri="{FF2B5EF4-FFF2-40B4-BE49-F238E27FC236}">
                <a16:creationId xmlns:a16="http://schemas.microsoft.com/office/drawing/2014/main" id="{02255E52-9956-A9E3-FEE8-30274D6B1527}"/>
              </a:ext>
              <a:ext uri="{C183D7F6-B498-43B3-948B-1728B52AA6E4}">
                <adec:decorative xmlns:adec="http://schemas.microsoft.com/office/drawing/2017/decorative" val="1"/>
              </a:ext>
            </a:extLst>
          </p:cNvPr>
          <p:cNvSpPr/>
          <p:nvPr/>
        </p:nvSpPr>
        <p:spPr>
          <a:xfrm>
            <a:off x="5075228" y="1904769"/>
            <a:ext cx="3522822" cy="810783"/>
          </a:xfrm>
          <a:prstGeom prst="cube">
            <a:avLst/>
          </a:prstGeom>
          <a:solidFill>
            <a:schemeClr val="bg1"/>
          </a:solidFill>
          <a:ln>
            <a:solidFill>
              <a:srgbClr val="002E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3" name="Cube 22">
            <a:extLst>
              <a:ext uri="{FF2B5EF4-FFF2-40B4-BE49-F238E27FC236}">
                <a16:creationId xmlns:a16="http://schemas.microsoft.com/office/drawing/2014/main" id="{63367C2D-1A3D-CE76-E8DA-A620AB0E7512}"/>
              </a:ext>
              <a:ext uri="{C183D7F6-B498-43B3-948B-1728B52AA6E4}">
                <adec:decorative xmlns:adec="http://schemas.microsoft.com/office/drawing/2017/decorative" val="1"/>
              </a:ext>
            </a:extLst>
          </p:cNvPr>
          <p:cNvSpPr/>
          <p:nvPr/>
        </p:nvSpPr>
        <p:spPr>
          <a:xfrm>
            <a:off x="4623652" y="3559009"/>
            <a:ext cx="3522822" cy="915223"/>
          </a:xfrm>
          <a:prstGeom prst="cube">
            <a:avLst/>
          </a:prstGeom>
          <a:solidFill>
            <a:schemeClr val="bg1"/>
          </a:solidFill>
          <a:ln>
            <a:solidFill>
              <a:srgbClr val="002E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1" name="Cube 20">
            <a:extLst>
              <a:ext uri="{FF2B5EF4-FFF2-40B4-BE49-F238E27FC236}">
                <a16:creationId xmlns:a16="http://schemas.microsoft.com/office/drawing/2014/main" id="{A5EEF42F-38C6-1AB2-31EF-F9078CDD2997}"/>
              </a:ext>
              <a:ext uri="{C183D7F6-B498-43B3-948B-1728B52AA6E4}">
                <adec:decorative xmlns:adec="http://schemas.microsoft.com/office/drawing/2017/decorative" val="1"/>
              </a:ext>
            </a:extLst>
          </p:cNvPr>
          <p:cNvSpPr/>
          <p:nvPr/>
        </p:nvSpPr>
        <p:spPr>
          <a:xfrm>
            <a:off x="4849439" y="2720431"/>
            <a:ext cx="3522823" cy="835548"/>
          </a:xfrm>
          <a:prstGeom prst="cube">
            <a:avLst/>
          </a:prstGeom>
          <a:solidFill>
            <a:schemeClr val="bg1"/>
          </a:solidFill>
          <a:ln>
            <a:solidFill>
              <a:srgbClr val="002E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 name="Title 1">
            <a:extLst>
              <a:ext uri="{FF2B5EF4-FFF2-40B4-BE49-F238E27FC236}">
                <a16:creationId xmlns:a16="http://schemas.microsoft.com/office/drawing/2014/main" id="{8B51EE55-3210-5A20-B23A-6A5D6B650472}"/>
              </a:ext>
              <a:ext uri="{C183D7F6-B498-43B3-948B-1728B52AA6E4}">
                <adec:decorative xmlns:adec="http://schemas.microsoft.com/office/drawing/2017/decorative" val="1"/>
              </a:ext>
            </a:extLst>
          </p:cNvPr>
          <p:cNvSpPr>
            <a:spLocks noGrp="1"/>
          </p:cNvSpPr>
          <p:nvPr>
            <p:ph type="title"/>
          </p:nvPr>
        </p:nvSpPr>
        <p:spPr/>
        <p:txBody>
          <a:bodyPr/>
          <a:lstStyle/>
          <a:p>
            <a:r>
              <a:rPr lang="en-US" sz="1600">
                <a:latin typeface="IBM Plex Sans" panose="020B0503050203000203" pitchFamily="34" charset="0"/>
              </a:rPr>
              <a:t>Data Collection &amp; Network Hierarchy </a:t>
            </a:r>
            <a:r>
              <a:rPr lang="en-US" sz="1600" b="0">
                <a:latin typeface="IBM Plex Sans" panose="020B0503050203000203" pitchFamily="34" charset="0"/>
              </a:rPr>
              <a:t>Assessing the network to develop hub typologies</a:t>
            </a:r>
            <a:endParaRPr lang="en-US" sz="1600" b="0" i="1">
              <a:latin typeface="IBM Plex Sans" panose="020B0503050203000203" pitchFamily="34" charset="0"/>
            </a:endParaRPr>
          </a:p>
        </p:txBody>
      </p:sp>
      <p:sp>
        <p:nvSpPr>
          <p:cNvPr id="10" name="TextBox 9">
            <a:extLst>
              <a:ext uri="{FF2B5EF4-FFF2-40B4-BE49-F238E27FC236}">
                <a16:creationId xmlns:a16="http://schemas.microsoft.com/office/drawing/2014/main" id="{FCD86996-F304-F72A-2FE7-C0D36AA8253C}"/>
              </a:ext>
              <a:ext uri="{C183D7F6-B498-43B3-948B-1728B52AA6E4}">
                <adec:decorative xmlns:adec="http://schemas.microsoft.com/office/drawing/2017/decorative" val="1"/>
              </a:ext>
            </a:extLst>
          </p:cNvPr>
          <p:cNvSpPr txBox="1"/>
          <p:nvPr/>
        </p:nvSpPr>
        <p:spPr>
          <a:xfrm>
            <a:off x="5641411" y="2200714"/>
            <a:ext cx="3211644"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4A8E"/>
                </a:solidFill>
                <a:effectLst/>
                <a:uLnTx/>
                <a:uFillTx/>
                <a:latin typeface="IBM Plex Sans" panose="020B0503050203000203" pitchFamily="34" charset="0"/>
                <a:ea typeface="+mn-ea"/>
                <a:cs typeface="+mn-cs"/>
              </a:rPr>
              <a:t>Gaps &amp; key linkage opportunities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4A8E"/>
                </a:solidFill>
                <a:effectLst/>
                <a:uLnTx/>
                <a:uFillTx/>
                <a:latin typeface="IBM Plex Sans" panose="020B0503050203000203" pitchFamily="34" charset="0"/>
                <a:ea typeface="+mn-ea"/>
                <a:cs typeface="+mn-cs"/>
              </a:rPr>
              <a:t>Assess rail, bus, first/last mile connections  </a:t>
            </a:r>
          </a:p>
        </p:txBody>
      </p:sp>
      <p:pic>
        <p:nvPicPr>
          <p:cNvPr id="5" name="Graphic 4">
            <a:extLst>
              <a:ext uri="{FF2B5EF4-FFF2-40B4-BE49-F238E27FC236}">
                <a16:creationId xmlns:a16="http://schemas.microsoft.com/office/drawing/2014/main" id="{52F9160F-1156-E448-9486-EFE2F91B61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88016" y="3886431"/>
            <a:ext cx="524583" cy="524583"/>
          </a:xfrm>
          <a:prstGeom prst="rect">
            <a:avLst/>
          </a:prstGeom>
        </p:spPr>
      </p:pic>
      <p:pic>
        <p:nvPicPr>
          <p:cNvPr id="12" name="Graphic 11">
            <a:extLst>
              <a:ext uri="{FF2B5EF4-FFF2-40B4-BE49-F238E27FC236}">
                <a16:creationId xmlns:a16="http://schemas.microsoft.com/office/drawing/2014/main" id="{E3358529-0CE6-EB6D-ACE8-6EE69749C62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54864" y="2965815"/>
            <a:ext cx="513436" cy="513436"/>
          </a:xfrm>
          <a:prstGeom prst="rect">
            <a:avLst/>
          </a:prstGeom>
        </p:spPr>
      </p:pic>
      <p:pic>
        <p:nvPicPr>
          <p:cNvPr id="16" name="Graphic 15">
            <a:extLst>
              <a:ext uri="{FF2B5EF4-FFF2-40B4-BE49-F238E27FC236}">
                <a16:creationId xmlns:a16="http://schemas.microsoft.com/office/drawing/2014/main" id="{2C020721-5CB1-C42D-5D01-FD892E3A48C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33423" y="2140111"/>
            <a:ext cx="544857" cy="544857"/>
          </a:xfrm>
          <a:prstGeom prst="rect">
            <a:avLst/>
          </a:prstGeom>
        </p:spPr>
      </p:pic>
      <p:sp>
        <p:nvSpPr>
          <p:cNvPr id="18" name="TextBox 17">
            <a:extLst>
              <a:ext uri="{FF2B5EF4-FFF2-40B4-BE49-F238E27FC236}">
                <a16:creationId xmlns:a16="http://schemas.microsoft.com/office/drawing/2014/main" id="{E965BA2E-97AB-4C62-FA54-E18741EB1FB0}"/>
              </a:ext>
              <a:ext uri="{C183D7F6-B498-43B3-948B-1728B52AA6E4}">
                <adec:decorative xmlns:adec="http://schemas.microsoft.com/office/drawing/2017/decorative" val="1"/>
              </a:ext>
            </a:extLst>
          </p:cNvPr>
          <p:cNvSpPr txBox="1"/>
          <p:nvPr/>
        </p:nvSpPr>
        <p:spPr>
          <a:xfrm>
            <a:off x="5500779" y="2952538"/>
            <a:ext cx="2645695" cy="584775"/>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4A8E"/>
                </a:solidFill>
                <a:effectLst/>
                <a:uLnTx/>
                <a:uFillTx/>
                <a:latin typeface="IBM Plex Sans" panose="020B0503050203000203" pitchFamily="34" charset="0"/>
                <a:ea typeface="+mn-ea"/>
                <a:cs typeface="+mn-cs"/>
              </a:rPr>
              <a:t>Transit Emphasis Corridors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4A8E"/>
                </a:solidFill>
                <a:effectLst/>
                <a:uLnTx/>
                <a:uFillTx/>
                <a:latin typeface="IBM Plex Sans"/>
                <a:ea typeface="+mn-ea"/>
                <a:cs typeface="Segoe UI"/>
              </a:rPr>
              <a:t>Prioritize &amp; execute right-sized and context specific appropriate investments </a:t>
            </a:r>
            <a:endParaRPr kumimoji="0" lang="en-US" sz="1000" b="0" i="0" u="none" strike="noStrike" kern="1200" cap="none" spc="0" normalizeH="0" baseline="0" noProof="0">
              <a:ln>
                <a:noFill/>
              </a:ln>
              <a:solidFill>
                <a:srgbClr val="004A8E"/>
              </a:solidFill>
              <a:effectLst/>
              <a:uLnTx/>
              <a:uFillTx/>
              <a:latin typeface="IBM Plex Sans"/>
              <a:ea typeface="Verdana"/>
              <a:cs typeface="Segoe UI"/>
            </a:endParaRPr>
          </a:p>
        </p:txBody>
      </p:sp>
      <p:sp>
        <p:nvSpPr>
          <p:cNvPr id="20" name="TextBox 19">
            <a:extLst>
              <a:ext uri="{FF2B5EF4-FFF2-40B4-BE49-F238E27FC236}">
                <a16:creationId xmlns:a16="http://schemas.microsoft.com/office/drawing/2014/main" id="{8C98BC96-4C45-EAE2-8819-DA13A3C473BC}"/>
              </a:ext>
              <a:ext uri="{C183D7F6-B498-43B3-948B-1728B52AA6E4}">
                <adec:decorative xmlns:adec="http://schemas.microsoft.com/office/drawing/2017/decorative" val="1"/>
              </a:ext>
            </a:extLst>
          </p:cNvPr>
          <p:cNvSpPr txBox="1"/>
          <p:nvPr/>
        </p:nvSpPr>
        <p:spPr>
          <a:xfrm>
            <a:off x="5212599" y="3879512"/>
            <a:ext cx="2584739"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4A8E"/>
                </a:solidFill>
                <a:effectLst/>
                <a:uLnTx/>
                <a:uFillTx/>
                <a:latin typeface="IBM Plex Sans" panose="020B0503050203000203" pitchFamily="34" charset="0"/>
                <a:ea typeface="+mn-ea"/>
                <a:cs typeface="+mn-cs"/>
              </a:rPr>
              <a:t>Correlate Branding Hierarchy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4A8E"/>
                </a:solidFill>
                <a:effectLst/>
                <a:uLnTx/>
                <a:uFillTx/>
                <a:latin typeface="IBM Plex Sans" panose="020B0503050203000203" pitchFamily="34" charset="0"/>
                <a:ea typeface="+mn-ea"/>
                <a:cs typeface="+mn-cs"/>
              </a:rPr>
              <a:t>Identify statewide branding opportunities</a:t>
            </a:r>
          </a:p>
        </p:txBody>
      </p:sp>
      <p:sp>
        <p:nvSpPr>
          <p:cNvPr id="27" name="TextBox 26">
            <a:extLst>
              <a:ext uri="{FF2B5EF4-FFF2-40B4-BE49-F238E27FC236}">
                <a16:creationId xmlns:a16="http://schemas.microsoft.com/office/drawing/2014/main" id="{5E541696-D7BE-CF0B-1A4A-3D3C675A559A}"/>
              </a:ext>
              <a:ext uri="{C183D7F6-B498-43B3-948B-1728B52AA6E4}">
                <adec:decorative xmlns:adec="http://schemas.microsoft.com/office/drawing/2017/decorative" val="1"/>
              </a:ext>
            </a:extLst>
          </p:cNvPr>
          <p:cNvSpPr txBox="1"/>
          <p:nvPr/>
        </p:nvSpPr>
        <p:spPr>
          <a:xfrm>
            <a:off x="5211582" y="1594683"/>
            <a:ext cx="3325259"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NETWORK HIERARCHY </a:t>
            </a:r>
          </a:p>
        </p:txBody>
      </p:sp>
      <p:sp>
        <p:nvSpPr>
          <p:cNvPr id="28" name="Left Brace 27">
            <a:extLst>
              <a:ext uri="{FF2B5EF4-FFF2-40B4-BE49-F238E27FC236}">
                <a16:creationId xmlns:a16="http://schemas.microsoft.com/office/drawing/2014/main" id="{6407EB60-D0DC-F8A1-B247-76E786C54322}"/>
              </a:ext>
              <a:ext uri="{C183D7F6-B498-43B3-948B-1728B52AA6E4}">
                <adec:decorative xmlns:adec="http://schemas.microsoft.com/office/drawing/2017/decorative" val="1"/>
              </a:ext>
            </a:extLst>
          </p:cNvPr>
          <p:cNvSpPr/>
          <p:nvPr/>
        </p:nvSpPr>
        <p:spPr>
          <a:xfrm>
            <a:off x="4151689" y="2574131"/>
            <a:ext cx="372080" cy="1095412"/>
          </a:xfrm>
          <a:prstGeom prst="leftBrace">
            <a:avLst/>
          </a:prstGeom>
          <a:ln w="28575">
            <a:solidFill>
              <a:srgbClr val="004A8E"/>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a:ea typeface="+mn-ea"/>
              <a:cs typeface="+mn-cs"/>
            </a:endParaRPr>
          </a:p>
        </p:txBody>
      </p:sp>
      <p:sp>
        <p:nvSpPr>
          <p:cNvPr id="30" name="TextBox 29">
            <a:extLst>
              <a:ext uri="{FF2B5EF4-FFF2-40B4-BE49-F238E27FC236}">
                <a16:creationId xmlns:a16="http://schemas.microsoft.com/office/drawing/2014/main" id="{6643F49B-CCF0-3B6A-DB46-146302E7741E}"/>
              </a:ext>
              <a:ext uri="{C183D7F6-B498-43B3-948B-1728B52AA6E4}">
                <adec:decorative xmlns:adec="http://schemas.microsoft.com/office/drawing/2017/decorative" val="1"/>
              </a:ext>
            </a:extLst>
          </p:cNvPr>
          <p:cNvSpPr txBox="1"/>
          <p:nvPr/>
        </p:nvSpPr>
        <p:spPr>
          <a:xfrm>
            <a:off x="960393" y="1713976"/>
            <a:ext cx="2121409"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DATA COLLECTION</a:t>
            </a:r>
          </a:p>
        </p:txBody>
      </p:sp>
      <p:graphicFrame>
        <p:nvGraphicFramePr>
          <p:cNvPr id="31" name="Diagram 30">
            <a:extLst>
              <a:ext uri="{FF2B5EF4-FFF2-40B4-BE49-F238E27FC236}">
                <a16:creationId xmlns:a16="http://schemas.microsoft.com/office/drawing/2014/main" id="{8CEEA9D9-0E86-399D-8E41-459E62D5991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15449573"/>
              </p:ext>
            </p:extLst>
          </p:nvPr>
        </p:nvGraphicFramePr>
        <p:xfrm>
          <a:off x="575854" y="2155242"/>
          <a:ext cx="3330043" cy="140073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5643529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3DAA2-A8B1-41BA-D88D-477B97B2CDF7}"/>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99692B8-F8D7-4813-AFE4-A2FFD4254575}"/>
              </a:ext>
              <a:ext uri="{C183D7F6-B498-43B3-948B-1728B52AA6E4}">
                <adec:decorative xmlns:adec="http://schemas.microsoft.com/office/drawing/2017/decorative" val="1"/>
              </a:ext>
            </a:extLst>
          </p:cNvPr>
          <p:cNvSpPr/>
          <p:nvPr/>
        </p:nvSpPr>
        <p:spPr>
          <a:xfrm>
            <a:off x="400050" y="3386139"/>
            <a:ext cx="3900488" cy="1135853"/>
          </a:xfrm>
          <a:prstGeom prst="rect">
            <a:avLst/>
          </a:prstGeom>
          <a:noFill/>
          <a:ln>
            <a:solidFill>
              <a:srgbClr val="D90D0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 name="Title 1">
            <a:extLst>
              <a:ext uri="{FF2B5EF4-FFF2-40B4-BE49-F238E27FC236}">
                <a16:creationId xmlns:a16="http://schemas.microsoft.com/office/drawing/2014/main" id="{F17B691F-52DC-0105-37B6-60387708C64E}"/>
              </a:ext>
            </a:extLst>
          </p:cNvPr>
          <p:cNvSpPr>
            <a:spLocks noGrp="1"/>
          </p:cNvSpPr>
          <p:nvPr>
            <p:ph type="title"/>
          </p:nvPr>
        </p:nvSpPr>
        <p:spPr/>
        <p:txBody>
          <a:bodyPr/>
          <a:lstStyle/>
          <a:p>
            <a:r>
              <a:rPr lang="en-US" sz="1600">
                <a:latin typeface="IBM Plex Sans" panose="020B0503050203000203" pitchFamily="34" charset="0"/>
              </a:rPr>
              <a:t>Hub Typologies &amp; Recommendations</a:t>
            </a:r>
            <a:endParaRPr lang="en-US" sz="1600" b="0" i="1">
              <a:latin typeface="IBM Plex Sans" panose="020B0503050203000203" pitchFamily="34" charset="0"/>
            </a:endParaRPr>
          </a:p>
        </p:txBody>
      </p:sp>
      <p:sp>
        <p:nvSpPr>
          <p:cNvPr id="3" name="TextBox 2">
            <a:extLst>
              <a:ext uri="{FF2B5EF4-FFF2-40B4-BE49-F238E27FC236}">
                <a16:creationId xmlns:a16="http://schemas.microsoft.com/office/drawing/2014/main" id="{E3091877-6CD3-E19F-2068-E23CCA225C5E}"/>
              </a:ext>
            </a:extLst>
          </p:cNvPr>
          <p:cNvSpPr txBox="1"/>
          <p:nvPr/>
        </p:nvSpPr>
        <p:spPr>
          <a:xfrm>
            <a:off x="457200" y="1379285"/>
            <a:ext cx="3696110" cy="308514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36765"/>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IBM Plex Sans"/>
                <a:ea typeface="Arial" pitchFamily="34" charset="-122"/>
                <a:cs typeface="Arial"/>
              </a:rPr>
              <a:t>Identify and deploy mobility hub best practices</a:t>
            </a: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IBM Plex Sans" panose="020B0503050203000203" pitchFamily="34" charset="0"/>
              <a:ea typeface="Arial" pitchFamily="34" charset="-122"/>
              <a:cs typeface="Arial" pitchFamily="34" charset="-120"/>
            </a:endParaRPr>
          </a:p>
          <a:p>
            <a:pPr marL="0" marR="0" lvl="0" indent="0" algn="l" defTabSz="457200" rtl="0" eaLnBrk="1" fontAlgn="auto" latinLnBrk="0" hangingPunct="1">
              <a:lnSpc>
                <a:spcPct val="136765"/>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IBM Plex Sans"/>
                <a:ea typeface="Arial" pitchFamily="34" charset="-122"/>
                <a:cs typeface="Arial"/>
              </a:rPr>
              <a:t>Develop a methodology for identifying hub areas that will consider all elements shown in the graphic here</a:t>
            </a: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IBM Plex Sans"/>
              <a:ea typeface="Arial" pitchFamily="34" charset="-122"/>
              <a:cs typeface="Arial"/>
            </a:endParaRPr>
          </a:p>
          <a:p>
            <a:pPr marL="0" marR="0" lvl="0" indent="0" algn="l" defTabSz="457200" rtl="0" eaLnBrk="1" fontAlgn="auto" latinLnBrk="0" hangingPunct="1">
              <a:lnSpc>
                <a:spcPct val="136765"/>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IBM Plex Sans"/>
                <a:ea typeface="+mn-ea"/>
                <a:cs typeface="Arial"/>
              </a:rPr>
              <a:t>Typologies will be adaptable to metro, large and small urban, and rural transit district service areas</a:t>
            </a: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IBM Plex Sans"/>
              <a:ea typeface="Arial" pitchFamily="34" charset="-122"/>
              <a:cs typeface="Arial"/>
            </a:endParaRP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IBM Plex Sans"/>
              <a:ea typeface="Arial" pitchFamily="34" charset="-122"/>
              <a:cs typeface="Arial"/>
            </a:endParaRPr>
          </a:p>
          <a:p>
            <a:pPr marL="0" marR="0" lvl="0" indent="0" algn="l" defTabSz="457200" rtl="0" eaLnBrk="1" fontAlgn="auto" latinLnBrk="0" hangingPunct="1">
              <a:lnSpc>
                <a:spcPct val="136765"/>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IBM Plex Sans"/>
                <a:ea typeface="Arial" pitchFamily="34" charset="-122"/>
                <a:cs typeface="Arial"/>
              </a:rPr>
              <a:t>Hub and Priority Transit Network recommendations will be deployed within the context of the overall state highway system to inform investment decisions and use in high-capacity corridors</a:t>
            </a:r>
          </a:p>
        </p:txBody>
      </p:sp>
      <p:graphicFrame>
        <p:nvGraphicFramePr>
          <p:cNvPr id="12" name="Diagram 11" descr="A diagram showing components leading to mobility hub recommendations.">
            <a:extLst>
              <a:ext uri="{FF2B5EF4-FFF2-40B4-BE49-F238E27FC236}">
                <a16:creationId xmlns:a16="http://schemas.microsoft.com/office/drawing/2014/main" id="{BA6543FE-124F-8A60-4D92-614438401570}"/>
              </a:ext>
            </a:extLst>
          </p:cNvPr>
          <p:cNvGraphicFramePr/>
          <p:nvPr/>
        </p:nvGraphicFramePr>
        <p:xfrm>
          <a:off x="3836545" y="718840"/>
          <a:ext cx="5788508" cy="4240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Arrow Connector 4">
            <a:extLst>
              <a:ext uri="{FF2B5EF4-FFF2-40B4-BE49-F238E27FC236}">
                <a16:creationId xmlns:a16="http://schemas.microsoft.com/office/drawing/2014/main" id="{C837641A-026A-E06F-6187-C54C2318B425}"/>
              </a:ext>
              <a:ext uri="{C183D7F6-B498-43B3-948B-1728B52AA6E4}">
                <adec:decorative xmlns:adec="http://schemas.microsoft.com/office/drawing/2017/decorative" val="1"/>
              </a:ext>
            </a:extLst>
          </p:cNvPr>
          <p:cNvCxnSpPr>
            <a:cxnSpLocks/>
          </p:cNvCxnSpPr>
          <p:nvPr/>
        </p:nvCxnSpPr>
        <p:spPr>
          <a:xfrm>
            <a:off x="4009292" y="2243138"/>
            <a:ext cx="5769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2364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BB813-600D-F14F-78DE-77B2B285C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9D02A-67C4-C8D0-C0A0-0912A30AD674}"/>
              </a:ext>
            </a:extLst>
          </p:cNvPr>
          <p:cNvSpPr>
            <a:spLocks noGrp="1"/>
          </p:cNvSpPr>
          <p:nvPr>
            <p:ph type="title"/>
          </p:nvPr>
        </p:nvSpPr>
        <p:spPr>
          <a:xfrm>
            <a:off x="434709" y="1064974"/>
            <a:ext cx="8229600" cy="294885"/>
          </a:xfrm>
        </p:spPr>
        <p:txBody>
          <a:bodyPr/>
          <a:lstStyle/>
          <a:p>
            <a:r>
              <a:rPr lang="en-US" sz="1600">
                <a:latin typeface="IBM Plex Sans" panose="020B0503050203000203" pitchFamily="34" charset="0"/>
              </a:rPr>
              <a:t>Timeline &amp; Commitment</a:t>
            </a:r>
            <a:endParaRPr lang="en-US" sz="1600" b="0" i="1">
              <a:latin typeface="IBM Plex Sans" panose="020B0503050203000203" pitchFamily="34" charset="0"/>
            </a:endParaRPr>
          </a:p>
        </p:txBody>
      </p:sp>
      <p:pic>
        <p:nvPicPr>
          <p:cNvPr id="4" name="Graphic 3" descr="Timeline diagram outlines planning milestones from quarter three 2026 through quarter two 2028.  The plan is expected to be complete Spring 2028.&#10;&#10;">
            <a:extLst>
              <a:ext uri="{FF2B5EF4-FFF2-40B4-BE49-F238E27FC236}">
                <a16:creationId xmlns:a16="http://schemas.microsoft.com/office/drawing/2014/main" id="{9A5664C4-59FD-D32B-3BA4-9403D7C7B8C9}"/>
              </a:ext>
            </a:extLst>
          </p:cNvPr>
          <p:cNvPicPr>
            <a:picLocks noChangeAspect="1"/>
          </p:cNvPicPr>
          <p:nvPr/>
        </p:nvPicPr>
        <p:blipFill>
          <a:blip r:embed="rId3"/>
          <a:srcRect/>
          <a:stretch/>
        </p:blipFill>
        <p:spPr>
          <a:xfrm>
            <a:off x="-273583" y="1434155"/>
            <a:ext cx="9646184" cy="3923014"/>
          </a:xfrm>
          <a:prstGeom prst="rect">
            <a:avLst/>
          </a:prstGeom>
        </p:spPr>
      </p:pic>
    </p:spTree>
    <p:extLst>
      <p:ext uri="{BB962C8B-B14F-4D97-AF65-F5344CB8AC3E}">
        <p14:creationId xmlns:p14="http://schemas.microsoft.com/office/powerpoint/2010/main" val="4025512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BB813-600D-F14F-78DE-77B2B285C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9D02A-67C4-C8D0-C0A0-0912A30AD674}"/>
              </a:ext>
            </a:extLst>
          </p:cNvPr>
          <p:cNvSpPr>
            <a:spLocks noGrp="1"/>
          </p:cNvSpPr>
          <p:nvPr>
            <p:ph type="title"/>
          </p:nvPr>
        </p:nvSpPr>
        <p:spPr>
          <a:xfrm>
            <a:off x="263912" y="1270443"/>
            <a:ext cx="8229600" cy="294885"/>
          </a:xfrm>
        </p:spPr>
        <p:txBody>
          <a:bodyPr/>
          <a:lstStyle/>
          <a:p>
            <a:r>
              <a:rPr lang="en-US" sz="1600">
                <a:latin typeface="IBM Plex Sans" panose="020B0503050203000203" pitchFamily="34" charset="0"/>
              </a:rPr>
              <a:t>How Operators Are Involved</a:t>
            </a:r>
            <a:endParaRPr lang="en-US" sz="1600" b="0" i="1">
              <a:latin typeface="IBM Plex Sans" panose="020B0503050203000203" pitchFamily="34" charset="0"/>
            </a:endParaRPr>
          </a:p>
        </p:txBody>
      </p:sp>
      <p:sp>
        <p:nvSpPr>
          <p:cNvPr id="4" name="TextBox 3">
            <a:extLst>
              <a:ext uri="{FF2B5EF4-FFF2-40B4-BE49-F238E27FC236}">
                <a16:creationId xmlns:a16="http://schemas.microsoft.com/office/drawing/2014/main" id="{AAF73452-FBCC-4D06-4D9B-0103464FFE94}"/>
              </a:ext>
            </a:extLst>
          </p:cNvPr>
          <p:cNvSpPr txBox="1"/>
          <p:nvPr/>
        </p:nvSpPr>
        <p:spPr>
          <a:xfrm>
            <a:off x="453064" y="2238194"/>
            <a:ext cx="7578416" cy="199702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56A9"/>
                </a:solidFill>
                <a:effectLst/>
                <a:uLnTx/>
                <a:uFillTx/>
                <a:latin typeface="IBM Plex Sans"/>
                <a:ea typeface="Arial" pitchFamily="34" charset="-122"/>
                <a:cs typeface="Arial"/>
              </a:rPr>
              <a:t>Discuss key strengths and opportunities </a:t>
            </a:r>
            <a:endParaRPr kumimoji="0" lang="en-US" sz="1200" b="0" i="0" u="none" strike="noStrike" kern="1200" cap="none" spc="0" normalizeH="0" baseline="0" noProof="0">
              <a:ln>
                <a:noFill/>
              </a:ln>
              <a:solidFill>
                <a:srgbClr val="0056A9"/>
              </a:solidFill>
              <a:effectLst/>
              <a:uLnTx/>
              <a:uFillTx/>
              <a:latin typeface="IBM Plex Sans" panose="020B0503050203000203" pitchFamily="34" charset="0"/>
              <a:ea typeface="Arial" pitchFamily="34" charset="-122"/>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56A9"/>
                </a:solidFill>
                <a:effectLst/>
                <a:uLnTx/>
                <a:uFillTx/>
                <a:latin typeface="IBM Plex Sans"/>
                <a:ea typeface="+mn-ea"/>
                <a:cs typeface="Arial"/>
              </a:rPr>
              <a:t>Gain insights from operators regarding how their systems work now and could work in the future</a:t>
            </a:r>
            <a:endParaRPr kumimoji="0" lang="en-US" sz="11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pitchFamily="34"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56A9"/>
                </a:solidFill>
                <a:effectLst/>
                <a:uLnTx/>
                <a:uFillTx/>
                <a:latin typeface="IBM Plex Sans"/>
                <a:ea typeface="+mn-ea"/>
                <a:cs typeface="Arial"/>
              </a:rPr>
              <a:t>Provide input on potential solutions</a:t>
            </a:r>
            <a:r>
              <a:rPr kumimoji="0" lang="en-US" sz="1200" b="0" i="0" u="none" strike="noStrike" kern="1200" cap="none" spc="0" normalizeH="0" baseline="0" noProof="0">
                <a:ln>
                  <a:noFill/>
                </a:ln>
                <a:solidFill>
                  <a:srgbClr val="0056A9"/>
                </a:solidFill>
                <a:effectLst/>
                <a:uLnTx/>
                <a:uFillTx/>
                <a:latin typeface="IBM Plex Sans"/>
                <a:ea typeface="+mn-ea"/>
                <a:cs typeface="Arial"/>
              </a:rPr>
              <a:t> </a:t>
            </a:r>
            <a:endParaRPr kumimoji="0" lang="en-US" sz="12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56A9"/>
                </a:solidFill>
                <a:effectLst/>
                <a:uLnTx/>
                <a:uFillTx/>
                <a:latin typeface="IBM Plex Sans"/>
                <a:ea typeface="+mn-ea"/>
                <a:cs typeface="Arial"/>
              </a:rPr>
              <a:t>Review proposed mobility hub location, treatments, policies, and design solutions, providing barriers and priorities </a:t>
            </a:r>
            <a:endParaRPr kumimoji="0" lang="en-US" sz="11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pitchFamily="34"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56A9"/>
                </a:solidFill>
                <a:effectLst/>
                <a:uLnTx/>
                <a:uFillTx/>
                <a:latin typeface="IBM Plex Sans"/>
                <a:ea typeface="+mn-ea"/>
                <a:cs typeface="Arial"/>
              </a:rPr>
              <a:t>Collaborate with consultant to public to identify priority projects and treatments</a:t>
            </a:r>
            <a:endParaRPr kumimoji="0" lang="en-US" sz="1200" b="0" i="0"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56A9"/>
                </a:solidFill>
                <a:effectLst/>
                <a:uLnTx/>
                <a:uFillTx/>
                <a:latin typeface="IBM Plex Sans"/>
                <a:ea typeface="+mn-ea"/>
                <a:cs typeface="Arial"/>
              </a:rPr>
              <a:t>Identify which solutions would be most beneficial and aligned with their system, and prioritize those solutions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56A9"/>
              </a:solidFill>
              <a:effectLst/>
              <a:uLnTx/>
              <a:uFillTx/>
              <a:latin typeface="IBM Plex Sans" panose="020B0503050203000203" pitchFamily="34" charset="0"/>
              <a:ea typeface="+mn-ea"/>
              <a:cs typeface="+mn-cs"/>
            </a:endParaRPr>
          </a:p>
          <a:p>
            <a:pPr marL="0" marR="0" lvl="0" indent="0" algn="l" defTabSz="457200" rtl="0" eaLnBrk="1" fontAlgn="auto" latinLnBrk="0" hangingPunct="1">
              <a:lnSpc>
                <a:spcPct val="136765"/>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p:txBody>
      </p:sp>
      <p:sp>
        <p:nvSpPr>
          <p:cNvPr id="3" name="TextBox 2">
            <a:extLst>
              <a:ext uri="{FF2B5EF4-FFF2-40B4-BE49-F238E27FC236}">
                <a16:creationId xmlns:a16="http://schemas.microsoft.com/office/drawing/2014/main" id="{C5510EE9-106D-A555-5925-9783B4D9FC4A}"/>
              </a:ext>
            </a:extLst>
          </p:cNvPr>
          <p:cNvSpPr txBox="1"/>
          <p:nvPr/>
        </p:nvSpPr>
        <p:spPr>
          <a:xfrm>
            <a:off x="170184" y="1569340"/>
            <a:ext cx="8448852" cy="46166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56A9"/>
                </a:solidFill>
                <a:effectLst/>
                <a:uLnTx/>
                <a:uFillTx/>
                <a:latin typeface="IBM Plex Sans"/>
                <a:ea typeface="+mn-ea"/>
                <a:cs typeface="Arial"/>
              </a:rPr>
              <a:t>Four regional working group session will take place within Task 3 intermittently to gain consensus on key milestones</a:t>
            </a:r>
            <a:endParaRPr kumimoji="0" lang="en-US" sz="1200" b="0" i="1" u="none" strike="noStrike" kern="1200" cap="none" spc="0" normalizeH="0" baseline="0" noProof="0">
              <a:ln>
                <a:noFill/>
              </a:ln>
              <a:solidFill>
                <a:srgbClr val="0056A9"/>
              </a:solidFill>
              <a:effectLst/>
              <a:uLnTx/>
              <a:uFillTx/>
              <a:latin typeface="IBM Plex Sans" panose="020B0503050203000203" pitchFamily="34" charset="0"/>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56A9"/>
              </a:solidFill>
              <a:effectLst/>
              <a:uLnTx/>
              <a:uFillTx/>
              <a:latin typeface="IBM Plex Sans"/>
              <a:ea typeface="+mn-ea"/>
              <a:cs typeface="Arial"/>
            </a:endParaRPr>
          </a:p>
        </p:txBody>
      </p:sp>
    </p:spTree>
    <p:extLst>
      <p:ext uri="{BB962C8B-B14F-4D97-AF65-F5344CB8AC3E}">
        <p14:creationId xmlns:p14="http://schemas.microsoft.com/office/powerpoint/2010/main" val="4258224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CACD1-3B23-53F0-1107-BAF68EFFE97A}"/>
              </a:ext>
            </a:extLst>
          </p:cNvPr>
          <p:cNvSpPr>
            <a:spLocks noGrp="1"/>
          </p:cNvSpPr>
          <p:nvPr>
            <p:ph type="ctrTitle"/>
          </p:nvPr>
        </p:nvSpPr>
        <p:spPr/>
        <p:txBody>
          <a:bodyPr/>
          <a:lstStyle/>
          <a:p>
            <a:r>
              <a:rPr lang="en-US">
                <a:latin typeface="Verdana"/>
                <a:ea typeface="Verdana"/>
              </a:rPr>
              <a:t>Thank You</a:t>
            </a:r>
          </a:p>
        </p:txBody>
      </p:sp>
      <p:sp>
        <p:nvSpPr>
          <p:cNvPr id="4" name="Rectangle 3">
            <a:extLst>
              <a:ext uri="{FF2B5EF4-FFF2-40B4-BE49-F238E27FC236}">
                <a16:creationId xmlns:a16="http://schemas.microsoft.com/office/drawing/2014/main" id="{07900218-77B1-2619-88C6-8D8C5BA7034D}"/>
              </a:ext>
              <a:ext uri="{C183D7F6-B498-43B3-948B-1728B52AA6E4}">
                <adec:decorative xmlns:adec="http://schemas.microsoft.com/office/drawing/2017/decorative" val="1"/>
              </a:ext>
            </a:extLst>
          </p:cNvPr>
          <p:cNvSpPr/>
          <p:nvPr/>
        </p:nvSpPr>
        <p:spPr>
          <a:xfrm>
            <a:off x="4767580" y="1332229"/>
            <a:ext cx="4015740" cy="26868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5" name="TextBox 37">
            <a:extLst>
              <a:ext uri="{FF2B5EF4-FFF2-40B4-BE49-F238E27FC236}">
                <a16:creationId xmlns:a16="http://schemas.microsoft.com/office/drawing/2014/main" id="{233CEA97-E609-F428-79A4-EA014B0FAF43}"/>
              </a:ext>
            </a:extLst>
          </p:cNvPr>
          <p:cNvSpPr txBox="1"/>
          <p:nvPr/>
        </p:nvSpPr>
        <p:spPr>
          <a:xfrm>
            <a:off x="4991100" y="1485900"/>
            <a:ext cx="3695700" cy="23391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srgbClr val="FFFFFF"/>
                </a:solidFill>
                <a:effectLst/>
                <a:uLnTx/>
                <a:uFillTx/>
                <a:latin typeface="IBM Plex Sans" panose="020B0503050203000203" pitchFamily="34" charset="0"/>
                <a:ea typeface="+mn-ea"/>
                <a:cs typeface="+mn-cs"/>
              </a:rPr>
              <a:t>Contact Information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t>TxDOT Public Transportation Statewide Network &amp; Hub Plan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FFFFFF"/>
                </a:solidFill>
                <a:effectLst/>
                <a:uLnTx/>
                <a:uFillTx/>
                <a:latin typeface="IBM Plex Sans" panose="020B0503050203000203" pitchFamily="34" charset="0"/>
                <a:ea typeface="+mn-ea"/>
                <a:cs typeface="+mn-cs"/>
              </a:rPr>
              <a:t>Theodore Kosub, Project Manager </a:t>
            </a:r>
            <a:r>
              <a:rPr kumimoji="0" lang="en-US" sz="14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t>theodore.kosub@txdot.gov</a:t>
            </a:r>
            <a:br>
              <a:rPr kumimoji="0" lang="en-US" sz="14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br>
            <a:endParaRPr kumimoji="0" lang="en-US" sz="14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FFFFFF"/>
                </a:solidFill>
                <a:effectLst/>
                <a:uLnTx/>
                <a:uFillTx/>
                <a:latin typeface="IBM Plex Sans" panose="020B0503050203000203" pitchFamily="34" charset="0"/>
                <a:ea typeface="+mn-ea"/>
                <a:cs typeface="+mn-cs"/>
              </a:rPr>
              <a:t>Jake Francis, HNTB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t>jfrancis@hntb.com</a:t>
            </a:r>
          </a:p>
        </p:txBody>
      </p:sp>
    </p:spTree>
    <p:extLst>
      <p:ext uri="{BB962C8B-B14F-4D97-AF65-F5344CB8AC3E}">
        <p14:creationId xmlns:p14="http://schemas.microsoft.com/office/powerpoint/2010/main" val="3915369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9551-F8A9-ABAE-142C-F1F2AC5C50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38D3F-CCA7-17FE-839E-695C1DD63C5F}"/>
              </a:ext>
            </a:extLst>
          </p:cNvPr>
          <p:cNvSpPr>
            <a:spLocks noGrp="1"/>
          </p:cNvSpPr>
          <p:nvPr>
            <p:ph type="ctrTitle" idx="4294967295"/>
          </p:nvPr>
        </p:nvSpPr>
        <p:spPr>
          <a:xfrm>
            <a:off x="1" y="929831"/>
            <a:ext cx="9144000" cy="3524181"/>
          </a:xfrm>
        </p:spPr>
        <p:txBody>
          <a:bodyPr anchor="b">
            <a:normAutofit/>
          </a:bodyPr>
          <a:lstStyle/>
          <a:p>
            <a:pPr algn="ctr" defTabSz="457200">
              <a:lnSpc>
                <a:spcPct val="90000"/>
              </a:lnSpc>
            </a:pPr>
            <a:r>
              <a:rPr lang="en-US" sz="2500">
                <a:solidFill>
                  <a:schemeClr val="accent1">
                    <a:lumMod val="75000"/>
                  </a:schemeClr>
                </a:solidFill>
                <a:highlight>
                  <a:srgbClr val="F5F5F5"/>
                </a:highlight>
              </a:rPr>
              <a:t>Universal Trip Planning and Fare Payment</a:t>
            </a:r>
            <a:br>
              <a:rPr lang="en-US" sz="2500">
                <a:solidFill>
                  <a:schemeClr val="accent1">
                    <a:lumMod val="75000"/>
                  </a:schemeClr>
                </a:solidFill>
                <a:highlight>
                  <a:srgbClr val="F5F5F5"/>
                </a:highlight>
              </a:rPr>
            </a:br>
            <a:br>
              <a:rPr lang="en-US" sz="2300">
                <a:solidFill>
                  <a:schemeClr val="accent1">
                    <a:lumMod val="75000"/>
                  </a:schemeClr>
                </a:solidFill>
                <a:highlight>
                  <a:srgbClr val="F5F5F5"/>
                </a:highlight>
              </a:rPr>
            </a:br>
            <a:r>
              <a:rPr lang="en-US" sz="1800">
                <a:solidFill>
                  <a:schemeClr val="accent1">
                    <a:lumMod val="75000"/>
                  </a:schemeClr>
                </a:solidFill>
                <a:highlight>
                  <a:srgbClr val="F5F5F5"/>
                </a:highlight>
              </a:rPr>
              <a:t>Innovation Coordination Access </a:t>
            </a:r>
            <a:br>
              <a:rPr lang="en-US" sz="1800">
                <a:solidFill>
                  <a:schemeClr val="accent1">
                    <a:lumMod val="75000"/>
                  </a:schemeClr>
                </a:solidFill>
                <a:highlight>
                  <a:srgbClr val="F5F5F5"/>
                </a:highlight>
              </a:rPr>
            </a:br>
            <a:r>
              <a:rPr lang="en-US" sz="1800">
                <a:solidFill>
                  <a:schemeClr val="accent1">
                    <a:lumMod val="75000"/>
                  </a:schemeClr>
                </a:solidFill>
                <a:highlight>
                  <a:srgbClr val="F5F5F5"/>
                </a:highlight>
              </a:rPr>
              <a:t>and Mobility Grant Application</a:t>
            </a:r>
            <a:br>
              <a:rPr lang="en-US" sz="1800">
                <a:solidFill>
                  <a:schemeClr val="accent1">
                    <a:lumMod val="75000"/>
                  </a:schemeClr>
                </a:solidFill>
                <a:highlight>
                  <a:srgbClr val="F5F5F5"/>
                </a:highlight>
              </a:rPr>
            </a:br>
            <a:br>
              <a:rPr lang="en-US" sz="1800">
                <a:solidFill>
                  <a:schemeClr val="accent1">
                    <a:lumMod val="75000"/>
                  </a:schemeClr>
                </a:solidFill>
                <a:highlight>
                  <a:srgbClr val="F5F5F5"/>
                </a:highlight>
              </a:rPr>
            </a:br>
            <a:r>
              <a:rPr lang="en-US" sz="1800">
                <a:solidFill>
                  <a:schemeClr val="accent1">
                    <a:lumMod val="75000"/>
                  </a:schemeClr>
                </a:solidFill>
                <a:highlight>
                  <a:srgbClr val="F5F5F5"/>
                </a:highlight>
              </a:rPr>
              <a:t>GTFS and GTFS-Flex Initiative</a:t>
            </a:r>
            <a:br>
              <a:rPr lang="en-US" sz="3000" kern="1200"/>
            </a:br>
            <a:br>
              <a:rPr lang="en-US" sz="3000" kern="1200"/>
            </a:br>
            <a:r>
              <a:rPr lang="en-US" sz="3000" kern="1200"/>
              <a:t>	</a:t>
            </a:r>
          </a:p>
        </p:txBody>
      </p:sp>
    </p:spTree>
    <p:extLst>
      <p:ext uri="{BB962C8B-B14F-4D97-AF65-F5344CB8AC3E}">
        <p14:creationId xmlns:p14="http://schemas.microsoft.com/office/powerpoint/2010/main" val="1732764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CA66E-108F-B10A-12C2-1D13B4CA0C11}"/>
              </a:ext>
            </a:extLst>
          </p:cNvPr>
          <p:cNvSpPr>
            <a:spLocks noGrp="1"/>
          </p:cNvSpPr>
          <p:nvPr>
            <p:ph type="ctrTitle"/>
          </p:nvPr>
        </p:nvSpPr>
        <p:spPr/>
        <p:txBody>
          <a:bodyPr/>
          <a:lstStyle/>
          <a:p>
            <a:r>
              <a:rPr lang="en-US"/>
              <a:t>Statewide Multi-modal Transit Plan – 2050 Vision Statement</a:t>
            </a:r>
          </a:p>
        </p:txBody>
      </p:sp>
      <p:sp>
        <p:nvSpPr>
          <p:cNvPr id="3" name="Subtitle 2">
            <a:extLst>
              <a:ext uri="{FF2B5EF4-FFF2-40B4-BE49-F238E27FC236}">
                <a16:creationId xmlns:a16="http://schemas.microsoft.com/office/drawing/2014/main" id="{F0A41D61-BA47-0DA9-BAC3-A7B31F302414}"/>
              </a:ext>
            </a:extLst>
          </p:cNvPr>
          <p:cNvSpPr>
            <a:spLocks noGrp="1"/>
          </p:cNvSpPr>
          <p:nvPr>
            <p:ph type="subTitle" idx="1"/>
          </p:nvPr>
        </p:nvSpPr>
        <p:spPr/>
        <p:txBody>
          <a:bodyPr/>
          <a:lstStyle/>
          <a:p>
            <a:r>
              <a:rPr lang="en-US"/>
              <a:t>A safe, universally accessible, and integrated network of transit mobility options that connects people seamlessly, locally, and across the state, supporting an improved quality of life  and a resilient and vibrant economy</a:t>
            </a:r>
          </a:p>
        </p:txBody>
      </p:sp>
    </p:spTree>
    <p:extLst>
      <p:ext uri="{BB962C8B-B14F-4D97-AF65-F5344CB8AC3E}">
        <p14:creationId xmlns:p14="http://schemas.microsoft.com/office/powerpoint/2010/main" val="2412993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0B3582C-D529-F931-03C3-FF8905883E13}"/>
              </a:ext>
              <a:ext uri="{C183D7F6-B498-43B3-948B-1728B52AA6E4}">
                <adec:decorative xmlns:adec="http://schemas.microsoft.com/office/drawing/2017/decorative" val="1"/>
              </a:ext>
            </a:extLst>
          </p:cNvPr>
          <p:cNvSpPr>
            <a:spLocks noGrp="1"/>
          </p:cNvSpPr>
          <p:nvPr>
            <p:ph type="title"/>
          </p:nvPr>
        </p:nvSpPr>
        <p:spPr>
          <a:xfrm>
            <a:off x="457200" y="717282"/>
            <a:ext cx="8229600" cy="294885"/>
          </a:xfrm>
        </p:spPr>
        <p:txBody>
          <a:bodyPr/>
          <a:lstStyle/>
          <a:p>
            <a:r>
              <a:rPr lang="en-US"/>
              <a:t> Proposed Project </a:t>
            </a:r>
          </a:p>
        </p:txBody>
      </p:sp>
      <p:sp>
        <p:nvSpPr>
          <p:cNvPr id="3" name="Content Placeholder 2">
            <a:extLst>
              <a:ext uri="{FF2B5EF4-FFF2-40B4-BE49-F238E27FC236}">
                <a16:creationId xmlns:a16="http://schemas.microsoft.com/office/drawing/2014/main" id="{61DDDFA5-78DD-F6D4-AA49-0010D36B436B}"/>
              </a:ext>
              <a:ext uri="{C183D7F6-B498-43B3-948B-1728B52AA6E4}">
                <adec:decorative xmlns:adec="http://schemas.microsoft.com/office/drawing/2017/decorative" val="1"/>
              </a:ext>
            </a:extLst>
          </p:cNvPr>
          <p:cNvSpPr txBox="1">
            <a:spLocks/>
          </p:cNvSpPr>
          <p:nvPr/>
        </p:nvSpPr>
        <p:spPr>
          <a:xfrm>
            <a:off x="5460274" y="1069069"/>
            <a:ext cx="2573383" cy="3361912"/>
          </a:xfrm>
          <a:prstGeom prst="rect">
            <a:avLst/>
          </a:prstGeom>
        </p:spPr>
        <p:txBody>
          <a:bodyPr vert="horz" lIns="0" tIns="0" rIns="0" bIns="0" rtlCol="0" anchor="t" anchorCtr="0">
            <a:no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ICAM request: $2,731,894</a:t>
            </a:r>
          </a:p>
          <a:p>
            <a:pPr marL="0" marR="0" lvl="0" indent="0" algn="r"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kumimoji="0" lang="en-US" sz="1400" b="0" i="0" u="sng" strike="noStrike" kern="1200" cap="none" spc="0" normalizeH="0" baseline="0" noProof="0">
                <a:ln>
                  <a:noFill/>
                </a:ln>
                <a:solidFill>
                  <a:srgbClr val="000000"/>
                </a:solidFill>
                <a:effectLst/>
                <a:uLnTx/>
                <a:uFillTx/>
                <a:latin typeface="Verdana"/>
                <a:ea typeface="+mn-ea"/>
                <a:cs typeface="+mn-cs"/>
              </a:rPr>
              <a:t>+ TxDOT match: $682,973</a:t>
            </a:r>
          </a:p>
          <a:p>
            <a:pPr marL="0" marR="0" lvl="0" indent="0" algn="r"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Total: $3,414,867</a:t>
            </a:r>
          </a:p>
          <a:p>
            <a:pPr marL="228600" marR="0" lvl="0" indent="-22860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Uses GTFS and GTFS Flex</a:t>
            </a:r>
          </a:p>
          <a:p>
            <a:pPr marL="228600" marR="0" lvl="0" indent="-22860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Char char="•"/>
              <a:tabLst/>
              <a:defRPr/>
            </a:pPr>
            <a:r>
              <a:rPr kumimoji="0" lang="en-US" sz="1400" b="0" i="0" u="none" strike="noStrike" kern="1200" cap="none" spc="0" normalizeH="0" baseline="0" noProof="0" err="1">
                <a:ln>
                  <a:noFill/>
                </a:ln>
                <a:solidFill>
                  <a:srgbClr val="000000"/>
                </a:solidFill>
                <a:effectLst/>
                <a:uLnTx/>
                <a:uFillTx/>
                <a:latin typeface="Verdana"/>
                <a:ea typeface="+mn-ea"/>
                <a:cs typeface="+mn-cs"/>
              </a:rPr>
              <a:t>GoPass</a:t>
            </a:r>
            <a:r>
              <a:rPr kumimoji="0" lang="en-US" sz="1400" b="0" i="0" u="none" strike="noStrike" kern="1200" cap="none" spc="0" normalizeH="0" baseline="0" noProof="0">
                <a:ln>
                  <a:noFill/>
                </a:ln>
                <a:solidFill>
                  <a:srgbClr val="000000"/>
                </a:solidFill>
                <a:effectLst/>
                <a:uLnTx/>
                <a:uFillTx/>
                <a:latin typeface="Verdana"/>
                <a:ea typeface="+mn-ea"/>
                <a:cs typeface="+mn-cs"/>
              </a:rPr>
              <a:t> platform</a:t>
            </a:r>
          </a:p>
          <a:p>
            <a:pPr marL="228600" marR="0" lvl="0" indent="-22860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7 Rural Transit Districts</a:t>
            </a:r>
          </a:p>
          <a:p>
            <a:pPr marL="228600" marR="0" lvl="0" indent="-22860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3 Urban Transit Districts</a:t>
            </a:r>
          </a:p>
        </p:txBody>
      </p:sp>
      <p:sp>
        <p:nvSpPr>
          <p:cNvPr id="4" name="Content Placeholder 2">
            <a:extLst>
              <a:ext uri="{FF2B5EF4-FFF2-40B4-BE49-F238E27FC236}">
                <a16:creationId xmlns:a16="http://schemas.microsoft.com/office/drawing/2014/main" id="{6CA46F57-773B-7158-8A63-FB1248E54AC2}"/>
              </a:ext>
              <a:ext uri="{C183D7F6-B498-43B3-948B-1728B52AA6E4}">
                <adec:decorative xmlns:adec="http://schemas.microsoft.com/office/drawing/2017/decorative" val="1"/>
              </a:ext>
            </a:extLst>
          </p:cNvPr>
          <p:cNvSpPr txBox="1">
            <a:spLocks/>
          </p:cNvSpPr>
          <p:nvPr/>
        </p:nvSpPr>
        <p:spPr>
          <a:xfrm>
            <a:off x="5460274" y="4430981"/>
            <a:ext cx="2306336" cy="415340"/>
          </a:xfrm>
          <a:prstGeom prst="rect">
            <a:avLst/>
          </a:prstGeom>
        </p:spPr>
        <p:txBody>
          <a:bodyPr vert="horz" lIns="0" tIns="0" rIns="0" bIns="0" rtlCol="0" anchor="b" anchorCtr="0">
            <a:no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Verdana"/>
                <a:ea typeface="+mn-ea"/>
                <a:cs typeface="+mn-cs"/>
              </a:rPr>
              <a:t>Map 1 - Project Area.</a:t>
            </a:r>
          </a:p>
        </p:txBody>
      </p:sp>
      <p:pic>
        <p:nvPicPr>
          <p:cNvPr id="7" name="Picture 6">
            <a:extLst>
              <a:ext uri="{FF2B5EF4-FFF2-40B4-BE49-F238E27FC236}">
                <a16:creationId xmlns:a16="http://schemas.microsoft.com/office/drawing/2014/main" id="{294D3C57-97B8-46E5-105A-8AB09E6CF75A}"/>
              </a:ext>
              <a:ext uri="{C183D7F6-B498-43B3-948B-1728B52AA6E4}">
                <adec:decorative xmlns:adec="http://schemas.microsoft.com/office/drawing/2017/decorative" val="1"/>
              </a:ext>
            </a:extLst>
          </p:cNvPr>
          <p:cNvPicPr>
            <a:picLocks noChangeAspect="1"/>
          </p:cNvPicPr>
          <p:nvPr/>
        </p:nvPicPr>
        <p:blipFill>
          <a:blip r:embed="rId3"/>
          <a:srcRect l="1671" t="7233" r="14365" b="7699"/>
          <a:stretch>
            <a:fillRect/>
          </a:stretch>
        </p:blipFill>
        <p:spPr>
          <a:xfrm>
            <a:off x="-1" y="1043721"/>
            <a:ext cx="5251268" cy="4104542"/>
          </a:xfrm>
          <a:prstGeom prst="rect">
            <a:avLst/>
          </a:prstGeom>
        </p:spPr>
      </p:pic>
    </p:spTree>
    <p:extLst>
      <p:ext uri="{BB962C8B-B14F-4D97-AF65-F5344CB8AC3E}">
        <p14:creationId xmlns:p14="http://schemas.microsoft.com/office/powerpoint/2010/main" val="3417146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B3A5E-25F8-8B32-5FAA-A28C4AFF17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2136B-563A-22AA-39A0-8364073D6D59}"/>
              </a:ext>
            </a:extLst>
          </p:cNvPr>
          <p:cNvSpPr>
            <a:spLocks noGrp="1"/>
          </p:cNvSpPr>
          <p:nvPr>
            <p:ph type="title"/>
          </p:nvPr>
        </p:nvSpPr>
        <p:spPr/>
        <p:txBody>
          <a:bodyPr>
            <a:noAutofit/>
          </a:bodyPr>
          <a:lstStyle/>
          <a:p>
            <a:r>
              <a:rPr lang="en-US"/>
              <a:t>Why West Texas</a:t>
            </a:r>
          </a:p>
        </p:txBody>
      </p:sp>
      <p:sp>
        <p:nvSpPr>
          <p:cNvPr id="3" name="Content Placeholder 2">
            <a:extLst>
              <a:ext uri="{FF2B5EF4-FFF2-40B4-BE49-F238E27FC236}">
                <a16:creationId xmlns:a16="http://schemas.microsoft.com/office/drawing/2014/main" id="{B92F7302-3070-F272-A29D-C34F7885712D}"/>
              </a:ext>
            </a:extLst>
          </p:cNvPr>
          <p:cNvSpPr>
            <a:spLocks noGrp="1"/>
          </p:cNvSpPr>
          <p:nvPr>
            <p:ph idx="1"/>
          </p:nvPr>
        </p:nvSpPr>
        <p:spPr/>
        <p:txBody>
          <a:bodyPr/>
          <a:lstStyle/>
          <a:p>
            <a:r>
              <a:rPr lang="en-US"/>
              <a:t>Identified as a need in regional coordination plans</a:t>
            </a:r>
          </a:p>
          <a:p>
            <a:r>
              <a:rPr lang="en-US"/>
              <a:t>Previous attempt to implement a coordinated mobility platform</a:t>
            </a:r>
          </a:p>
          <a:p>
            <a:pPr>
              <a:lnSpc>
                <a:spcPct val="150000"/>
              </a:lnSpc>
              <a:spcBef>
                <a:spcPts val="0"/>
              </a:spcBef>
              <a:spcAft>
                <a:spcPts val="1000"/>
              </a:spcAft>
            </a:pPr>
            <a:r>
              <a:rPr lang="en-US"/>
              <a:t>History of coordination between agencies</a:t>
            </a:r>
          </a:p>
          <a:p>
            <a:pPr>
              <a:lnSpc>
                <a:spcPct val="150000"/>
              </a:lnSpc>
              <a:spcBef>
                <a:spcPts val="0"/>
              </a:spcBef>
              <a:spcAft>
                <a:spcPts val="1000"/>
              </a:spcAft>
            </a:pPr>
            <a:r>
              <a:rPr lang="en-US"/>
              <a:t>Lubbock’s experience with </a:t>
            </a:r>
            <a:r>
              <a:rPr lang="en-US" err="1"/>
              <a:t>GoPass</a:t>
            </a:r>
            <a:endParaRPr lang="en-US"/>
          </a:p>
          <a:p>
            <a:pPr>
              <a:lnSpc>
                <a:spcPct val="150000"/>
              </a:lnSpc>
              <a:spcBef>
                <a:spcPts val="0"/>
              </a:spcBef>
              <a:spcAft>
                <a:spcPts val="1000"/>
              </a:spcAft>
            </a:pPr>
            <a:endParaRPr lang="en-US"/>
          </a:p>
        </p:txBody>
      </p:sp>
    </p:spTree>
    <p:extLst>
      <p:ext uri="{BB962C8B-B14F-4D97-AF65-F5344CB8AC3E}">
        <p14:creationId xmlns:p14="http://schemas.microsoft.com/office/powerpoint/2010/main" val="630841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Autofit/>
          </a:bodyPr>
          <a:lstStyle/>
          <a:p>
            <a:r>
              <a:rPr lang="en-US"/>
              <a:t>Proposed Project</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p:txBody>
          <a:bodyPr/>
          <a:lstStyle/>
          <a:p>
            <a:r>
              <a:rPr lang="en-US"/>
              <a:t>Support innovative projects for transportation disadvantaged populations that will improve the coordination of transportation services and non-emergency medical transportation services</a:t>
            </a:r>
          </a:p>
          <a:p>
            <a:r>
              <a:rPr lang="en-US"/>
              <a:t>Uses the General Transit Feed Specification (GTFS)</a:t>
            </a:r>
          </a:p>
          <a:p>
            <a:pPr>
              <a:lnSpc>
                <a:spcPct val="150000"/>
              </a:lnSpc>
              <a:spcBef>
                <a:spcPts val="0"/>
              </a:spcBef>
              <a:spcAft>
                <a:spcPts val="1000"/>
              </a:spcAft>
            </a:pPr>
            <a:r>
              <a:rPr lang="en-US" err="1"/>
              <a:t>GoPass</a:t>
            </a:r>
            <a:r>
              <a:rPr lang="en-US"/>
              <a:t> is the platform</a:t>
            </a:r>
          </a:p>
          <a:p>
            <a:pPr>
              <a:lnSpc>
                <a:spcPct val="150000"/>
              </a:lnSpc>
              <a:spcBef>
                <a:spcPts val="0"/>
              </a:spcBef>
              <a:spcAft>
                <a:spcPts val="1000"/>
              </a:spcAft>
            </a:pPr>
            <a:endParaRPr lang="en-US"/>
          </a:p>
        </p:txBody>
      </p:sp>
    </p:spTree>
    <p:extLst>
      <p:ext uri="{BB962C8B-B14F-4D97-AF65-F5344CB8AC3E}">
        <p14:creationId xmlns:p14="http://schemas.microsoft.com/office/powerpoint/2010/main" val="269221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EE81C-ED8B-F3B2-A1E6-AD782EBB9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039AB-5E7B-89E3-FA7D-AD2620CF9821}"/>
              </a:ext>
            </a:extLst>
          </p:cNvPr>
          <p:cNvSpPr>
            <a:spLocks noGrp="1"/>
          </p:cNvSpPr>
          <p:nvPr>
            <p:ph type="title"/>
          </p:nvPr>
        </p:nvSpPr>
        <p:spPr/>
        <p:txBody>
          <a:bodyPr>
            <a:noAutofit/>
          </a:bodyPr>
          <a:lstStyle/>
          <a:p>
            <a:r>
              <a:rPr lang="en-US"/>
              <a:t>Project Timeline (approximate)</a:t>
            </a:r>
          </a:p>
        </p:txBody>
      </p:sp>
      <p:sp>
        <p:nvSpPr>
          <p:cNvPr id="3" name="Content Placeholder 2">
            <a:extLst>
              <a:ext uri="{FF2B5EF4-FFF2-40B4-BE49-F238E27FC236}">
                <a16:creationId xmlns:a16="http://schemas.microsoft.com/office/drawing/2014/main" id="{FEE9B143-6B4C-5CBA-8212-730CA2337053}"/>
              </a:ext>
            </a:extLst>
          </p:cNvPr>
          <p:cNvSpPr>
            <a:spLocks noGrp="1"/>
          </p:cNvSpPr>
          <p:nvPr>
            <p:ph idx="1"/>
          </p:nvPr>
        </p:nvSpPr>
        <p:spPr/>
        <p:txBody>
          <a:bodyPr/>
          <a:lstStyle/>
          <a:p>
            <a:r>
              <a:rPr lang="en-US"/>
              <a:t>4 years to complete</a:t>
            </a:r>
          </a:p>
          <a:p>
            <a:r>
              <a:rPr lang="en-US"/>
              <a:t>Winter 2026/Spring 2027 – Federal Transit Administration (FTA) decision </a:t>
            </a:r>
          </a:p>
          <a:p>
            <a:r>
              <a:rPr lang="en-US"/>
              <a:t>3</a:t>
            </a:r>
            <a:r>
              <a:rPr lang="en-US" baseline="30000"/>
              <a:t>rd</a:t>
            </a:r>
            <a:r>
              <a:rPr lang="en-US"/>
              <a:t> Quarter 2027 - Interlocal Agreements (ILAs) with transit agencies</a:t>
            </a:r>
          </a:p>
          <a:p>
            <a:r>
              <a:rPr lang="en-US"/>
              <a:t>3</a:t>
            </a:r>
            <a:r>
              <a:rPr lang="en-US" baseline="30000"/>
              <a:t>rd</a:t>
            </a:r>
            <a:r>
              <a:rPr lang="en-US"/>
              <a:t> Quarter 2028 – Procurements for professional services complete</a:t>
            </a:r>
          </a:p>
          <a:p>
            <a:r>
              <a:rPr lang="en-US"/>
              <a:t>3</a:t>
            </a:r>
            <a:r>
              <a:rPr lang="en-US" baseline="30000"/>
              <a:t>rd</a:t>
            </a:r>
            <a:r>
              <a:rPr lang="en-US"/>
              <a:t> Quarter 2029 – Launch of part 1, Lubbock and 2 agencies</a:t>
            </a:r>
          </a:p>
          <a:p>
            <a:r>
              <a:rPr lang="en-US"/>
              <a:t>3</a:t>
            </a:r>
            <a:r>
              <a:rPr lang="en-US" baseline="30000"/>
              <a:t>rd</a:t>
            </a:r>
            <a:r>
              <a:rPr lang="en-US"/>
              <a:t> Quarter 2030 – Complete launch of remaining 7</a:t>
            </a:r>
          </a:p>
          <a:p>
            <a:pPr>
              <a:lnSpc>
                <a:spcPct val="150000"/>
              </a:lnSpc>
              <a:spcBef>
                <a:spcPts val="0"/>
              </a:spcBef>
              <a:spcAft>
                <a:spcPts val="1000"/>
              </a:spcAft>
            </a:pPr>
            <a:r>
              <a:rPr lang="en-US"/>
              <a:t>2031 – Closeout</a:t>
            </a:r>
          </a:p>
          <a:p>
            <a:pPr>
              <a:lnSpc>
                <a:spcPct val="150000"/>
              </a:lnSpc>
              <a:spcBef>
                <a:spcPts val="0"/>
              </a:spcBef>
              <a:spcAft>
                <a:spcPts val="1000"/>
              </a:spcAft>
            </a:pPr>
            <a:endParaRPr lang="en-US"/>
          </a:p>
        </p:txBody>
      </p:sp>
    </p:spTree>
    <p:extLst>
      <p:ext uri="{BB962C8B-B14F-4D97-AF65-F5344CB8AC3E}">
        <p14:creationId xmlns:p14="http://schemas.microsoft.com/office/powerpoint/2010/main" val="882035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753CE-DBA0-9F2C-DAB1-E0FAB0717E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DEC54-C54F-EB34-6AC3-B67FEF6578E9}"/>
              </a:ext>
            </a:extLst>
          </p:cNvPr>
          <p:cNvSpPr>
            <a:spLocks noGrp="1"/>
          </p:cNvSpPr>
          <p:nvPr>
            <p:ph type="title"/>
          </p:nvPr>
        </p:nvSpPr>
        <p:spPr/>
        <p:txBody>
          <a:bodyPr>
            <a:noAutofit/>
          </a:bodyPr>
          <a:lstStyle/>
          <a:p>
            <a:r>
              <a:rPr lang="en-US"/>
              <a:t>Branding Options</a:t>
            </a:r>
          </a:p>
        </p:txBody>
      </p:sp>
      <p:sp>
        <p:nvSpPr>
          <p:cNvPr id="3" name="Content Placeholder 2">
            <a:extLst>
              <a:ext uri="{FF2B5EF4-FFF2-40B4-BE49-F238E27FC236}">
                <a16:creationId xmlns:a16="http://schemas.microsoft.com/office/drawing/2014/main" id="{A1661D14-B3FB-9D3A-1143-8AB397C1A134}"/>
              </a:ext>
            </a:extLst>
          </p:cNvPr>
          <p:cNvSpPr>
            <a:spLocks noGrp="1"/>
          </p:cNvSpPr>
          <p:nvPr>
            <p:ph idx="1"/>
          </p:nvPr>
        </p:nvSpPr>
        <p:spPr/>
        <p:txBody>
          <a:bodyPr/>
          <a:lstStyle/>
          <a:p>
            <a:pPr marL="0" indent="0">
              <a:buNone/>
            </a:pPr>
            <a:r>
              <a:rPr lang="en-US" sz="2500"/>
              <a:t>Vote for one:</a:t>
            </a:r>
          </a:p>
          <a:p>
            <a:r>
              <a:rPr lang="en-US" sz="2500"/>
              <a:t>Lonestar Connect</a:t>
            </a:r>
          </a:p>
          <a:p>
            <a:pPr>
              <a:lnSpc>
                <a:spcPct val="150000"/>
              </a:lnSpc>
              <a:spcBef>
                <a:spcPts val="0"/>
              </a:spcBef>
              <a:spcAft>
                <a:spcPts val="1000"/>
              </a:spcAft>
            </a:pPr>
            <a:r>
              <a:rPr lang="en-US" sz="2500" err="1"/>
              <a:t>Go!Texas</a:t>
            </a:r>
            <a:endParaRPr lang="en-US" sz="2500"/>
          </a:p>
          <a:p>
            <a:pPr marL="0" indent="0">
              <a:lnSpc>
                <a:spcPct val="150000"/>
              </a:lnSpc>
              <a:spcBef>
                <a:spcPts val="0"/>
              </a:spcBef>
              <a:spcAft>
                <a:spcPts val="1000"/>
              </a:spcAft>
              <a:buNone/>
            </a:pPr>
            <a:endParaRPr lang="en-US" sz="3200"/>
          </a:p>
          <a:p>
            <a:pPr marL="0" indent="0">
              <a:lnSpc>
                <a:spcPct val="150000"/>
              </a:lnSpc>
              <a:spcBef>
                <a:spcPts val="0"/>
              </a:spcBef>
              <a:spcAft>
                <a:spcPts val="1000"/>
              </a:spcAft>
              <a:buNone/>
            </a:pPr>
            <a:endParaRPr lang="en-US" sz="3200"/>
          </a:p>
        </p:txBody>
      </p:sp>
    </p:spTree>
    <p:extLst>
      <p:ext uri="{BB962C8B-B14F-4D97-AF65-F5344CB8AC3E}">
        <p14:creationId xmlns:p14="http://schemas.microsoft.com/office/powerpoint/2010/main" val="8367209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2C0F-3F23-AC42-E89E-7CD26F3E3B4B}"/>
              </a:ext>
            </a:extLst>
          </p:cNvPr>
          <p:cNvSpPr>
            <a:spLocks noGrp="1"/>
          </p:cNvSpPr>
          <p:nvPr>
            <p:ph type="ctrTitle"/>
          </p:nvPr>
        </p:nvSpPr>
        <p:spPr/>
        <p:txBody>
          <a:bodyPr>
            <a:normAutofit fontScale="90000"/>
          </a:bodyPr>
          <a:lstStyle/>
          <a:p>
            <a:r>
              <a:rPr lang="en-US"/>
              <a:t>Statewide GTFS &amp; GTFS-Flex Initiative</a:t>
            </a:r>
          </a:p>
        </p:txBody>
      </p:sp>
      <p:sp>
        <p:nvSpPr>
          <p:cNvPr id="3" name="Subtitle 2">
            <a:extLst>
              <a:ext uri="{FF2B5EF4-FFF2-40B4-BE49-F238E27FC236}">
                <a16:creationId xmlns:a16="http://schemas.microsoft.com/office/drawing/2014/main" id="{F5746624-2094-BD45-CB7C-45C40131BE3C}"/>
              </a:ext>
            </a:extLst>
          </p:cNvPr>
          <p:cNvSpPr>
            <a:spLocks noGrp="1"/>
          </p:cNvSpPr>
          <p:nvPr>
            <p:ph type="subTitle" idx="1"/>
          </p:nvPr>
        </p:nvSpPr>
        <p:spPr>
          <a:xfrm>
            <a:off x="3797299" y="3685915"/>
            <a:ext cx="4495363" cy="966389"/>
          </a:xfrm>
        </p:spPr>
        <p:txBody>
          <a:bodyPr>
            <a:normAutofit/>
          </a:bodyPr>
          <a:lstStyle/>
          <a:p>
            <a:r>
              <a:rPr lang="en-US" sz="2100"/>
              <a:t>Issues and opportunities</a:t>
            </a:r>
          </a:p>
        </p:txBody>
      </p:sp>
    </p:spTree>
    <p:extLst>
      <p:ext uri="{BB962C8B-B14F-4D97-AF65-F5344CB8AC3E}">
        <p14:creationId xmlns:p14="http://schemas.microsoft.com/office/powerpoint/2010/main" val="15448280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6FE08A-75B5-4BC0-A857-1D36960F5444}"/>
              </a:ext>
            </a:extLst>
          </p:cNvPr>
          <p:cNvSpPr>
            <a:spLocks noGrp="1"/>
          </p:cNvSpPr>
          <p:nvPr>
            <p:ph type="title"/>
          </p:nvPr>
        </p:nvSpPr>
        <p:spPr>
          <a:xfrm>
            <a:off x="4404213" y="276225"/>
            <a:ext cx="4196862" cy="797132"/>
          </a:xfrm>
        </p:spPr>
        <p:txBody>
          <a:bodyPr anchor="ctr">
            <a:normAutofit/>
          </a:bodyPr>
          <a:lstStyle/>
          <a:p>
            <a:r>
              <a:rPr lang="en-US"/>
              <a:t>Beyond GTFS NTD Requirements</a:t>
            </a:r>
          </a:p>
        </p:txBody>
      </p:sp>
      <p:pic>
        <p:nvPicPr>
          <p:cNvPr id="7" name="Content Placeholder 6" descr="Smartphone screen showing a transit trip-planning app with a route map. A green transit route labeled “Hermann Express” connects a green origin marker and a red destination marker. Trip details indicate departure at 1:16 PM, arrival at 1:50 PM, a 34‑minute travel time, and a 5‑minute walk to a bus segment.">
            <a:extLst>
              <a:ext uri="{FF2B5EF4-FFF2-40B4-BE49-F238E27FC236}">
                <a16:creationId xmlns:a16="http://schemas.microsoft.com/office/drawing/2014/main" id="{CC8309DE-D497-FCE8-6572-4963109934CF}"/>
              </a:ext>
            </a:extLst>
          </p:cNvPr>
          <p:cNvPicPr>
            <a:picLocks noGrp="1" noChangeAspect="1"/>
          </p:cNvPicPr>
          <p:nvPr>
            <p:ph type="pic" sz="quarter" idx="14"/>
          </p:nvPr>
        </p:nvPicPr>
        <p:blipFill>
          <a:blip r:embed="rId2"/>
          <a:stretch/>
        </p:blipFill>
        <p:spPr>
          <a:xfrm>
            <a:off x="1151499" y="564645"/>
            <a:ext cx="2018778" cy="4078340"/>
          </a:xfrm>
          <a:prstGeom prst="rect">
            <a:avLst/>
          </a:prstGeom>
          <a:noFill/>
        </p:spPr>
      </p:pic>
      <p:sp>
        <p:nvSpPr>
          <p:cNvPr id="2" name="Content Placeholder 1">
            <a:extLst>
              <a:ext uri="{FF2B5EF4-FFF2-40B4-BE49-F238E27FC236}">
                <a16:creationId xmlns:a16="http://schemas.microsoft.com/office/drawing/2014/main" id="{129506A0-E407-E8D2-1201-6CAAA980510E}"/>
              </a:ext>
            </a:extLst>
          </p:cNvPr>
          <p:cNvSpPr>
            <a:spLocks noGrp="1"/>
          </p:cNvSpPr>
          <p:nvPr>
            <p:ph idx="1"/>
          </p:nvPr>
        </p:nvSpPr>
        <p:spPr>
          <a:xfrm>
            <a:off x="4414344" y="1379482"/>
            <a:ext cx="4619752" cy="3492554"/>
          </a:xfrm>
        </p:spPr>
        <p:txBody>
          <a:bodyPr>
            <a:normAutofit/>
          </a:bodyPr>
          <a:lstStyle/>
          <a:p>
            <a:r>
              <a:rPr lang="en-US" b="1"/>
              <a:t>Published GTFS files should meet requirements for use in trip planning apps, not just NTD requirements</a:t>
            </a:r>
          </a:p>
          <a:p>
            <a:r>
              <a:rPr lang="en-US" b="1"/>
              <a:t>Makes effective use of TxDOT investment in GTFS</a:t>
            </a:r>
          </a:p>
          <a:p>
            <a:r>
              <a:rPr lang="en-US" b="1"/>
              <a:t>Provides the most benefit to agencies and riders</a:t>
            </a:r>
          </a:p>
        </p:txBody>
      </p:sp>
    </p:spTree>
    <p:extLst>
      <p:ext uri="{BB962C8B-B14F-4D97-AF65-F5344CB8AC3E}">
        <p14:creationId xmlns:p14="http://schemas.microsoft.com/office/powerpoint/2010/main" val="37589930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82B68-CBEB-DF42-74FE-7ADEF4899C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136C09D-B2E5-4DBF-37FE-13E3E9CDDBFE}"/>
              </a:ext>
            </a:extLst>
          </p:cNvPr>
          <p:cNvSpPr>
            <a:spLocks noGrp="1"/>
          </p:cNvSpPr>
          <p:nvPr>
            <p:ph type="title"/>
          </p:nvPr>
        </p:nvSpPr>
        <p:spPr>
          <a:xfrm>
            <a:off x="4404213" y="276225"/>
            <a:ext cx="4160672" cy="797132"/>
          </a:xfrm>
        </p:spPr>
        <p:txBody>
          <a:bodyPr anchor="ctr">
            <a:normAutofit/>
          </a:bodyPr>
          <a:lstStyle/>
          <a:p>
            <a:r>
              <a:rPr lang="en-US"/>
              <a:t>When GTFS is Not Updated</a:t>
            </a:r>
          </a:p>
        </p:txBody>
      </p:sp>
      <p:pic>
        <p:nvPicPr>
          <p:cNvPr id="7" name="Content Placeholder 6" descr="Smartphone screen showing a transit trip-planning app with a route map. A green transit route labeled “Hermann Express” connects a green origin marker and a red destination marker. Trip details indicate departure at 1:16 PM, arrival at 1:50 PM, a 34‑minute travel time, and a 5‑minute walk to a bus segment.">
            <a:extLst>
              <a:ext uri="{FF2B5EF4-FFF2-40B4-BE49-F238E27FC236}">
                <a16:creationId xmlns:a16="http://schemas.microsoft.com/office/drawing/2014/main" id="{E6CE4651-0011-07FF-B760-30DB127DD68A}"/>
              </a:ext>
            </a:extLst>
          </p:cNvPr>
          <p:cNvPicPr>
            <a:picLocks noGrp="1" noChangeAspect="1"/>
          </p:cNvPicPr>
          <p:nvPr>
            <p:ph type="pic" sz="quarter" idx="14"/>
          </p:nvPr>
        </p:nvPicPr>
        <p:blipFill>
          <a:blip r:embed="rId3"/>
          <a:stretch/>
        </p:blipFill>
        <p:spPr>
          <a:xfrm>
            <a:off x="1151499" y="564645"/>
            <a:ext cx="2018778" cy="4078340"/>
          </a:xfrm>
          <a:prstGeom prst="rect">
            <a:avLst/>
          </a:prstGeom>
          <a:noFill/>
        </p:spPr>
      </p:pic>
      <p:sp>
        <p:nvSpPr>
          <p:cNvPr id="2" name="Content Placeholder 1">
            <a:extLst>
              <a:ext uri="{FF2B5EF4-FFF2-40B4-BE49-F238E27FC236}">
                <a16:creationId xmlns:a16="http://schemas.microsoft.com/office/drawing/2014/main" id="{64E951BF-EC91-9E5F-E0B8-4C9170108C8C}"/>
              </a:ext>
            </a:extLst>
          </p:cNvPr>
          <p:cNvSpPr>
            <a:spLocks noGrp="1"/>
          </p:cNvSpPr>
          <p:nvPr>
            <p:ph idx="1"/>
          </p:nvPr>
        </p:nvSpPr>
        <p:spPr>
          <a:xfrm>
            <a:off x="4414345" y="1379482"/>
            <a:ext cx="4223135" cy="3263504"/>
          </a:xfrm>
        </p:spPr>
        <p:txBody>
          <a:bodyPr>
            <a:normAutofit/>
          </a:bodyPr>
          <a:lstStyle/>
          <a:p>
            <a:r>
              <a:rPr lang="en-US" b="1"/>
              <a:t>Inaccurate GTFS</a:t>
            </a:r>
            <a:r>
              <a:rPr lang="en-US"/>
              <a:t>:</a:t>
            </a:r>
            <a:br>
              <a:rPr lang="en-US"/>
            </a:br>
            <a:r>
              <a:rPr lang="en-US"/>
              <a:t>- Confuses the passenger</a:t>
            </a:r>
            <a:br>
              <a:rPr lang="en-US"/>
            </a:br>
            <a:r>
              <a:rPr lang="en-US"/>
              <a:t>- Undermines confidence in your system</a:t>
            </a:r>
            <a:br>
              <a:rPr lang="en-US"/>
            </a:br>
            <a:r>
              <a:rPr lang="en-US"/>
              <a:t>- Causes trip planning systems to fail</a:t>
            </a:r>
          </a:p>
        </p:txBody>
      </p:sp>
    </p:spTree>
    <p:extLst>
      <p:ext uri="{BB962C8B-B14F-4D97-AF65-F5344CB8AC3E}">
        <p14:creationId xmlns:p14="http://schemas.microsoft.com/office/powerpoint/2010/main" val="10479991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D114-1702-5B34-5CF7-1A5719EB46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938895-5765-8257-373B-250BB6B488D7}"/>
              </a:ext>
            </a:extLst>
          </p:cNvPr>
          <p:cNvSpPr>
            <a:spLocks noGrp="1"/>
          </p:cNvSpPr>
          <p:nvPr>
            <p:ph type="title"/>
          </p:nvPr>
        </p:nvSpPr>
        <p:spPr/>
        <p:txBody>
          <a:bodyPr/>
          <a:lstStyle/>
          <a:p>
            <a:r>
              <a:rPr lang="en-US"/>
              <a:t>Common Issues in Texas GTFS Datasets</a:t>
            </a:r>
          </a:p>
        </p:txBody>
      </p:sp>
      <p:sp>
        <p:nvSpPr>
          <p:cNvPr id="2" name="Content Placeholder 1">
            <a:extLst>
              <a:ext uri="{FF2B5EF4-FFF2-40B4-BE49-F238E27FC236}">
                <a16:creationId xmlns:a16="http://schemas.microsoft.com/office/drawing/2014/main" id="{C0165091-0A9E-CD55-76A4-0A67CBFA0646}"/>
              </a:ext>
            </a:extLst>
          </p:cNvPr>
          <p:cNvSpPr>
            <a:spLocks noGrp="1"/>
          </p:cNvSpPr>
          <p:nvPr>
            <p:ph idx="1"/>
          </p:nvPr>
        </p:nvSpPr>
        <p:spPr/>
        <p:txBody>
          <a:bodyPr>
            <a:normAutofit/>
          </a:bodyPr>
          <a:lstStyle/>
          <a:p>
            <a:pPr marL="0" indent="0">
              <a:buNone/>
            </a:pPr>
            <a:r>
              <a:rPr lang="en-US" b="1"/>
              <a:t>Validation</a:t>
            </a:r>
          </a:p>
          <a:p>
            <a:r>
              <a:rPr lang="en-US"/>
              <a:t>Expired calendars</a:t>
            </a:r>
          </a:p>
          <a:p>
            <a:r>
              <a:rPr lang="en-US"/>
              <a:t>Broken links</a:t>
            </a:r>
          </a:p>
          <a:p>
            <a:pPr marL="0" indent="0">
              <a:buNone/>
            </a:pPr>
            <a:r>
              <a:rPr lang="en-US" b="1"/>
              <a:t>Schedules</a:t>
            </a:r>
          </a:p>
          <a:p>
            <a:r>
              <a:rPr lang="en-US"/>
              <a:t>Mismatched schedules</a:t>
            </a:r>
          </a:p>
          <a:p>
            <a:r>
              <a:rPr lang="en-US"/>
              <a:t>Missing trips</a:t>
            </a:r>
          </a:p>
          <a:p>
            <a:r>
              <a:rPr lang="en-US"/>
              <a:t>Route naming issues</a:t>
            </a:r>
          </a:p>
        </p:txBody>
      </p:sp>
      <p:sp>
        <p:nvSpPr>
          <p:cNvPr id="6" name="Content Placeholder 5">
            <a:extLst>
              <a:ext uri="{FF2B5EF4-FFF2-40B4-BE49-F238E27FC236}">
                <a16:creationId xmlns:a16="http://schemas.microsoft.com/office/drawing/2014/main" id="{2FEDC0D9-629D-2FE0-E1DB-625C1A49762D}"/>
              </a:ext>
            </a:extLst>
          </p:cNvPr>
          <p:cNvSpPr>
            <a:spLocks noGrp="1"/>
          </p:cNvSpPr>
          <p:nvPr>
            <p:ph idx="13"/>
          </p:nvPr>
        </p:nvSpPr>
        <p:spPr/>
        <p:txBody>
          <a:bodyPr/>
          <a:lstStyle/>
          <a:p>
            <a:pPr marL="0" indent="0">
              <a:buNone/>
            </a:pPr>
            <a:r>
              <a:rPr lang="en-US" b="1"/>
              <a:t>Mapping</a:t>
            </a:r>
          </a:p>
          <a:p>
            <a:r>
              <a:rPr lang="en-US"/>
              <a:t>Stop location issues</a:t>
            </a:r>
          </a:p>
          <a:p>
            <a:r>
              <a:rPr lang="en-US"/>
              <a:t>Route alignment problems</a:t>
            </a:r>
          </a:p>
          <a:p>
            <a:r>
              <a:rPr lang="en-US"/>
              <a:t>Duplicate stops</a:t>
            </a:r>
          </a:p>
        </p:txBody>
      </p:sp>
    </p:spTree>
    <p:extLst>
      <p:ext uri="{BB962C8B-B14F-4D97-AF65-F5344CB8AC3E}">
        <p14:creationId xmlns:p14="http://schemas.microsoft.com/office/powerpoint/2010/main" val="2239430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C189-918C-272A-A28C-C167E101BADA}"/>
              </a:ext>
            </a:extLst>
          </p:cNvPr>
          <p:cNvSpPr>
            <a:spLocks noGrp="1"/>
          </p:cNvSpPr>
          <p:nvPr>
            <p:ph type="title"/>
          </p:nvPr>
        </p:nvSpPr>
        <p:spPr/>
        <p:txBody>
          <a:bodyPr/>
          <a:lstStyle/>
          <a:p>
            <a:r>
              <a:rPr lang="en-US"/>
              <a:t>Coming in FY27</a:t>
            </a:r>
          </a:p>
        </p:txBody>
      </p:sp>
      <p:graphicFrame>
        <p:nvGraphicFramePr>
          <p:cNvPr id="5" name="Content Placeholder 4" descr="Stepwise process diagram showing a progression from Monthly Monitoring to Quarterly Reports, Agency Support, and Better GTFS, connected by downward-right arrows that illustrate continuous improvement.">
            <a:extLst>
              <a:ext uri="{FF2B5EF4-FFF2-40B4-BE49-F238E27FC236}">
                <a16:creationId xmlns:a16="http://schemas.microsoft.com/office/drawing/2014/main" id="{6912FBEC-DE6E-6520-18B5-4B828B3CD0EC}"/>
              </a:ext>
            </a:extLst>
          </p:cNvPr>
          <p:cNvGraphicFramePr>
            <a:graphicFrameLocks noGrp="1"/>
          </p:cNvGraphicFramePr>
          <p:nvPr>
            <p:ph idx="1"/>
          </p:nvPr>
        </p:nvGraphicFramePr>
        <p:xfrm>
          <a:off x="628651" y="1371600"/>
          <a:ext cx="3832622"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37839207-364C-42B3-E5B7-FE184FA9D669}"/>
              </a:ext>
            </a:extLst>
          </p:cNvPr>
          <p:cNvSpPr>
            <a:spLocks noGrp="1"/>
          </p:cNvSpPr>
          <p:nvPr>
            <p:ph idx="13"/>
          </p:nvPr>
        </p:nvSpPr>
        <p:spPr/>
        <p:txBody>
          <a:bodyPr>
            <a:normAutofit fontScale="92500" lnSpcReduction="10000"/>
          </a:bodyPr>
          <a:lstStyle/>
          <a:p>
            <a:r>
              <a:rPr lang="en-US"/>
              <a:t>Monthly monitoring focusing on outreach to agencies with non-valid datasets.</a:t>
            </a:r>
          </a:p>
          <a:p>
            <a:r>
              <a:rPr lang="en-US"/>
              <a:t>New TTI quarterly reports to facilitate better maintenance of datasets.</a:t>
            </a:r>
          </a:p>
          <a:p>
            <a:r>
              <a:rPr lang="en-US"/>
              <a:t>Workshop in November/ December to facilitate how TTI or your scheduling vendor can help you maintain your datasets</a:t>
            </a:r>
          </a:p>
          <a:p>
            <a:r>
              <a:rPr lang="en-US"/>
              <a:t>Better GTFS for riders and better data to share with trip planners.</a:t>
            </a:r>
          </a:p>
        </p:txBody>
      </p:sp>
    </p:spTree>
    <p:extLst>
      <p:ext uri="{BB962C8B-B14F-4D97-AF65-F5344CB8AC3E}">
        <p14:creationId xmlns:p14="http://schemas.microsoft.com/office/powerpoint/2010/main" val="13325279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DC9E-DF58-6F1A-973B-ECC03C7519A1}"/>
              </a:ext>
            </a:extLst>
          </p:cNvPr>
          <p:cNvSpPr>
            <a:spLocks noGrp="1"/>
          </p:cNvSpPr>
          <p:nvPr>
            <p:ph type="title"/>
          </p:nvPr>
        </p:nvSpPr>
        <p:spPr>
          <a:xfrm>
            <a:off x="4404213" y="276225"/>
            <a:ext cx="4160672" cy="797132"/>
          </a:xfrm>
        </p:spPr>
        <p:txBody>
          <a:bodyPr anchor="ctr">
            <a:normAutofit/>
          </a:bodyPr>
          <a:lstStyle/>
          <a:p>
            <a:r>
              <a:rPr lang="en-US"/>
              <a:t>In Development: GTFS-Flex</a:t>
            </a:r>
          </a:p>
        </p:txBody>
      </p:sp>
      <p:pic>
        <p:nvPicPr>
          <p:cNvPr id="6" name="Content Placeholder 5" descr="Smartphone screen showing a rural transit trip-planning app utilizing GTFS-Flex. A map displays a demand-response service area between Springfield and New Ulm, with origin and destination markers. The trip option highlights Brown County Heartland Express, while other providers are marked as unavailable.">
            <a:extLst>
              <a:ext uri="{FF2B5EF4-FFF2-40B4-BE49-F238E27FC236}">
                <a16:creationId xmlns:a16="http://schemas.microsoft.com/office/drawing/2014/main" id="{2F62D628-451E-C8D1-ED9D-6E34B248AC91}"/>
              </a:ext>
            </a:extLst>
          </p:cNvPr>
          <p:cNvPicPr>
            <a:picLocks noGrp="1" noChangeAspect="1"/>
          </p:cNvPicPr>
          <p:nvPr>
            <p:ph type="pic" sz="quarter" idx="14"/>
          </p:nvPr>
        </p:nvPicPr>
        <p:blipFill>
          <a:blip r:embed="rId3"/>
          <a:stretch/>
        </p:blipFill>
        <p:spPr>
          <a:xfrm>
            <a:off x="1151499" y="564645"/>
            <a:ext cx="2018778" cy="4078340"/>
          </a:xfrm>
          <a:prstGeom prst="rect">
            <a:avLst/>
          </a:prstGeom>
          <a:noFill/>
        </p:spPr>
      </p:pic>
      <p:sp>
        <p:nvSpPr>
          <p:cNvPr id="3" name="Content Placeholder 2">
            <a:extLst>
              <a:ext uri="{FF2B5EF4-FFF2-40B4-BE49-F238E27FC236}">
                <a16:creationId xmlns:a16="http://schemas.microsoft.com/office/drawing/2014/main" id="{4A5CDC1F-3532-A52C-5D85-0DF9725350CD}"/>
              </a:ext>
            </a:extLst>
          </p:cNvPr>
          <p:cNvSpPr>
            <a:spLocks noGrp="1"/>
          </p:cNvSpPr>
          <p:nvPr>
            <p:ph idx="1"/>
          </p:nvPr>
        </p:nvSpPr>
        <p:spPr>
          <a:xfrm>
            <a:off x="4414345" y="1379482"/>
            <a:ext cx="4223135" cy="3263504"/>
          </a:xfrm>
        </p:spPr>
        <p:txBody>
          <a:bodyPr>
            <a:normAutofit/>
          </a:bodyPr>
          <a:lstStyle/>
          <a:p>
            <a:r>
              <a:rPr lang="en-US"/>
              <a:t>Currently developing GTFS-Flex to support:</a:t>
            </a:r>
          </a:p>
          <a:p>
            <a:pPr lvl="1"/>
            <a:r>
              <a:rPr lang="en-US" sz="2100"/>
              <a:t>Demand Response</a:t>
            </a:r>
          </a:p>
          <a:p>
            <a:pPr lvl="1"/>
            <a:r>
              <a:rPr lang="en-US" sz="2100"/>
              <a:t>ADA Paratransit</a:t>
            </a:r>
          </a:p>
          <a:p>
            <a:pPr lvl="1"/>
            <a:r>
              <a:rPr lang="en-US" sz="2100"/>
              <a:t>Microtransit</a:t>
            </a:r>
          </a:p>
          <a:p>
            <a:pPr lvl="1"/>
            <a:r>
              <a:rPr lang="en-US" sz="2100"/>
              <a:t>Deviated Fixed Route</a:t>
            </a:r>
          </a:p>
        </p:txBody>
      </p:sp>
    </p:spTree>
    <p:extLst>
      <p:ext uri="{BB962C8B-B14F-4D97-AF65-F5344CB8AC3E}">
        <p14:creationId xmlns:p14="http://schemas.microsoft.com/office/powerpoint/2010/main" val="3465183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3C110-5CD1-D378-0D7F-F28280561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71B7E-DCED-AE8A-A9AB-757AFE1B769A}"/>
              </a:ext>
            </a:extLst>
          </p:cNvPr>
          <p:cNvSpPr>
            <a:spLocks noGrp="1"/>
          </p:cNvSpPr>
          <p:nvPr>
            <p:ph type="title"/>
          </p:nvPr>
        </p:nvSpPr>
        <p:spPr>
          <a:xfrm>
            <a:off x="4404213" y="276225"/>
            <a:ext cx="4160672" cy="797132"/>
          </a:xfrm>
        </p:spPr>
        <p:txBody>
          <a:bodyPr anchor="ctr">
            <a:normAutofit/>
          </a:bodyPr>
          <a:lstStyle/>
          <a:p>
            <a:r>
              <a:rPr lang="en-US"/>
              <a:t>What Agencies Can Do Today</a:t>
            </a:r>
          </a:p>
        </p:txBody>
      </p:sp>
      <p:pic>
        <p:nvPicPr>
          <p:cNvPr id="6" name="Content Placeholder 5">
            <a:extLst>
              <a:ext uri="{FF2B5EF4-FFF2-40B4-BE49-F238E27FC236}">
                <a16:creationId xmlns:a16="http://schemas.microsoft.com/office/drawing/2014/main" id="{DBDD6442-0731-1E5F-65D5-82F2A8C18AEA}"/>
              </a:ext>
              <a:ext uri="{C183D7F6-B498-43B3-948B-1728B52AA6E4}">
                <adec:decorative xmlns:adec="http://schemas.microsoft.com/office/drawing/2017/decorative" val="1"/>
              </a:ext>
            </a:extLst>
          </p:cNvPr>
          <p:cNvPicPr>
            <a:picLocks noGrp="1" noChangeAspect="1"/>
          </p:cNvPicPr>
          <p:nvPr>
            <p:ph type="pic" sz="quarter" idx="14"/>
          </p:nvPr>
        </p:nvPicPr>
        <p:blipFill>
          <a:blip r:embed="rId2"/>
          <a:stretch/>
        </p:blipFill>
        <p:spPr>
          <a:xfrm>
            <a:off x="1151499" y="564645"/>
            <a:ext cx="2018778" cy="4078340"/>
          </a:xfrm>
          <a:prstGeom prst="rect">
            <a:avLst/>
          </a:prstGeom>
          <a:noFill/>
        </p:spPr>
      </p:pic>
      <p:sp>
        <p:nvSpPr>
          <p:cNvPr id="3" name="Content Placeholder 2">
            <a:extLst>
              <a:ext uri="{FF2B5EF4-FFF2-40B4-BE49-F238E27FC236}">
                <a16:creationId xmlns:a16="http://schemas.microsoft.com/office/drawing/2014/main" id="{71297D0B-5833-E1A2-57BD-926502CC8E38}"/>
              </a:ext>
            </a:extLst>
          </p:cNvPr>
          <p:cNvSpPr>
            <a:spLocks noGrp="1"/>
          </p:cNvSpPr>
          <p:nvPr>
            <p:ph idx="1"/>
          </p:nvPr>
        </p:nvSpPr>
        <p:spPr>
          <a:xfrm>
            <a:off x="4414345" y="1379482"/>
            <a:ext cx="4223135" cy="3263504"/>
          </a:xfrm>
        </p:spPr>
        <p:txBody>
          <a:bodyPr>
            <a:normAutofit fontScale="92500"/>
          </a:bodyPr>
          <a:lstStyle/>
          <a:p>
            <a:r>
              <a:rPr lang="en-US"/>
              <a:t>Identify who manages your GTFS</a:t>
            </a:r>
          </a:p>
          <a:p>
            <a:pPr lvl="1"/>
            <a:r>
              <a:rPr lang="en-US"/>
              <a:t>Whether it is a vendor or staff member and who is responsible for updates.</a:t>
            </a:r>
          </a:p>
          <a:p>
            <a:r>
              <a:rPr lang="en-US"/>
              <a:t>Develop basic internal procedures to update and publish your GTFS at least with every schedule change</a:t>
            </a:r>
          </a:p>
          <a:p>
            <a:r>
              <a:rPr lang="en-US"/>
              <a:t>If you have a vendor: clarify with vendor on maintenance and who is responsible for edits and updates.</a:t>
            </a:r>
          </a:p>
        </p:txBody>
      </p:sp>
    </p:spTree>
    <p:extLst>
      <p:ext uri="{BB962C8B-B14F-4D97-AF65-F5344CB8AC3E}">
        <p14:creationId xmlns:p14="http://schemas.microsoft.com/office/powerpoint/2010/main" val="35461235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9F185-43A8-C081-DF7B-B17E0B8CF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38D32-C615-73DE-5FDB-22D5001A83E7}"/>
              </a:ext>
            </a:extLst>
          </p:cNvPr>
          <p:cNvSpPr>
            <a:spLocks noGrp="1"/>
          </p:cNvSpPr>
          <p:nvPr>
            <p:ph type="title"/>
          </p:nvPr>
        </p:nvSpPr>
        <p:spPr>
          <a:xfrm>
            <a:off x="4404213" y="276225"/>
            <a:ext cx="4160672" cy="797132"/>
          </a:xfrm>
        </p:spPr>
        <p:txBody>
          <a:bodyPr anchor="ctr">
            <a:normAutofit/>
          </a:bodyPr>
          <a:lstStyle/>
          <a:p>
            <a:r>
              <a:rPr lang="en-US"/>
              <a:t>What Agencies Can Do Today (Cont.)</a:t>
            </a:r>
          </a:p>
        </p:txBody>
      </p:sp>
      <p:pic>
        <p:nvPicPr>
          <p:cNvPr id="6" name="Content Placeholder 5">
            <a:extLst>
              <a:ext uri="{FF2B5EF4-FFF2-40B4-BE49-F238E27FC236}">
                <a16:creationId xmlns:a16="http://schemas.microsoft.com/office/drawing/2014/main" id="{FAA61D30-65F8-C118-E262-37CF04D76885}"/>
              </a:ext>
              <a:ext uri="{C183D7F6-B498-43B3-948B-1728B52AA6E4}">
                <adec:decorative xmlns:adec="http://schemas.microsoft.com/office/drawing/2017/decorative" val="1"/>
              </a:ext>
            </a:extLst>
          </p:cNvPr>
          <p:cNvPicPr>
            <a:picLocks noGrp="1" noChangeAspect="1"/>
          </p:cNvPicPr>
          <p:nvPr>
            <p:ph type="pic" sz="quarter" idx="14"/>
          </p:nvPr>
        </p:nvPicPr>
        <p:blipFill>
          <a:blip r:embed="rId3"/>
          <a:stretch/>
        </p:blipFill>
        <p:spPr>
          <a:xfrm>
            <a:off x="1151499" y="564645"/>
            <a:ext cx="2018778" cy="4078340"/>
          </a:xfrm>
          <a:prstGeom prst="rect">
            <a:avLst/>
          </a:prstGeom>
          <a:noFill/>
        </p:spPr>
      </p:pic>
      <p:sp>
        <p:nvSpPr>
          <p:cNvPr id="3" name="Content Placeholder 2">
            <a:extLst>
              <a:ext uri="{FF2B5EF4-FFF2-40B4-BE49-F238E27FC236}">
                <a16:creationId xmlns:a16="http://schemas.microsoft.com/office/drawing/2014/main" id="{E86420D9-767F-FAB1-8EE0-3E273E605493}"/>
              </a:ext>
            </a:extLst>
          </p:cNvPr>
          <p:cNvSpPr>
            <a:spLocks noGrp="1"/>
          </p:cNvSpPr>
          <p:nvPr>
            <p:ph idx="1"/>
          </p:nvPr>
        </p:nvSpPr>
        <p:spPr>
          <a:xfrm>
            <a:off x="3747407" y="1379482"/>
            <a:ext cx="5037365" cy="3263504"/>
          </a:xfrm>
        </p:spPr>
        <p:txBody>
          <a:bodyPr>
            <a:normAutofit/>
          </a:bodyPr>
          <a:lstStyle/>
          <a:p>
            <a:r>
              <a:rPr lang="en-US" b="1"/>
              <a:t>Publish/Maintain your GTFS</a:t>
            </a:r>
          </a:p>
          <a:p>
            <a:pPr lvl="1"/>
            <a:r>
              <a:rPr lang="en-US" b="1"/>
              <a:t>Trip Planners: </a:t>
            </a:r>
            <a:r>
              <a:rPr lang="en-US"/>
              <a:t>Google, Apple, </a:t>
            </a:r>
            <a:r>
              <a:rPr lang="en-US" err="1"/>
              <a:t>GoPass</a:t>
            </a:r>
            <a:r>
              <a:rPr lang="en-US"/>
              <a:t>, Transit App, </a:t>
            </a:r>
            <a:r>
              <a:rPr lang="en-US" err="1"/>
              <a:t>Moovit</a:t>
            </a:r>
            <a:r>
              <a:rPr lang="en-US"/>
              <a:t>, Bing</a:t>
            </a:r>
          </a:p>
          <a:p>
            <a:pPr lvl="1"/>
            <a:r>
              <a:rPr lang="en-US" b="1"/>
              <a:t>GTFS Depositories: </a:t>
            </a:r>
            <a:r>
              <a:rPr lang="en-US"/>
              <a:t>Mobility Data, </a:t>
            </a:r>
            <a:r>
              <a:rPr lang="en-US" err="1"/>
              <a:t>Transitland</a:t>
            </a:r>
            <a:endParaRPr lang="en-US"/>
          </a:p>
          <a:p>
            <a:pPr lvl="1"/>
            <a:endParaRPr lang="en-US"/>
          </a:p>
          <a:p>
            <a:pPr marL="0" indent="0">
              <a:buNone/>
            </a:pPr>
            <a:r>
              <a:rPr lang="en-US" b="1"/>
              <a:t>Need help? Have questions? </a:t>
            </a:r>
          </a:p>
          <a:p>
            <a:pPr lvl="1"/>
            <a:r>
              <a:rPr lang="en-US"/>
              <a:t>Michael Walk | </a:t>
            </a:r>
            <a:r>
              <a:rPr lang="en-US">
                <a:hlinkClick r:id="rId4"/>
              </a:rPr>
              <a:t>m-walk@tti.tamu.edu</a:t>
            </a:r>
            <a:endParaRPr lang="en-US"/>
          </a:p>
          <a:p>
            <a:pPr lvl="1"/>
            <a:r>
              <a:rPr lang="en-US"/>
              <a:t>Jimmy Cardenas | </a:t>
            </a:r>
            <a:r>
              <a:rPr lang="en-US">
                <a:hlinkClick r:id="rId5"/>
              </a:rPr>
              <a:t>j-cardenas@tti.tamu.edu</a:t>
            </a:r>
            <a:r>
              <a:rPr lang="en-US"/>
              <a:t> </a:t>
            </a:r>
          </a:p>
        </p:txBody>
      </p:sp>
    </p:spTree>
    <p:extLst>
      <p:ext uri="{BB962C8B-B14F-4D97-AF65-F5344CB8AC3E}">
        <p14:creationId xmlns:p14="http://schemas.microsoft.com/office/powerpoint/2010/main" val="28802363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D6AF-B1CA-0A28-7064-B14B2D11D30E}"/>
              </a:ext>
            </a:extLst>
          </p:cNvPr>
          <p:cNvSpPr>
            <a:spLocks noGrp="1"/>
          </p:cNvSpPr>
          <p:nvPr>
            <p:ph type="ctrTitle" idx="4294967295"/>
          </p:nvPr>
        </p:nvSpPr>
        <p:spPr>
          <a:xfrm>
            <a:off x="1145286" y="1414360"/>
            <a:ext cx="6858000" cy="2357539"/>
          </a:xfrm>
        </p:spPr>
        <p:txBody>
          <a:bodyPr anchor="b">
            <a:normAutofit fontScale="90000"/>
          </a:bodyPr>
          <a:lstStyle/>
          <a:p>
            <a:pPr algn="ctr" defTabSz="457200"/>
            <a:br>
              <a:rPr lang="en-US" sz="4800" kern="1200"/>
            </a:br>
            <a:br>
              <a:rPr lang="en-US" sz="4800" kern="1200"/>
            </a:br>
            <a:br>
              <a:rPr lang="en-US" sz="4800" kern="1200"/>
            </a:br>
            <a:r>
              <a:rPr lang="en-US" sz="3300" kern="1200">
                <a:solidFill>
                  <a:srgbClr val="0056A9"/>
                </a:solidFill>
              </a:rPr>
              <a:t>Lunch</a:t>
            </a:r>
            <a:br>
              <a:rPr lang="en-US" sz="3300" kern="1200">
                <a:solidFill>
                  <a:srgbClr val="0056A9"/>
                </a:solidFill>
              </a:rPr>
            </a:br>
            <a:br>
              <a:rPr lang="en-US" sz="3300" kern="1200">
                <a:solidFill>
                  <a:srgbClr val="0056A9"/>
                </a:solidFill>
              </a:rPr>
            </a:br>
            <a:r>
              <a:rPr lang="en-US" sz="3300" kern="1200">
                <a:solidFill>
                  <a:srgbClr val="0056A9"/>
                </a:solidFill>
              </a:rPr>
              <a:t>11:45am-1:15pm</a:t>
            </a:r>
            <a:br>
              <a:rPr lang="en-US" sz="3600" kern="1200"/>
            </a:br>
            <a:br>
              <a:rPr lang="en-US" sz="3600" kern="1200"/>
            </a:br>
            <a:endParaRPr lang="en-US" sz="3600" kern="1200"/>
          </a:p>
        </p:txBody>
      </p:sp>
    </p:spTree>
    <p:extLst>
      <p:ext uri="{BB962C8B-B14F-4D97-AF65-F5344CB8AC3E}">
        <p14:creationId xmlns:p14="http://schemas.microsoft.com/office/powerpoint/2010/main" val="1537958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CFD27-6EA7-8C7B-33B8-651FB692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577617-C4E1-A493-BC21-BE8F16A5C6D1}"/>
              </a:ext>
            </a:extLst>
          </p:cNvPr>
          <p:cNvSpPr>
            <a:spLocks noGrp="1"/>
          </p:cNvSpPr>
          <p:nvPr>
            <p:ph type="ctrTitle" idx="4294967295"/>
          </p:nvPr>
        </p:nvSpPr>
        <p:spPr>
          <a:xfrm>
            <a:off x="1145286" y="844315"/>
            <a:ext cx="6858000" cy="1885728"/>
          </a:xfrm>
        </p:spPr>
        <p:txBody>
          <a:bodyPr anchor="b">
            <a:normAutofit/>
          </a:bodyPr>
          <a:lstStyle/>
          <a:p>
            <a:pPr algn="ctr" defTabSz="457200"/>
            <a:br>
              <a:rPr lang="en-US" sz="4800" kern="1200"/>
            </a:br>
            <a:r>
              <a:rPr lang="en-US" sz="3000" kern="1200">
                <a:solidFill>
                  <a:srgbClr val="0056A9"/>
                </a:solidFill>
              </a:rPr>
              <a:t>Break</a:t>
            </a:r>
          </a:p>
        </p:txBody>
      </p:sp>
    </p:spTree>
    <p:extLst>
      <p:ext uri="{BB962C8B-B14F-4D97-AF65-F5344CB8AC3E}">
        <p14:creationId xmlns:p14="http://schemas.microsoft.com/office/powerpoint/2010/main" val="1087179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0EA6-D6A8-35FC-993B-98E15F8CA443}"/>
              </a:ext>
            </a:extLst>
          </p:cNvPr>
          <p:cNvSpPr>
            <a:spLocks noGrp="1"/>
          </p:cNvSpPr>
          <p:nvPr>
            <p:ph type="ctrTitle"/>
          </p:nvPr>
        </p:nvSpPr>
        <p:spPr/>
        <p:txBody>
          <a:bodyPr/>
          <a:lstStyle/>
          <a:p>
            <a:r>
              <a:rPr lang="en-US" sz="2800">
                <a:latin typeface="IBM Plex Sans Cond SmBld" panose="020B0706050203000203" pitchFamily="34" charset="0"/>
              </a:rPr>
              <a:t>TxDOT’s 2027 Transportation Alternatives (TA) Call for Projects</a:t>
            </a:r>
          </a:p>
        </p:txBody>
      </p:sp>
      <p:sp>
        <p:nvSpPr>
          <p:cNvPr id="4" name="Picture Placeholder 3">
            <a:extLst>
              <a:ext uri="{FF2B5EF4-FFF2-40B4-BE49-F238E27FC236}">
                <a16:creationId xmlns:a16="http://schemas.microsoft.com/office/drawing/2014/main" id="{2AD8FD8A-AC77-772A-CC9B-1FCEA0650811}"/>
              </a:ext>
            </a:extLst>
          </p:cNvPr>
          <p:cNvSpPr>
            <a:spLocks noGrp="1"/>
          </p:cNvSpPr>
          <p:nvPr>
            <p:ph type="pic" sz="quarter" idx="10"/>
          </p:nvPr>
        </p:nvSpPr>
        <p:spPr/>
        <p:txBody>
          <a:bodyPr/>
          <a:lstStyle/>
          <a:p>
            <a:endParaRPr lang="en-US"/>
          </a:p>
        </p:txBody>
      </p:sp>
      <p:pic>
        <p:nvPicPr>
          <p:cNvPr id="5" name="Picture Placeholder 15" descr="A person riding a bike on a path&#10;&#10;">
            <a:extLst>
              <a:ext uri="{FF2B5EF4-FFF2-40B4-BE49-F238E27FC236}">
                <a16:creationId xmlns:a16="http://schemas.microsoft.com/office/drawing/2014/main" id="{0C45B132-4C18-E4AF-E465-D37DB6507C3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525" y="0"/>
            <a:ext cx="9163050" cy="3712464"/>
          </a:xfrm>
          <a:prstGeom prst="rect">
            <a:avLst/>
          </a:prstGeom>
        </p:spPr>
      </p:pic>
    </p:spTree>
    <p:extLst>
      <p:ext uri="{BB962C8B-B14F-4D97-AF65-F5344CB8AC3E}">
        <p14:creationId xmlns:p14="http://schemas.microsoft.com/office/powerpoint/2010/main" val="4309601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Autofit/>
          </a:bodyPr>
          <a:lstStyle/>
          <a:p>
            <a:r>
              <a:rPr lang="en-US" sz="2000" dirty="0"/>
              <a:t>Transportation Alternatives Agenda</a:t>
            </a:r>
          </a:p>
        </p:txBody>
      </p:sp>
      <p:sp>
        <p:nvSpPr>
          <p:cNvPr id="7" name="Content Placeholder 6">
            <a:extLst>
              <a:ext uri="{FF2B5EF4-FFF2-40B4-BE49-F238E27FC236}">
                <a16:creationId xmlns:a16="http://schemas.microsoft.com/office/drawing/2014/main" id="{976B474D-4F2C-1632-0DD9-055FE64F40BC}"/>
              </a:ext>
            </a:extLst>
          </p:cNvPr>
          <p:cNvSpPr>
            <a:spLocks noGrp="1"/>
          </p:cNvSpPr>
          <p:nvPr>
            <p:ph idx="1"/>
          </p:nvPr>
        </p:nvSpPr>
        <p:spPr>
          <a:xfrm>
            <a:off x="457200" y="1418253"/>
            <a:ext cx="8229600" cy="3109333"/>
          </a:xfrm>
        </p:spPr>
        <p:txBody>
          <a:bodyPr>
            <a:noAutofit/>
          </a:bodyPr>
          <a:lstStyle/>
          <a:p>
            <a:pPr marL="0" indent="0">
              <a:buNone/>
              <a:tabLst>
                <a:tab pos="6170613" algn="l"/>
              </a:tabLst>
            </a:pPr>
            <a:r>
              <a:rPr lang="en-US" sz="1400" b="1" dirty="0"/>
              <a:t>1</a:t>
            </a:r>
            <a:r>
              <a:rPr lang="en-US" sz="1400" dirty="0"/>
              <a:t>| Eligible Activities	</a:t>
            </a:r>
            <a:endParaRPr lang="en-US" sz="1050" dirty="0"/>
          </a:p>
          <a:p>
            <a:pPr marL="0" indent="0">
              <a:buNone/>
              <a:tabLst>
                <a:tab pos="6170613" algn="l"/>
              </a:tabLst>
            </a:pPr>
            <a:r>
              <a:rPr lang="en-US" sz="1400" b="1" dirty="0"/>
              <a:t>2</a:t>
            </a:r>
            <a:r>
              <a:rPr lang="en-US" sz="1400" dirty="0"/>
              <a:t>| Anticipated funding</a:t>
            </a:r>
            <a:r>
              <a:rPr lang="en-US" sz="1400" b="1" dirty="0"/>
              <a:t>		</a:t>
            </a:r>
            <a:endParaRPr lang="en-US" sz="1400" dirty="0"/>
          </a:p>
          <a:p>
            <a:pPr marL="0" indent="0">
              <a:buNone/>
              <a:tabLst>
                <a:tab pos="6170613" algn="l"/>
              </a:tabLst>
            </a:pPr>
            <a:r>
              <a:rPr lang="en-US" sz="1400" b="1" dirty="0"/>
              <a:t>3</a:t>
            </a:r>
            <a:r>
              <a:rPr lang="en-US" sz="1400" dirty="0"/>
              <a:t>| Project &amp; Sponsor eligibility</a:t>
            </a:r>
          </a:p>
          <a:p>
            <a:pPr marL="0" indent="0">
              <a:buNone/>
              <a:tabLst>
                <a:tab pos="6170613" algn="l"/>
              </a:tabLst>
            </a:pPr>
            <a:r>
              <a:rPr lang="en-US" sz="1400" b="1" dirty="0"/>
              <a:t>4</a:t>
            </a:r>
            <a:r>
              <a:rPr lang="en-US" sz="1400" dirty="0"/>
              <a:t>| Example Projects</a:t>
            </a:r>
          </a:p>
          <a:p>
            <a:pPr marL="0" indent="0">
              <a:buNone/>
              <a:tabLst>
                <a:tab pos="6170613" algn="l"/>
              </a:tabLst>
            </a:pPr>
            <a:r>
              <a:rPr lang="en-US" sz="1400" b="1" dirty="0"/>
              <a:t>5</a:t>
            </a:r>
            <a:r>
              <a:rPr lang="en-US" sz="1400" dirty="0"/>
              <a:t>|</a:t>
            </a:r>
            <a:r>
              <a:rPr lang="en-US" sz="1400" b="1" dirty="0"/>
              <a:t> </a:t>
            </a:r>
            <a:r>
              <a:rPr lang="en-US" sz="1400" dirty="0"/>
              <a:t>Application Process</a:t>
            </a:r>
          </a:p>
          <a:p>
            <a:pPr marL="0" indent="0">
              <a:buNone/>
              <a:tabLst>
                <a:tab pos="6170613" algn="l"/>
              </a:tabLst>
            </a:pPr>
            <a:r>
              <a:rPr lang="en-US" sz="1400" b="1" dirty="0"/>
              <a:t>5</a:t>
            </a:r>
            <a:r>
              <a:rPr lang="en-US" sz="1400" dirty="0"/>
              <a:t>| Selection Criteria and Weights</a:t>
            </a:r>
          </a:p>
          <a:p>
            <a:pPr marL="0" indent="0">
              <a:buNone/>
              <a:tabLst>
                <a:tab pos="6170613" algn="l"/>
              </a:tabLst>
            </a:pPr>
            <a:r>
              <a:rPr lang="en-US" sz="1400" b="1" dirty="0"/>
              <a:t>7</a:t>
            </a:r>
            <a:r>
              <a:rPr lang="en-US" sz="1400" dirty="0"/>
              <a:t>| Tentative Schedule</a:t>
            </a:r>
          </a:p>
          <a:p>
            <a:pPr marL="0" indent="0">
              <a:buNone/>
              <a:tabLst>
                <a:tab pos="6170613" algn="l"/>
              </a:tabLst>
            </a:pPr>
            <a:endParaRPr lang="en-US" sz="1400" dirty="0"/>
          </a:p>
          <a:p>
            <a:pPr marL="0" indent="0">
              <a:buNone/>
              <a:tabLst>
                <a:tab pos="6170613" algn="l"/>
              </a:tabLst>
            </a:pPr>
            <a:endParaRPr lang="en-US" sz="1400" dirty="0"/>
          </a:p>
          <a:p>
            <a:pPr marL="0" indent="0">
              <a:buNone/>
              <a:tabLst>
                <a:tab pos="6170613" algn="l"/>
              </a:tabLst>
            </a:pPr>
            <a:endParaRPr lang="en-US" sz="1400" dirty="0"/>
          </a:p>
          <a:p>
            <a:pPr marL="0" indent="0">
              <a:buNone/>
              <a:tabLst>
                <a:tab pos="6170613" algn="l"/>
              </a:tabLst>
            </a:pPr>
            <a:endParaRPr lang="en-US" sz="1400" dirty="0"/>
          </a:p>
          <a:p>
            <a:pPr marL="0" indent="0">
              <a:buNone/>
              <a:tabLst>
                <a:tab pos="6170613" algn="l"/>
              </a:tabLst>
            </a:pPr>
            <a:endParaRPr lang="en-US" sz="1400" dirty="0"/>
          </a:p>
          <a:p>
            <a:pPr marL="0" indent="0">
              <a:buNone/>
              <a:tabLst>
                <a:tab pos="6170613" algn="l"/>
              </a:tabLst>
            </a:pPr>
            <a:r>
              <a:rPr lang="en-US" sz="1400" dirty="0"/>
              <a:t>	</a:t>
            </a:r>
            <a:endParaRPr lang="en-US" sz="1050" dirty="0"/>
          </a:p>
          <a:p>
            <a:pPr marL="0" lvl="0" indent="0">
              <a:buClr>
                <a:srgbClr val="0056A9"/>
              </a:buClr>
              <a:buNone/>
              <a:tabLst>
                <a:tab pos="6170613" algn="l"/>
              </a:tabLst>
            </a:pPr>
            <a:r>
              <a:rPr lang="en-US" sz="1400" dirty="0"/>
              <a:t>	</a:t>
            </a:r>
          </a:p>
        </p:txBody>
      </p:sp>
    </p:spTree>
    <p:extLst>
      <p:ext uri="{BB962C8B-B14F-4D97-AF65-F5344CB8AC3E}">
        <p14:creationId xmlns:p14="http://schemas.microsoft.com/office/powerpoint/2010/main" val="3864750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B9413-C17C-D5AC-48A7-A53913C273C8}"/>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6A81CF13-30A3-7F05-AEA7-4DFB3A3108A6}"/>
              </a:ext>
              <a:ext uri="{C183D7F6-B498-43B3-948B-1728B52AA6E4}">
                <adec:decorative xmlns:adec="http://schemas.microsoft.com/office/drawing/2017/decorative" val="1"/>
              </a:ext>
            </a:extLst>
          </p:cNvPr>
          <p:cNvSpPr/>
          <p:nvPr/>
        </p:nvSpPr>
        <p:spPr>
          <a:xfrm>
            <a:off x="878070" y="820146"/>
            <a:ext cx="5762520" cy="432811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47" name="Rectangle 46">
            <a:extLst>
              <a:ext uri="{FF2B5EF4-FFF2-40B4-BE49-F238E27FC236}">
                <a16:creationId xmlns:a16="http://schemas.microsoft.com/office/drawing/2014/main" id="{284E7737-FD10-827A-DF95-ED4E84439B71}"/>
              </a:ext>
              <a:ext uri="{C183D7F6-B498-43B3-948B-1728B52AA6E4}">
                <adec:decorative xmlns:adec="http://schemas.microsoft.com/office/drawing/2017/decorative" val="1"/>
              </a:ext>
            </a:extLst>
          </p:cNvPr>
          <p:cNvSpPr/>
          <p:nvPr/>
        </p:nvSpPr>
        <p:spPr>
          <a:xfrm>
            <a:off x="6622291" y="814525"/>
            <a:ext cx="2449892" cy="433564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4" name="Slide Number Placeholder 3">
            <a:extLst>
              <a:ext uri="{FF2B5EF4-FFF2-40B4-BE49-F238E27FC236}">
                <a16:creationId xmlns:a16="http://schemas.microsoft.com/office/drawing/2014/main" id="{BB23CFCB-CBC8-8C6D-4873-F916D1C3B8F7}"/>
              </a:ext>
              <a:ext uri="{C183D7F6-B498-43B3-948B-1728B52AA6E4}">
                <adec:decorative xmlns:adec="http://schemas.microsoft.com/office/drawing/2017/decorative" val="1"/>
              </a:ext>
            </a:extLst>
          </p:cNvPr>
          <p:cNvSpPr>
            <a:spLocks noGrp="1"/>
          </p:cNvSpPr>
          <p:nvPr>
            <p:ph type="sldNum" sz="quarter" idx="4294967295"/>
          </p:nvPr>
        </p:nvSpPr>
        <p:spPr>
          <a:xfrm>
            <a:off x="8748321" y="4993940"/>
            <a:ext cx="280987" cy="141287"/>
          </a:xfrm>
          <a:prstGeom prst="rect">
            <a:avLst/>
          </a:prstGeom>
        </p:spPr>
        <p:txBody>
          <a:bodyPr vert="horz" wrap="none" lIns="0" tIns="0" rIns="0"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0" indent="0" algn="r" defTabSz="914400" rtl="0" eaLnBrk="1" latinLnBrk="0" hangingPunct="1">
              <a:buNone/>
              <a:defRPr kumimoji="0" lang="en-US" sz="800" b="0" i="0" u="none" strike="noStrike" kern="1200" cap="none" spc="0" normalizeH="0" baseline="0" noProof="0" smtClean="0">
                <a:ln>
                  <a:noFill/>
                </a:ln>
                <a:solidFill>
                  <a:schemeClr val="bg1"/>
                </a:solidFill>
                <a:effectLst/>
                <a:uLnTx/>
                <a:uFillTx/>
                <a:latin typeface="Arial" pitchFamily="34" charset="0"/>
                <a:ea typeface="+mn-ea"/>
                <a:cs typeface="Arial" pitchFamily="34" charset="0"/>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900"/>
              </a:spcBef>
              <a:spcAft>
                <a:spcPts val="0"/>
              </a:spcAft>
              <a:buClrTx/>
              <a:buSzTx/>
              <a:buFontTx/>
              <a:buNone/>
              <a:tabLst/>
              <a:defRPr/>
            </a:pPr>
            <a:fld id="{126B356D-DBE9-445A-9C43-3D3F41468F04}" type="slidenum">
              <a:rPr kumimoji="0" lang="en-US" sz="800" b="0" i="0" u="none" strike="noStrike" kern="1200" cap="none" spc="0" normalizeH="0" baseline="0" noProof="0" smtClean="0">
                <a:ln>
                  <a:noFill/>
                </a:ln>
                <a:solidFill>
                  <a:srgbClr val="FFFFFF"/>
                </a:solidFill>
                <a:effectLst/>
                <a:uLnTx/>
                <a:uFillTx/>
                <a:latin typeface="Arial" pitchFamily="34" charset="0"/>
                <a:ea typeface="+mn-ea"/>
                <a:cs typeface="Arial" pitchFamily="34" charset="0"/>
              </a:rPr>
              <a:pPr marL="0" marR="0" lvl="1" indent="0" algn="r" defTabSz="914400" rtl="0" eaLnBrk="1" fontAlgn="auto" latinLnBrk="0" hangingPunct="1">
                <a:lnSpc>
                  <a:spcPct val="100000"/>
                </a:lnSpc>
                <a:spcBef>
                  <a:spcPts val="900"/>
                </a:spcBef>
                <a:spcAft>
                  <a:spcPts val="0"/>
                </a:spcAft>
                <a:buClrTx/>
                <a:buSzTx/>
                <a:buFontTx/>
                <a:buNone/>
                <a:tabLst/>
                <a:defRPr/>
              </a:pPr>
              <a:t>69</a:t>
            </a:fld>
            <a:endParaRPr kumimoji="0" lang="en-US" sz="8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sp>
        <p:nvSpPr>
          <p:cNvPr id="2" name="Title 1">
            <a:extLst>
              <a:ext uri="{FF2B5EF4-FFF2-40B4-BE49-F238E27FC236}">
                <a16:creationId xmlns:a16="http://schemas.microsoft.com/office/drawing/2014/main" id="{FC86F16F-E61A-EE1D-51DC-467BE11681B5}"/>
              </a:ext>
              <a:ext uri="{C183D7F6-B498-43B3-948B-1728B52AA6E4}">
                <adec:decorative xmlns:adec="http://schemas.microsoft.com/office/drawing/2017/decorative" val="1"/>
              </a:ext>
            </a:extLst>
          </p:cNvPr>
          <p:cNvSpPr>
            <a:spLocks noGrp="1"/>
          </p:cNvSpPr>
          <p:nvPr>
            <p:ph type="title"/>
          </p:nvPr>
        </p:nvSpPr>
        <p:spPr>
          <a:xfrm>
            <a:off x="120566" y="817526"/>
            <a:ext cx="3151932" cy="294885"/>
          </a:xfrm>
        </p:spPr>
        <p:txBody>
          <a:bodyPr>
            <a:normAutofit fontScale="90000"/>
          </a:bodyPr>
          <a:lstStyle/>
          <a:p>
            <a:r>
              <a:rPr lang="en-US"/>
              <a:t>2027 Call for Projects</a:t>
            </a:r>
            <a:br>
              <a:rPr lang="en-US"/>
            </a:br>
            <a:endParaRPr lang="en-US"/>
          </a:p>
        </p:txBody>
      </p:sp>
      <p:sp>
        <p:nvSpPr>
          <p:cNvPr id="46" name="TextBox 45">
            <a:extLst>
              <a:ext uri="{FF2B5EF4-FFF2-40B4-BE49-F238E27FC236}">
                <a16:creationId xmlns:a16="http://schemas.microsoft.com/office/drawing/2014/main" id="{2197B0B3-122F-CF65-FEAE-1ACBEC6C08A2}"/>
              </a:ext>
              <a:ext uri="{C183D7F6-B498-43B3-948B-1728B52AA6E4}">
                <adec:decorative xmlns:adec="http://schemas.microsoft.com/office/drawing/2017/decorative" val="1"/>
              </a:ext>
            </a:extLst>
          </p:cNvPr>
          <p:cNvSpPr txBox="1"/>
          <p:nvPr/>
        </p:nvSpPr>
        <p:spPr>
          <a:xfrm>
            <a:off x="2917824" y="780303"/>
            <a:ext cx="1929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Cond" panose="020B0604020202020204" charset="0"/>
                <a:ea typeface="+mn-ea"/>
                <a:cs typeface="IBM Plex Sans Cond" panose="020B0604020202020204" charset="0"/>
              </a:rPr>
              <a:t>Construction</a:t>
            </a:r>
          </a:p>
        </p:txBody>
      </p:sp>
      <p:sp>
        <p:nvSpPr>
          <p:cNvPr id="32" name="TextBox 31">
            <a:extLst>
              <a:ext uri="{FF2B5EF4-FFF2-40B4-BE49-F238E27FC236}">
                <a16:creationId xmlns:a16="http://schemas.microsoft.com/office/drawing/2014/main" id="{7894B541-FB61-3D8C-A813-04A131BBDBEB}"/>
              </a:ext>
              <a:ext uri="{C183D7F6-B498-43B3-948B-1728B52AA6E4}">
                <adec:decorative xmlns:adec="http://schemas.microsoft.com/office/drawing/2017/decorative" val="1"/>
              </a:ext>
            </a:extLst>
          </p:cNvPr>
          <p:cNvSpPr txBox="1"/>
          <p:nvPr/>
        </p:nvSpPr>
        <p:spPr>
          <a:xfrm>
            <a:off x="1102469" y="1107463"/>
            <a:ext cx="1290738" cy="307777"/>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IBM Plex Sans Cond SmBld" panose="020B0706050203000203" pitchFamily="34" charset="0"/>
                <a:ea typeface="+mn-ea"/>
                <a:cs typeface="+mn-cs"/>
              </a:rPr>
              <a:t>Small - Scale</a:t>
            </a:r>
          </a:p>
        </p:txBody>
      </p:sp>
      <p:grpSp>
        <p:nvGrpSpPr>
          <p:cNvPr id="49" name="Group 48">
            <a:extLst>
              <a:ext uri="{FF2B5EF4-FFF2-40B4-BE49-F238E27FC236}">
                <a16:creationId xmlns:a16="http://schemas.microsoft.com/office/drawing/2014/main" id="{C7A9CBF1-5C2C-0A6C-0FBA-20B731B21C3F}"/>
              </a:ext>
              <a:ext uri="{C183D7F6-B498-43B3-948B-1728B52AA6E4}">
                <adec:decorative xmlns:adec="http://schemas.microsoft.com/office/drawing/2017/decorative" val="1"/>
              </a:ext>
            </a:extLst>
          </p:cNvPr>
          <p:cNvGrpSpPr/>
          <p:nvPr/>
        </p:nvGrpSpPr>
        <p:grpSpPr>
          <a:xfrm>
            <a:off x="997172" y="1382632"/>
            <a:ext cx="1665508" cy="2696974"/>
            <a:chOff x="997172" y="1382632"/>
            <a:chExt cx="1665508" cy="2696974"/>
          </a:xfrm>
        </p:grpSpPr>
        <p:sp>
          <p:nvSpPr>
            <p:cNvPr id="11" name="Rectangle 10">
              <a:extLst>
                <a:ext uri="{FF2B5EF4-FFF2-40B4-BE49-F238E27FC236}">
                  <a16:creationId xmlns:a16="http://schemas.microsoft.com/office/drawing/2014/main" id="{1D15D5D6-A72E-D7A0-85BE-311841DD8117}"/>
                </a:ext>
                <a:ext uri="{C183D7F6-B498-43B3-948B-1728B52AA6E4}">
                  <adec:decorative xmlns:adec="http://schemas.microsoft.com/office/drawing/2017/decorative" val="1"/>
                </a:ext>
              </a:extLst>
            </p:cNvPr>
            <p:cNvSpPr/>
            <p:nvPr/>
          </p:nvSpPr>
          <p:spPr>
            <a:xfrm>
              <a:off x="997172" y="1382632"/>
              <a:ext cx="1645920" cy="2696974"/>
            </a:xfrm>
            <a:prstGeom prst="rect">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22" name="Picture 21" descr="Two women walking on a shared use path.">
              <a:extLst>
                <a:ext uri="{FF2B5EF4-FFF2-40B4-BE49-F238E27FC236}">
                  <a16:creationId xmlns:a16="http://schemas.microsoft.com/office/drawing/2014/main" id="{DCFDE41D-141E-9167-1D54-B0A7849161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60502" y="1458620"/>
              <a:ext cx="1543050" cy="829997"/>
            </a:xfrm>
            <a:prstGeom prst="rect">
              <a:avLst/>
            </a:prstGeom>
          </p:spPr>
        </p:pic>
        <p:pic>
          <p:nvPicPr>
            <p:cNvPr id="21" name="Picture 2" descr="An adult and 3 children walking on a sidewalk.">
              <a:extLst>
                <a:ext uri="{FF2B5EF4-FFF2-40B4-BE49-F238E27FC236}">
                  <a16:creationId xmlns:a16="http://schemas.microsoft.com/office/drawing/2014/main" id="{B9317722-BE1A-BCB8-C99B-BF86170E523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060502" y="3231592"/>
              <a:ext cx="1543050" cy="78061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47BBAB5-E486-6EF2-0627-4540F7ABD7E8}"/>
                </a:ext>
              </a:extLst>
            </p:cNvPr>
            <p:cNvSpPr txBox="1"/>
            <p:nvPr/>
          </p:nvSpPr>
          <p:spPr>
            <a:xfrm>
              <a:off x="1732852" y="2135947"/>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Shared use paths</a:t>
              </a:r>
            </a:p>
          </p:txBody>
        </p:sp>
        <p:sp>
          <p:nvSpPr>
            <p:cNvPr id="17" name="TextBox 16">
              <a:extLst>
                <a:ext uri="{FF2B5EF4-FFF2-40B4-BE49-F238E27FC236}">
                  <a16:creationId xmlns:a16="http://schemas.microsoft.com/office/drawing/2014/main" id="{DFF6D7FB-996E-516B-C6C0-78CC738DC997}"/>
                </a:ext>
              </a:extLst>
            </p:cNvPr>
            <p:cNvSpPr txBox="1"/>
            <p:nvPr/>
          </p:nvSpPr>
          <p:spPr>
            <a:xfrm>
              <a:off x="1635180" y="3862167"/>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Sidewalks</a:t>
              </a:r>
            </a:p>
          </p:txBody>
        </p:sp>
        <p:pic>
          <p:nvPicPr>
            <p:cNvPr id="28" name="Picture 27" descr="man riding in seperated bike lane.">
              <a:extLst>
                <a:ext uri="{FF2B5EF4-FFF2-40B4-BE49-F238E27FC236}">
                  <a16:creationId xmlns:a16="http://schemas.microsoft.com/office/drawing/2014/main" id="{2FE400E3-584C-9985-8FF6-FD52D29B2B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105" y="2332204"/>
              <a:ext cx="1543049" cy="870870"/>
            </a:xfrm>
            <a:prstGeom prst="rect">
              <a:avLst/>
            </a:prstGeom>
          </p:spPr>
        </p:pic>
        <p:sp>
          <p:nvSpPr>
            <p:cNvPr id="16" name="TextBox 15">
              <a:extLst>
                <a:ext uri="{FF2B5EF4-FFF2-40B4-BE49-F238E27FC236}">
                  <a16:creationId xmlns:a16="http://schemas.microsoft.com/office/drawing/2014/main" id="{E77FCCDF-7DA0-62C8-2CA7-58471820E232}"/>
                </a:ext>
              </a:extLst>
            </p:cNvPr>
            <p:cNvSpPr txBox="1"/>
            <p:nvPr/>
          </p:nvSpPr>
          <p:spPr>
            <a:xfrm>
              <a:off x="1696532" y="3037545"/>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Bike Lanes</a:t>
              </a:r>
            </a:p>
          </p:txBody>
        </p:sp>
      </p:grpSp>
      <p:sp>
        <p:nvSpPr>
          <p:cNvPr id="33" name="TextBox 32">
            <a:extLst>
              <a:ext uri="{FF2B5EF4-FFF2-40B4-BE49-F238E27FC236}">
                <a16:creationId xmlns:a16="http://schemas.microsoft.com/office/drawing/2014/main" id="{978F2505-DB72-7B48-2B72-EDCFD3E76861}"/>
              </a:ext>
              <a:ext uri="{C183D7F6-B498-43B3-948B-1728B52AA6E4}">
                <adec:decorative xmlns:adec="http://schemas.microsoft.com/office/drawing/2017/decorative" val="1"/>
              </a:ext>
            </a:extLst>
          </p:cNvPr>
          <p:cNvSpPr txBox="1"/>
          <p:nvPr/>
        </p:nvSpPr>
        <p:spPr>
          <a:xfrm>
            <a:off x="972079" y="4200886"/>
            <a:ext cx="165610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$250,000 - $1.5m</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Sidewalks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Bike lanes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Shared use paths</a:t>
            </a:r>
          </a:p>
        </p:txBody>
      </p:sp>
      <p:sp>
        <p:nvSpPr>
          <p:cNvPr id="38" name="TextBox 37">
            <a:extLst>
              <a:ext uri="{FF2B5EF4-FFF2-40B4-BE49-F238E27FC236}">
                <a16:creationId xmlns:a16="http://schemas.microsoft.com/office/drawing/2014/main" id="{8AF7AB03-6974-2619-6687-7237CFB84597}"/>
              </a:ext>
              <a:ext uri="{C183D7F6-B498-43B3-948B-1728B52AA6E4}">
                <adec:decorative xmlns:adec="http://schemas.microsoft.com/office/drawing/2017/decorative" val="1"/>
              </a:ext>
            </a:extLst>
          </p:cNvPr>
          <p:cNvSpPr txBox="1"/>
          <p:nvPr/>
        </p:nvSpPr>
        <p:spPr>
          <a:xfrm>
            <a:off x="2954576" y="1093633"/>
            <a:ext cx="1487908" cy="307777"/>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IBM Plex Sans Cond SmBld" panose="020B0706050203000203" pitchFamily="34" charset="0"/>
                <a:ea typeface="+mn-ea"/>
                <a:cs typeface="+mn-cs"/>
              </a:rPr>
              <a:t>Medium - Scale</a:t>
            </a:r>
          </a:p>
        </p:txBody>
      </p:sp>
      <p:grpSp>
        <p:nvGrpSpPr>
          <p:cNvPr id="7" name="Group 6">
            <a:extLst>
              <a:ext uri="{FF2B5EF4-FFF2-40B4-BE49-F238E27FC236}">
                <a16:creationId xmlns:a16="http://schemas.microsoft.com/office/drawing/2014/main" id="{D18CD954-8C29-7077-A99B-4EA029DC2216}"/>
              </a:ext>
              <a:ext uri="{C183D7F6-B498-43B3-948B-1728B52AA6E4}">
                <adec:decorative xmlns:adec="http://schemas.microsoft.com/office/drawing/2017/decorative" val="1"/>
              </a:ext>
            </a:extLst>
          </p:cNvPr>
          <p:cNvGrpSpPr/>
          <p:nvPr/>
        </p:nvGrpSpPr>
        <p:grpSpPr>
          <a:xfrm>
            <a:off x="2855113" y="1382632"/>
            <a:ext cx="1729041" cy="2704902"/>
            <a:chOff x="2893213" y="1382632"/>
            <a:chExt cx="1729041" cy="2704902"/>
          </a:xfrm>
        </p:grpSpPr>
        <p:sp>
          <p:nvSpPr>
            <p:cNvPr id="10" name="Rectangle 9">
              <a:extLst>
                <a:ext uri="{FF2B5EF4-FFF2-40B4-BE49-F238E27FC236}">
                  <a16:creationId xmlns:a16="http://schemas.microsoft.com/office/drawing/2014/main" id="{0C9D4554-4489-F5C7-E369-EA307B6995A8}"/>
                </a:ext>
                <a:ext uri="{C183D7F6-B498-43B3-948B-1728B52AA6E4}">
                  <adec:decorative xmlns:adec="http://schemas.microsoft.com/office/drawing/2017/decorative" val="1"/>
                </a:ext>
              </a:extLst>
            </p:cNvPr>
            <p:cNvSpPr/>
            <p:nvPr/>
          </p:nvSpPr>
          <p:spPr>
            <a:xfrm>
              <a:off x="2893213" y="1382632"/>
              <a:ext cx="1729041" cy="2704902"/>
            </a:xfrm>
            <a:prstGeom prst="rect">
              <a:avLst/>
            </a:prstGeom>
            <a:solidFill>
              <a:schemeClr val="accent1">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41" name="Picture 40" descr="A person riding a bicycle in a seperated bike lane">
              <a:extLst>
                <a:ext uri="{FF2B5EF4-FFF2-40B4-BE49-F238E27FC236}">
                  <a16:creationId xmlns:a16="http://schemas.microsoft.com/office/drawing/2014/main" id="{CBD97E63-D9B1-498F-76FC-A1EBDE9BD63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993582" y="2318137"/>
              <a:ext cx="1543050" cy="849635"/>
            </a:xfrm>
            <a:prstGeom prst="rect">
              <a:avLst/>
            </a:prstGeom>
          </p:spPr>
        </p:pic>
        <p:sp>
          <p:nvSpPr>
            <p:cNvPr id="43" name="TextBox 42">
              <a:extLst>
                <a:ext uri="{FF2B5EF4-FFF2-40B4-BE49-F238E27FC236}">
                  <a16:creationId xmlns:a16="http://schemas.microsoft.com/office/drawing/2014/main" id="{77548D72-7982-994F-BC2D-81A3BC934223}"/>
                </a:ext>
              </a:extLst>
            </p:cNvPr>
            <p:cNvSpPr txBox="1"/>
            <p:nvPr/>
          </p:nvSpPr>
          <p:spPr>
            <a:xfrm>
              <a:off x="3629612" y="3020395"/>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FFFFFF"/>
                  </a:solidFill>
                  <a:effectLst/>
                  <a:uLnTx/>
                  <a:uFillTx/>
                  <a:latin typeface="IBM Plex Sans Text" panose="020B0503050203000203" pitchFamily="34" charset="0"/>
                  <a:ea typeface="+mn-ea"/>
                  <a:cs typeface="+mn-cs"/>
                </a:rPr>
                <a:t>Bike Lanes</a:t>
              </a:r>
            </a:p>
          </p:txBody>
        </p:sp>
        <p:pic>
          <p:nvPicPr>
            <p:cNvPr id="24" name="Picture 23" descr="I person riding a bike on a shared use path next to a river">
              <a:extLst>
                <a:ext uri="{FF2B5EF4-FFF2-40B4-BE49-F238E27FC236}">
                  <a16:creationId xmlns:a16="http://schemas.microsoft.com/office/drawing/2014/main" id="{FDAEA63A-6080-3C45-BA2F-D73B640DFDC4}"/>
                </a:ext>
              </a:extLst>
            </p:cNvPr>
            <p:cNvPicPr>
              <a:picLocks noChangeAspect="1"/>
            </p:cNvPicPr>
            <p:nvPr/>
          </p:nvPicPr>
          <p:blipFill>
            <a:blip r:embed="rId7" cstate="print">
              <a:extLst>
                <a:ext uri="{28A0092B-C50C-407E-A947-70E740481C1C}">
                  <a14:useLocalDpi xmlns:a14="http://schemas.microsoft.com/office/drawing/2010/main" val="0"/>
                </a:ext>
              </a:extLst>
            </a:blip>
            <a:srcRect l="498" t="20091" r="-498" b="-693"/>
            <a:stretch>
              <a:fillRect/>
            </a:stretch>
          </p:blipFill>
          <p:spPr>
            <a:xfrm>
              <a:off x="2993634" y="1421771"/>
              <a:ext cx="1542997" cy="831723"/>
            </a:xfrm>
            <a:prstGeom prst="rect">
              <a:avLst/>
            </a:prstGeom>
          </p:spPr>
        </p:pic>
        <p:pic>
          <p:nvPicPr>
            <p:cNvPr id="29" name="Picture 28" descr="two adult males walking on a sidewalk.">
              <a:extLst>
                <a:ext uri="{FF2B5EF4-FFF2-40B4-BE49-F238E27FC236}">
                  <a16:creationId xmlns:a16="http://schemas.microsoft.com/office/drawing/2014/main" id="{EB1419AF-87C6-0A99-9568-695EB13A69C4}"/>
                </a:ext>
              </a:extLst>
            </p:cNvPr>
            <p:cNvPicPr>
              <a:picLocks noChangeAspect="1"/>
            </p:cNvPicPr>
            <p:nvPr/>
          </p:nvPicPr>
          <p:blipFill>
            <a:blip r:embed="rId8" cstate="print">
              <a:extLst>
                <a:ext uri="{28A0092B-C50C-407E-A947-70E740481C1C}">
                  <a14:useLocalDpi xmlns:a14="http://schemas.microsoft.com/office/drawing/2010/main" val="0"/>
                </a:ext>
              </a:extLst>
            </a:blip>
            <a:srcRect b="29158"/>
            <a:stretch>
              <a:fillRect/>
            </a:stretch>
          </p:blipFill>
          <p:spPr>
            <a:xfrm>
              <a:off x="2993582" y="3203074"/>
              <a:ext cx="1543050" cy="819839"/>
            </a:xfrm>
            <a:prstGeom prst="rect">
              <a:avLst/>
            </a:prstGeom>
          </p:spPr>
        </p:pic>
        <p:sp>
          <p:nvSpPr>
            <p:cNvPr id="42" name="TextBox 41">
              <a:extLst>
                <a:ext uri="{FF2B5EF4-FFF2-40B4-BE49-F238E27FC236}">
                  <a16:creationId xmlns:a16="http://schemas.microsoft.com/office/drawing/2014/main" id="{74E9F0CD-EEF1-A580-7DE7-DD281EDE44CD}"/>
                </a:ext>
              </a:extLst>
            </p:cNvPr>
            <p:cNvSpPr txBox="1"/>
            <p:nvPr/>
          </p:nvSpPr>
          <p:spPr>
            <a:xfrm>
              <a:off x="3629612" y="2102550"/>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Shared use paths</a:t>
              </a:r>
            </a:p>
          </p:txBody>
        </p:sp>
        <p:sp>
          <p:nvSpPr>
            <p:cNvPr id="44" name="TextBox 43">
              <a:extLst>
                <a:ext uri="{FF2B5EF4-FFF2-40B4-BE49-F238E27FC236}">
                  <a16:creationId xmlns:a16="http://schemas.microsoft.com/office/drawing/2014/main" id="{122FE134-B7FF-8DAF-7285-B901BEF95274}"/>
                </a:ext>
              </a:extLst>
            </p:cNvPr>
            <p:cNvSpPr txBox="1"/>
            <p:nvPr/>
          </p:nvSpPr>
          <p:spPr>
            <a:xfrm>
              <a:off x="3181726" y="3879160"/>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Sidewalks</a:t>
              </a:r>
            </a:p>
          </p:txBody>
        </p:sp>
      </p:grpSp>
      <p:sp>
        <p:nvSpPr>
          <p:cNvPr id="35" name="TextBox 34">
            <a:extLst>
              <a:ext uri="{FF2B5EF4-FFF2-40B4-BE49-F238E27FC236}">
                <a16:creationId xmlns:a16="http://schemas.microsoft.com/office/drawing/2014/main" id="{F39CE714-CCC0-993B-3AB7-C271F25EB612}"/>
              </a:ext>
              <a:ext uri="{C183D7F6-B498-43B3-948B-1728B52AA6E4}">
                <adec:decorative xmlns:adec="http://schemas.microsoft.com/office/drawing/2017/decorative" val="1"/>
              </a:ext>
            </a:extLst>
          </p:cNvPr>
          <p:cNvSpPr txBox="1"/>
          <p:nvPr/>
        </p:nvSpPr>
        <p:spPr>
          <a:xfrm>
            <a:off x="2831956" y="4200885"/>
            <a:ext cx="1737360" cy="830997"/>
          </a:xfrm>
          <a:prstGeom prst="rect">
            <a:avLst/>
          </a:prstGeom>
          <a:ln>
            <a:solidFill>
              <a:schemeClr val="accent1">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$1.5M -$5M</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Sidewalks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Bike lanes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Shared use paths</a:t>
            </a:r>
          </a:p>
        </p:txBody>
      </p:sp>
      <p:sp>
        <p:nvSpPr>
          <p:cNvPr id="5" name="TextBox 4">
            <a:extLst>
              <a:ext uri="{FF2B5EF4-FFF2-40B4-BE49-F238E27FC236}">
                <a16:creationId xmlns:a16="http://schemas.microsoft.com/office/drawing/2014/main" id="{0B0A5CBA-F748-BDE4-0BAB-F610F65A9596}"/>
              </a:ext>
              <a:ext uri="{C183D7F6-B498-43B3-948B-1728B52AA6E4}">
                <adec:decorative xmlns:adec="http://schemas.microsoft.com/office/drawing/2017/decorative" val="1"/>
              </a:ext>
            </a:extLst>
          </p:cNvPr>
          <p:cNvSpPr txBox="1"/>
          <p:nvPr/>
        </p:nvSpPr>
        <p:spPr>
          <a:xfrm>
            <a:off x="4927533" y="1071920"/>
            <a:ext cx="1054071" cy="307777"/>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IBM Plex Sans Cond SmBld" panose="020B0706050203000203" pitchFamily="34" charset="0"/>
                <a:ea typeface="+mn-ea"/>
                <a:cs typeface="+mn-cs"/>
              </a:rPr>
              <a:t>Large Scale</a:t>
            </a:r>
          </a:p>
        </p:txBody>
      </p:sp>
      <p:grpSp>
        <p:nvGrpSpPr>
          <p:cNvPr id="23" name="Group 22">
            <a:extLst>
              <a:ext uri="{FF2B5EF4-FFF2-40B4-BE49-F238E27FC236}">
                <a16:creationId xmlns:a16="http://schemas.microsoft.com/office/drawing/2014/main" id="{509B9EA6-B074-BCCF-B5D1-EB7A910E87CD}"/>
              </a:ext>
              <a:ext uri="{C183D7F6-B498-43B3-948B-1728B52AA6E4}">
                <adec:decorative xmlns:adec="http://schemas.microsoft.com/office/drawing/2017/decorative" val="1"/>
              </a:ext>
            </a:extLst>
          </p:cNvPr>
          <p:cNvGrpSpPr/>
          <p:nvPr/>
        </p:nvGrpSpPr>
        <p:grpSpPr>
          <a:xfrm>
            <a:off x="4730458" y="1382632"/>
            <a:ext cx="1682155" cy="2719182"/>
            <a:chOff x="4730458" y="1382632"/>
            <a:chExt cx="1682155" cy="2719182"/>
          </a:xfrm>
        </p:grpSpPr>
        <p:sp>
          <p:nvSpPr>
            <p:cNvPr id="9" name="Rectangle 8">
              <a:extLst>
                <a:ext uri="{FF2B5EF4-FFF2-40B4-BE49-F238E27FC236}">
                  <a16:creationId xmlns:a16="http://schemas.microsoft.com/office/drawing/2014/main" id="{E84CF026-0967-9907-7497-D39E8EB44200}"/>
                </a:ext>
                <a:ext uri="{C183D7F6-B498-43B3-948B-1728B52AA6E4}">
                  <adec:decorative xmlns:adec="http://schemas.microsoft.com/office/drawing/2017/decorative" val="1"/>
                </a:ext>
              </a:extLst>
            </p:cNvPr>
            <p:cNvSpPr/>
            <p:nvPr/>
          </p:nvSpPr>
          <p:spPr>
            <a:xfrm>
              <a:off x="4750760" y="1382632"/>
              <a:ext cx="1645920" cy="2719182"/>
            </a:xfrm>
            <a:prstGeom prst="rect">
              <a:avLst/>
            </a:prstGeom>
            <a:solidFill>
              <a:schemeClr val="accent3">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pic>
          <p:nvPicPr>
            <p:cNvPr id="13" name="Picture 12" descr="A group of bicycles parked at a light rail station.">
              <a:extLst>
                <a:ext uri="{FF2B5EF4-FFF2-40B4-BE49-F238E27FC236}">
                  <a16:creationId xmlns:a16="http://schemas.microsoft.com/office/drawing/2014/main" id="{23012783-1573-D734-CB24-911EE61743E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4786841" y="3044550"/>
              <a:ext cx="1572768" cy="1019276"/>
            </a:xfrm>
            <a:prstGeom prst="rect">
              <a:avLst/>
            </a:prstGeom>
          </p:spPr>
        </p:pic>
        <p:pic>
          <p:nvPicPr>
            <p:cNvPr id="14" name="Picture 13" descr="A group of people riding bikes acroos a bridge on a bike path in a wooded area.">
              <a:extLst>
                <a:ext uri="{FF2B5EF4-FFF2-40B4-BE49-F238E27FC236}">
                  <a16:creationId xmlns:a16="http://schemas.microsoft.com/office/drawing/2014/main" id="{FE9CAD5B-46B4-29B9-1094-271EE603D4F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682"/>
            <a:stretch/>
          </p:blipFill>
          <p:spPr>
            <a:xfrm>
              <a:off x="4786841" y="1507327"/>
              <a:ext cx="1572768" cy="811588"/>
            </a:xfrm>
            <a:prstGeom prst="rect">
              <a:avLst/>
            </a:prstGeom>
          </p:spPr>
        </p:pic>
        <p:pic>
          <p:nvPicPr>
            <p:cNvPr id="15" name="Picture 14" descr="A rendering of a bicycle and pedestrian bridge over an interstate roadway.">
              <a:extLst>
                <a:ext uri="{FF2B5EF4-FFF2-40B4-BE49-F238E27FC236}">
                  <a16:creationId xmlns:a16="http://schemas.microsoft.com/office/drawing/2014/main" id="{3A5E7D84-0938-307C-1B1D-62B7BB90472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4786841" y="2356941"/>
              <a:ext cx="1572768" cy="654816"/>
            </a:xfrm>
            <a:prstGeom prst="rect">
              <a:avLst/>
            </a:prstGeom>
          </p:spPr>
        </p:pic>
        <p:sp>
          <p:nvSpPr>
            <p:cNvPr id="18" name="TextBox 17">
              <a:extLst>
                <a:ext uri="{FF2B5EF4-FFF2-40B4-BE49-F238E27FC236}">
                  <a16:creationId xmlns:a16="http://schemas.microsoft.com/office/drawing/2014/main" id="{7635535E-3667-814C-86A5-FA6824E0370B}"/>
                </a:ext>
              </a:extLst>
            </p:cNvPr>
            <p:cNvSpPr txBox="1"/>
            <p:nvPr/>
          </p:nvSpPr>
          <p:spPr>
            <a:xfrm>
              <a:off x="5378655" y="2172103"/>
              <a:ext cx="1031869"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Bicycle Tourism Trails</a:t>
              </a:r>
            </a:p>
          </p:txBody>
        </p:sp>
        <p:sp>
          <p:nvSpPr>
            <p:cNvPr id="19" name="TextBox 18">
              <a:extLst>
                <a:ext uri="{FF2B5EF4-FFF2-40B4-BE49-F238E27FC236}">
                  <a16:creationId xmlns:a16="http://schemas.microsoft.com/office/drawing/2014/main" id="{1D776A57-843C-46F1-4576-71AB3C5A5C7D}"/>
                </a:ext>
              </a:extLst>
            </p:cNvPr>
            <p:cNvSpPr txBox="1"/>
            <p:nvPr/>
          </p:nvSpPr>
          <p:spPr>
            <a:xfrm>
              <a:off x="5482785" y="2859884"/>
              <a:ext cx="929828" cy="184666"/>
            </a:xfrm>
            <a:prstGeom prst="rect">
              <a:avLst/>
            </a:prstGeom>
            <a:noFill/>
          </p:spPr>
          <p:txBody>
            <a:bodyPr wrap="square" rtlCol="0">
              <a:spAutoFit/>
            </a:bodyPr>
            <a:lstStyle/>
            <a:p>
              <a:pPr marL="0" marR="0" lvl="0" indent="0" algn="r"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000000"/>
                  </a:solidFill>
                  <a:effectLst/>
                  <a:uLnTx/>
                  <a:uFillTx/>
                  <a:latin typeface="IBM Plex Sans Text" panose="020B0503050203000203" pitchFamily="34" charset="0"/>
                  <a:ea typeface="+mn-ea"/>
                  <a:cs typeface="+mn-cs"/>
                </a:rPr>
                <a:t>Bike/Ped bridges</a:t>
              </a:r>
            </a:p>
          </p:txBody>
        </p:sp>
        <p:sp>
          <p:nvSpPr>
            <p:cNvPr id="20" name="TextBox 19">
              <a:extLst>
                <a:ext uri="{FF2B5EF4-FFF2-40B4-BE49-F238E27FC236}">
                  <a16:creationId xmlns:a16="http://schemas.microsoft.com/office/drawing/2014/main" id="{FEF637D2-41D6-A6C9-4575-679515E144E4}"/>
                </a:ext>
              </a:extLst>
            </p:cNvPr>
            <p:cNvSpPr txBox="1"/>
            <p:nvPr/>
          </p:nvSpPr>
          <p:spPr>
            <a:xfrm>
              <a:off x="4730458" y="3016707"/>
              <a:ext cx="929828" cy="184666"/>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w="0">
                    <a:noFill/>
                  </a:ln>
                  <a:solidFill>
                    <a:srgbClr val="FFFFFF"/>
                  </a:solidFill>
                  <a:effectLst/>
                  <a:uLnTx/>
                  <a:uFillTx/>
                  <a:latin typeface="IBM Plex Sans Text" panose="020B0503050203000203" pitchFamily="34" charset="0"/>
                  <a:ea typeface="+mn-ea"/>
                  <a:cs typeface="+mn-cs"/>
                </a:rPr>
                <a:t>Multimodal hubs</a:t>
              </a:r>
            </a:p>
          </p:txBody>
        </p:sp>
      </p:grpSp>
      <p:sp>
        <p:nvSpPr>
          <p:cNvPr id="34" name="TextBox 33">
            <a:extLst>
              <a:ext uri="{FF2B5EF4-FFF2-40B4-BE49-F238E27FC236}">
                <a16:creationId xmlns:a16="http://schemas.microsoft.com/office/drawing/2014/main" id="{B9E6B19D-89EE-7702-B266-5150A2DEC1E2}"/>
              </a:ext>
              <a:ext uri="{C183D7F6-B498-43B3-948B-1728B52AA6E4}">
                <adec:decorative xmlns:adec="http://schemas.microsoft.com/office/drawing/2017/decorative" val="1"/>
              </a:ext>
            </a:extLst>
          </p:cNvPr>
          <p:cNvSpPr txBox="1"/>
          <p:nvPr/>
        </p:nvSpPr>
        <p:spPr>
          <a:xfrm>
            <a:off x="4749068" y="4200885"/>
            <a:ext cx="1645920" cy="830997"/>
          </a:xfrm>
          <a:prstGeom prst="rect">
            <a:avLst/>
          </a:prstGeom>
          <a:ln>
            <a:solidFill>
              <a:schemeClr val="accent3">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$5M - $20M</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Bike/ped bridges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Regional trails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Multimodal hubs</a:t>
            </a:r>
          </a:p>
        </p:txBody>
      </p:sp>
      <p:sp>
        <p:nvSpPr>
          <p:cNvPr id="48" name="TextBox 47">
            <a:extLst>
              <a:ext uri="{FF2B5EF4-FFF2-40B4-BE49-F238E27FC236}">
                <a16:creationId xmlns:a16="http://schemas.microsoft.com/office/drawing/2014/main" id="{49190974-B0CC-01CE-8CD4-4FFCEF25A2AD}"/>
              </a:ext>
              <a:ext uri="{C183D7F6-B498-43B3-948B-1728B52AA6E4}">
                <adec:decorative xmlns:adec="http://schemas.microsoft.com/office/drawing/2017/decorative" val="1"/>
              </a:ext>
            </a:extLst>
          </p:cNvPr>
          <p:cNvSpPr txBox="1"/>
          <p:nvPr/>
        </p:nvSpPr>
        <p:spPr>
          <a:xfrm>
            <a:off x="7257143" y="779010"/>
            <a:ext cx="20102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IBM Plex Sans Cond" panose="020B0604020202020204" charset="0"/>
                <a:ea typeface="+mn-ea"/>
                <a:cs typeface="IBM Plex Sans Cond" panose="020B0604020202020204" charset="0"/>
              </a:rPr>
              <a:t>Planning</a:t>
            </a:r>
          </a:p>
        </p:txBody>
      </p:sp>
      <p:sp>
        <p:nvSpPr>
          <p:cNvPr id="8" name="TextBox 7">
            <a:extLst>
              <a:ext uri="{FF2B5EF4-FFF2-40B4-BE49-F238E27FC236}">
                <a16:creationId xmlns:a16="http://schemas.microsoft.com/office/drawing/2014/main" id="{84B588C0-262B-C324-8820-CF5B415A5808}"/>
              </a:ext>
              <a:ext uri="{C183D7F6-B498-43B3-948B-1728B52AA6E4}">
                <adec:decorative xmlns:adec="http://schemas.microsoft.com/office/drawing/2017/decorative" val="1"/>
              </a:ext>
            </a:extLst>
          </p:cNvPr>
          <p:cNvSpPr txBox="1"/>
          <p:nvPr/>
        </p:nvSpPr>
        <p:spPr>
          <a:xfrm>
            <a:off x="7367416" y="3779757"/>
            <a:ext cx="939681" cy="307777"/>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BM Plex Sans Cond SmBld" panose="020B0706050203000203" pitchFamily="34" charset="0"/>
                <a:ea typeface="+mn-ea"/>
                <a:cs typeface="+mn-cs"/>
              </a:rPr>
              <a:t>Planning</a:t>
            </a:r>
          </a:p>
        </p:txBody>
      </p:sp>
      <p:grpSp>
        <p:nvGrpSpPr>
          <p:cNvPr id="40" name="Group 39">
            <a:extLst>
              <a:ext uri="{FF2B5EF4-FFF2-40B4-BE49-F238E27FC236}">
                <a16:creationId xmlns:a16="http://schemas.microsoft.com/office/drawing/2014/main" id="{0549A8BE-7044-F4B5-0FFE-A410087B69A4}"/>
              </a:ext>
              <a:ext uri="{C183D7F6-B498-43B3-948B-1728B52AA6E4}">
                <adec:decorative xmlns:adec="http://schemas.microsoft.com/office/drawing/2017/decorative" val="1"/>
              </a:ext>
            </a:extLst>
          </p:cNvPr>
          <p:cNvGrpSpPr/>
          <p:nvPr/>
        </p:nvGrpSpPr>
        <p:grpSpPr>
          <a:xfrm>
            <a:off x="6902199" y="1160205"/>
            <a:ext cx="1836659" cy="2957497"/>
            <a:chOff x="6904530" y="1130737"/>
            <a:chExt cx="1836659" cy="2957497"/>
          </a:xfrm>
        </p:grpSpPr>
        <p:sp>
          <p:nvSpPr>
            <p:cNvPr id="12" name="Rectangle 11">
              <a:extLst>
                <a:ext uri="{FF2B5EF4-FFF2-40B4-BE49-F238E27FC236}">
                  <a16:creationId xmlns:a16="http://schemas.microsoft.com/office/drawing/2014/main" id="{43E9AE6E-2DB3-1EE2-7CC0-F5CEA97A5157}"/>
                </a:ext>
                <a:ext uri="{C183D7F6-B498-43B3-948B-1728B52AA6E4}">
                  <adec:decorative xmlns:adec="http://schemas.microsoft.com/office/drawing/2017/decorative" val="1"/>
                </a:ext>
              </a:extLst>
            </p:cNvPr>
            <p:cNvSpPr/>
            <p:nvPr/>
          </p:nvSpPr>
          <p:spPr>
            <a:xfrm>
              <a:off x="6904530" y="1130737"/>
              <a:ext cx="1836659" cy="2957497"/>
            </a:xfrm>
            <a:prstGeom prst="rect">
              <a:avLst/>
            </a:prstGeom>
            <a:solidFill>
              <a:schemeClr val="accent4"/>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grpSp>
          <p:nvGrpSpPr>
            <p:cNvPr id="6" name="Group 5" descr="example covers of completed active transportation plans, like Houston's Vision Zero Action Plan.">
              <a:extLst>
                <a:ext uri="{FF2B5EF4-FFF2-40B4-BE49-F238E27FC236}">
                  <a16:creationId xmlns:a16="http://schemas.microsoft.com/office/drawing/2014/main" id="{947A7F2E-9FFE-93EA-B6A8-F7AE8A70A8A5}"/>
                </a:ext>
              </a:extLst>
            </p:cNvPr>
            <p:cNvGrpSpPr/>
            <p:nvPr/>
          </p:nvGrpSpPr>
          <p:grpSpPr>
            <a:xfrm>
              <a:off x="6965241" y="1167160"/>
              <a:ext cx="1728742" cy="2602138"/>
              <a:chOff x="6965241" y="1167160"/>
              <a:chExt cx="1728742" cy="2602138"/>
            </a:xfrm>
          </p:grpSpPr>
          <p:pic>
            <p:nvPicPr>
              <p:cNvPr id="25" name="Picture 24">
                <a:extLst>
                  <a:ext uri="{FF2B5EF4-FFF2-40B4-BE49-F238E27FC236}">
                    <a16:creationId xmlns:a16="http://schemas.microsoft.com/office/drawing/2014/main" id="{3825ED17-EF19-6BCB-047C-428EF103761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90963" y="2248726"/>
                <a:ext cx="1303020" cy="1520572"/>
              </a:xfrm>
              <a:prstGeom prst="rect">
                <a:avLst/>
              </a:prstGeom>
              <a:ln w="6350">
                <a:solidFill>
                  <a:schemeClr val="tx1"/>
                </a:solidFill>
              </a:ln>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03EBACA9-0BCD-6254-5AA0-FA3C593DF59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70086" y="1167160"/>
                <a:ext cx="1496141" cy="1136865"/>
              </a:xfrm>
              <a:prstGeom prst="rect">
                <a:avLst/>
              </a:prstGeom>
              <a:ln w="6350">
                <a:solidFill>
                  <a:schemeClr val="tx1"/>
                </a:solidFill>
              </a:ln>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398A596C-6BE9-4FC0-EB38-C4AB716B466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65241" y="2074007"/>
                <a:ext cx="1303020" cy="1293844"/>
              </a:xfrm>
              <a:prstGeom prst="rect">
                <a:avLst/>
              </a:prstGeom>
              <a:ln w="6350">
                <a:solidFill>
                  <a:schemeClr val="tx1"/>
                </a:solidFill>
              </a:ln>
              <a:effectLst>
                <a:outerShdw blurRad="50800" dist="38100" dir="2700000" algn="tl" rotWithShape="0">
                  <a:prstClr val="black">
                    <a:alpha val="40000"/>
                  </a:prstClr>
                </a:outerShdw>
              </a:effectLst>
            </p:spPr>
          </p:pic>
        </p:grpSp>
      </p:grpSp>
      <p:sp>
        <p:nvSpPr>
          <p:cNvPr id="36" name="TextBox 35">
            <a:extLst>
              <a:ext uri="{FF2B5EF4-FFF2-40B4-BE49-F238E27FC236}">
                <a16:creationId xmlns:a16="http://schemas.microsoft.com/office/drawing/2014/main" id="{566E7DD6-F395-86CF-B542-B620D7473097}"/>
              </a:ext>
              <a:ext uri="{C183D7F6-B498-43B3-948B-1728B52AA6E4}">
                <adec:decorative xmlns:adec="http://schemas.microsoft.com/office/drawing/2017/decorative" val="1"/>
              </a:ext>
            </a:extLst>
          </p:cNvPr>
          <p:cNvSpPr txBox="1"/>
          <p:nvPr/>
        </p:nvSpPr>
        <p:spPr>
          <a:xfrm>
            <a:off x="6912390" y="4199636"/>
            <a:ext cx="1828800" cy="830997"/>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SRTS Plans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Active Transportation Plans</a:t>
            </a:r>
          </a:p>
          <a:p>
            <a:pPr marL="112713" marR="0" lvl="0" indent="-112713" algn="l" defTabSz="91437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IBM Plex Sans Cond" panose="020B0506050203000203" pitchFamily="34" charset="0"/>
                <a:ea typeface="+mn-ea"/>
                <a:cs typeface="+mn-cs"/>
              </a:rPr>
              <a:t>Safety Action Plans</a:t>
            </a:r>
          </a:p>
        </p:txBody>
      </p:sp>
    </p:spTree>
    <p:extLst>
      <p:ext uri="{BB962C8B-B14F-4D97-AF65-F5344CB8AC3E}">
        <p14:creationId xmlns:p14="http://schemas.microsoft.com/office/powerpoint/2010/main" val="20310762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C5DF1-12CE-4BA2-B038-55F99B56EF27}"/>
              </a:ext>
            </a:extLst>
          </p:cNvPr>
          <p:cNvSpPr>
            <a:spLocks noGrp="1"/>
          </p:cNvSpPr>
          <p:nvPr>
            <p:ph type="title"/>
          </p:nvPr>
        </p:nvSpPr>
        <p:spPr>
          <a:xfrm>
            <a:off x="461007" y="655441"/>
            <a:ext cx="8221987" cy="294612"/>
          </a:xfrm>
        </p:spPr>
        <p:txBody>
          <a:bodyPr>
            <a:noAutofit/>
          </a:bodyPr>
          <a:lstStyle/>
          <a:p>
            <a:r>
              <a:rPr lang="en-US" b="0"/>
              <a:t>Planning for TxDOT’s 2027 Call for Projects Funding</a:t>
            </a:r>
          </a:p>
        </p:txBody>
      </p:sp>
      <p:sp>
        <p:nvSpPr>
          <p:cNvPr id="3" name="Content Placeholder 2">
            <a:extLst>
              <a:ext uri="{FF2B5EF4-FFF2-40B4-BE49-F238E27FC236}">
                <a16:creationId xmlns:a16="http://schemas.microsoft.com/office/drawing/2014/main" id="{18D1E153-B940-4B5E-8D8C-4CDE51576714}"/>
              </a:ext>
            </a:extLst>
          </p:cNvPr>
          <p:cNvSpPr>
            <a:spLocks noGrp="1"/>
          </p:cNvSpPr>
          <p:nvPr>
            <p:ph idx="1"/>
          </p:nvPr>
        </p:nvSpPr>
        <p:spPr>
          <a:xfrm>
            <a:off x="461006" y="911012"/>
            <a:ext cx="4049402" cy="2413285"/>
          </a:xfrm>
        </p:spPr>
        <p:txBody>
          <a:bodyPr>
            <a:noAutofit/>
          </a:bodyPr>
          <a:lstStyle/>
          <a:p>
            <a:pPr marL="0" indent="0">
              <a:buNone/>
            </a:pPr>
            <a:r>
              <a:rPr lang="en-US" sz="2398">
                <a:latin typeface="Franklin Gothic Medium Cond" panose="020B0606030402020204" pitchFamily="34" charset="0"/>
              </a:rPr>
              <a:t>TxDOT funds:</a:t>
            </a:r>
          </a:p>
          <a:p>
            <a:endParaRPr lang="en-US" sz="1598"/>
          </a:p>
          <a:p>
            <a:endParaRPr lang="en-US" sz="1598"/>
          </a:p>
          <a:p>
            <a:endParaRPr lang="en-US" sz="1598"/>
          </a:p>
          <a:p>
            <a:endParaRPr lang="en-US" sz="1598"/>
          </a:p>
          <a:p>
            <a:endParaRPr lang="en-US" sz="1598"/>
          </a:p>
          <a:p>
            <a:endParaRPr lang="en-US" sz="1598"/>
          </a:p>
          <a:p>
            <a:pPr marL="0" indent="0">
              <a:buNone/>
            </a:pPr>
            <a:endParaRPr lang="en-US" sz="1598"/>
          </a:p>
          <a:p>
            <a:pPr marL="0" indent="0">
              <a:buNone/>
            </a:pPr>
            <a:endParaRPr lang="en-US" sz="1598"/>
          </a:p>
        </p:txBody>
      </p:sp>
      <p:graphicFrame>
        <p:nvGraphicFramePr>
          <p:cNvPr id="9" name="Table 10">
            <a:extLst>
              <a:ext uri="{FF2B5EF4-FFF2-40B4-BE49-F238E27FC236}">
                <a16:creationId xmlns:a16="http://schemas.microsoft.com/office/drawing/2014/main" id="{902F5216-761D-44B8-8DF8-99675E7CD62E}"/>
              </a:ext>
            </a:extLst>
          </p:cNvPr>
          <p:cNvGraphicFramePr>
            <a:graphicFrameLocks/>
          </p:cNvGraphicFramePr>
          <p:nvPr/>
        </p:nvGraphicFramePr>
        <p:xfrm>
          <a:off x="461006" y="1426396"/>
          <a:ext cx="3870669" cy="3390584"/>
        </p:xfrm>
        <a:graphic>
          <a:graphicData uri="http://schemas.openxmlformats.org/drawingml/2006/table">
            <a:tbl>
              <a:tblPr firstRow="1" bandRow="1">
                <a:tableStyleId>{21E4AEA4-8DFA-4A89-87EB-49C32662AFE0}</a:tableStyleId>
              </a:tblPr>
              <a:tblGrid>
                <a:gridCol w="1833474">
                  <a:extLst>
                    <a:ext uri="{9D8B030D-6E8A-4147-A177-3AD203B41FA5}">
                      <a16:colId xmlns:a16="http://schemas.microsoft.com/office/drawing/2014/main" val="3706524295"/>
                    </a:ext>
                  </a:extLst>
                </a:gridCol>
                <a:gridCol w="2037195">
                  <a:extLst>
                    <a:ext uri="{9D8B030D-6E8A-4147-A177-3AD203B41FA5}">
                      <a16:colId xmlns:a16="http://schemas.microsoft.com/office/drawing/2014/main" val="2583550304"/>
                    </a:ext>
                  </a:extLst>
                </a:gridCol>
              </a:tblGrid>
              <a:tr h="736916">
                <a:tc>
                  <a:txBody>
                    <a:bodyPr/>
                    <a:lstStyle/>
                    <a:p>
                      <a:pPr marR="0" indent="0" algn="ctr" rtl="0">
                        <a:lnSpc>
                          <a:spcPct val="119000"/>
                        </a:lnSpc>
                        <a:spcBef>
                          <a:spcPts val="0"/>
                        </a:spcBef>
                        <a:spcAft>
                          <a:spcPts val="600"/>
                        </a:spcAft>
                      </a:pPr>
                      <a:r>
                        <a:rPr lang="en-US" sz="1600" kern="1400">
                          <a:ln>
                            <a:noFill/>
                          </a:ln>
                          <a:solidFill>
                            <a:schemeClr val="bg1"/>
                          </a:solidFill>
                          <a:effectLst/>
                          <a:latin typeface="IBM Plex Sans Cond Medm" panose="020B0606050203000203" pitchFamily="34" charset="0"/>
                        </a:rPr>
                        <a:t>Population Area</a:t>
                      </a:r>
                    </a:p>
                  </a:txBody>
                  <a:tcPr marL="36542" marR="36542" marT="36542" marB="36542" anchor="ctr"/>
                </a:tc>
                <a:tc>
                  <a:txBody>
                    <a:bodyPr/>
                    <a:lstStyle/>
                    <a:p>
                      <a:pPr marR="0" indent="0" algn="ctr" rtl="0">
                        <a:lnSpc>
                          <a:spcPct val="119000"/>
                        </a:lnSpc>
                        <a:spcBef>
                          <a:spcPts val="0"/>
                        </a:spcBef>
                        <a:spcAft>
                          <a:spcPts val="600"/>
                        </a:spcAft>
                      </a:pPr>
                      <a:r>
                        <a:rPr lang="en-US" sz="1400" b="1" kern="1400">
                          <a:ln>
                            <a:noFill/>
                          </a:ln>
                          <a:solidFill>
                            <a:srgbClr val="FFFFFF"/>
                          </a:solidFill>
                          <a:effectLst/>
                          <a:latin typeface="IBM Plex Sans Cond Medm" panose="020B0606050203000203" pitchFamily="34" charset="0"/>
                        </a:rPr>
                        <a:t>Anticipated Funding Allocation (FY30-FY31)</a:t>
                      </a:r>
                      <a:endParaRPr lang="en-US" sz="1400" b="1" kern="1400">
                        <a:ln>
                          <a:noFill/>
                        </a:ln>
                        <a:solidFill>
                          <a:srgbClr val="FFFFFF"/>
                        </a:solidFill>
                        <a:effectLst/>
                        <a:latin typeface="IBM Plex Sans Cond Medm" panose="020B0606050203000203" pitchFamily="34" charset="0"/>
                        <a:ea typeface="+mn-ea"/>
                        <a:cs typeface="+mn-cs"/>
                      </a:endParaRPr>
                    </a:p>
                  </a:txBody>
                  <a:tcPr marL="36542" marR="36542" marT="36542" marB="36542" anchor="ctr"/>
                </a:tc>
                <a:extLst>
                  <a:ext uri="{0D108BD9-81ED-4DB2-BD59-A6C34878D82A}">
                    <a16:rowId xmlns:a16="http://schemas.microsoft.com/office/drawing/2014/main" val="3158091080"/>
                  </a:ext>
                </a:extLst>
              </a:tr>
              <a:tr h="523293">
                <a:tc>
                  <a:txBody>
                    <a:bodyPr/>
                    <a:lstStyle/>
                    <a:p>
                      <a:pPr marR="0" indent="0" algn="ctr" rtl="0">
                        <a:lnSpc>
                          <a:spcPct val="90000"/>
                        </a:lnSpc>
                        <a:spcBef>
                          <a:spcPts val="0"/>
                        </a:spcBef>
                        <a:spcAft>
                          <a:spcPts val="600"/>
                        </a:spcAft>
                      </a:pPr>
                      <a:r>
                        <a:rPr lang="en-US" sz="1600" kern="1400">
                          <a:ln>
                            <a:noFill/>
                          </a:ln>
                          <a:solidFill>
                            <a:srgbClr val="000000"/>
                          </a:solidFill>
                          <a:effectLst/>
                          <a:latin typeface="IBM Plex Sans Cond Medm" panose="020B0606050203000203" pitchFamily="34" charset="0"/>
                        </a:rPr>
                        <a:t>Nonurban</a:t>
                      </a:r>
                      <a:br>
                        <a:rPr lang="en-US" sz="1100" kern="1400">
                          <a:ln>
                            <a:noFill/>
                          </a:ln>
                          <a:solidFill>
                            <a:srgbClr val="000000"/>
                          </a:solidFill>
                          <a:effectLst/>
                          <a:latin typeface="IBM Plex Sans Cond Medm" panose="020B0606050203000203" pitchFamily="34" charset="0"/>
                        </a:rPr>
                      </a:br>
                      <a:r>
                        <a:rPr lang="en-US" sz="1100" kern="1400">
                          <a:ln>
                            <a:noFill/>
                          </a:ln>
                          <a:solidFill>
                            <a:srgbClr val="000000"/>
                          </a:solidFill>
                          <a:effectLst/>
                          <a:latin typeface="IBM Plex Sans Cond Medm" panose="020B0606050203000203" pitchFamily="34" charset="0"/>
                        </a:rPr>
                        <a:t>(&lt;5,000)</a:t>
                      </a:r>
                    </a:p>
                  </a:txBody>
                  <a:tcPr marL="36542" marR="36542" marT="36542" marB="36542" anchor="ctr"/>
                </a:tc>
                <a:tc>
                  <a:txBody>
                    <a:bodyPr/>
                    <a:lstStyle/>
                    <a:p>
                      <a:pPr marR="0" indent="0" algn="ctr" rtl="0">
                        <a:lnSpc>
                          <a:spcPct val="90000"/>
                        </a:lnSpc>
                        <a:spcBef>
                          <a:spcPts val="0"/>
                        </a:spcBef>
                        <a:spcAft>
                          <a:spcPts val="600"/>
                        </a:spcAft>
                      </a:pPr>
                      <a:r>
                        <a:rPr lang="en-US" sz="1800" kern="1400">
                          <a:ln>
                            <a:noFill/>
                          </a:ln>
                          <a:solidFill>
                            <a:srgbClr val="000000"/>
                          </a:solidFill>
                          <a:effectLst/>
                          <a:latin typeface="IBM Plex Sans Cond Medm" panose="020B0606050203000203" pitchFamily="34" charset="0"/>
                        </a:rPr>
                        <a:t>$32.6 M</a:t>
                      </a:r>
                    </a:p>
                  </a:txBody>
                  <a:tcPr marL="36542" marR="36542" marT="36542" marB="36542" anchor="ctr"/>
                </a:tc>
                <a:extLst>
                  <a:ext uri="{0D108BD9-81ED-4DB2-BD59-A6C34878D82A}">
                    <a16:rowId xmlns:a16="http://schemas.microsoft.com/office/drawing/2014/main" val="2526253832"/>
                  </a:ext>
                </a:extLst>
              </a:tr>
              <a:tr h="523293">
                <a:tc>
                  <a:txBody>
                    <a:bodyPr/>
                    <a:lstStyle/>
                    <a:p>
                      <a:pPr marR="0" indent="0" algn="ctr" rtl="0">
                        <a:lnSpc>
                          <a:spcPct val="90000"/>
                        </a:lnSpc>
                        <a:spcBef>
                          <a:spcPts val="0"/>
                        </a:spcBef>
                        <a:spcAft>
                          <a:spcPts val="600"/>
                        </a:spcAft>
                      </a:pPr>
                      <a:r>
                        <a:rPr lang="en-US" sz="1600" kern="1400">
                          <a:ln>
                            <a:noFill/>
                          </a:ln>
                          <a:solidFill>
                            <a:srgbClr val="000000"/>
                          </a:solidFill>
                          <a:effectLst/>
                          <a:latin typeface="IBM Plex Sans Cond Medm" panose="020B0606050203000203" pitchFamily="34" charset="0"/>
                        </a:rPr>
                        <a:t>Small urban</a:t>
                      </a:r>
                      <a:br>
                        <a:rPr lang="en-US" sz="1100" kern="1400">
                          <a:ln>
                            <a:noFill/>
                          </a:ln>
                          <a:solidFill>
                            <a:srgbClr val="000000"/>
                          </a:solidFill>
                          <a:effectLst/>
                          <a:latin typeface="IBM Plex Sans Cond Medm" panose="020B0606050203000203" pitchFamily="34" charset="0"/>
                        </a:rPr>
                      </a:br>
                      <a:r>
                        <a:rPr lang="en-US" sz="1100" kern="1400">
                          <a:ln>
                            <a:noFill/>
                          </a:ln>
                          <a:solidFill>
                            <a:srgbClr val="000000"/>
                          </a:solidFill>
                          <a:effectLst/>
                          <a:latin typeface="IBM Plex Sans Cond Medm" panose="020B0606050203000203" pitchFamily="34" charset="0"/>
                        </a:rPr>
                        <a:t>(5,000 to 49,999)</a:t>
                      </a:r>
                    </a:p>
                  </a:txBody>
                  <a:tcPr marL="36542" marR="36542" marT="36542" marB="36542" anchor="ctr"/>
                </a:tc>
                <a:tc>
                  <a:txBody>
                    <a:bodyPr/>
                    <a:lstStyle/>
                    <a:p>
                      <a:pPr marR="0" indent="0" algn="ctr" rtl="0">
                        <a:lnSpc>
                          <a:spcPct val="90000"/>
                        </a:lnSpc>
                        <a:spcBef>
                          <a:spcPts val="0"/>
                        </a:spcBef>
                        <a:spcAft>
                          <a:spcPts val="600"/>
                        </a:spcAft>
                      </a:pPr>
                      <a:r>
                        <a:rPr lang="en-US" sz="1800" kern="1400">
                          <a:ln>
                            <a:noFill/>
                          </a:ln>
                          <a:solidFill>
                            <a:srgbClr val="000000"/>
                          </a:solidFill>
                          <a:effectLst/>
                          <a:latin typeface="IBM Plex Sans Cond Medm" panose="020B0606050203000203" pitchFamily="34" charset="0"/>
                        </a:rPr>
                        <a:t>$14.3 M</a:t>
                      </a:r>
                    </a:p>
                  </a:txBody>
                  <a:tcPr marL="36542" marR="36542" marT="36542" marB="36542" anchor="ctr"/>
                </a:tc>
                <a:extLst>
                  <a:ext uri="{0D108BD9-81ED-4DB2-BD59-A6C34878D82A}">
                    <a16:rowId xmlns:a16="http://schemas.microsoft.com/office/drawing/2014/main" val="1739922715"/>
                  </a:ext>
                </a:extLst>
              </a:tr>
              <a:tr h="535694">
                <a:tc>
                  <a:txBody>
                    <a:bodyPr/>
                    <a:lstStyle/>
                    <a:p>
                      <a:pPr marR="0" indent="0" algn="ctr" rtl="0">
                        <a:lnSpc>
                          <a:spcPct val="90000"/>
                        </a:lnSpc>
                        <a:spcBef>
                          <a:spcPts val="0"/>
                        </a:spcBef>
                        <a:spcAft>
                          <a:spcPts val="600"/>
                        </a:spcAft>
                      </a:pPr>
                      <a:r>
                        <a:rPr lang="nn-NO" sz="1600" kern="1400">
                          <a:ln>
                            <a:noFill/>
                          </a:ln>
                          <a:solidFill>
                            <a:srgbClr val="000000"/>
                          </a:solidFill>
                          <a:effectLst/>
                          <a:latin typeface="IBM Plex Sans Cond Medm" panose="020B0606050203000203" pitchFamily="34" charset="0"/>
                        </a:rPr>
                        <a:t>Medium urban</a:t>
                      </a:r>
                      <a:br>
                        <a:rPr lang="nn-NO" sz="1100" kern="1400">
                          <a:ln>
                            <a:noFill/>
                          </a:ln>
                          <a:solidFill>
                            <a:srgbClr val="000000"/>
                          </a:solidFill>
                          <a:effectLst/>
                          <a:latin typeface="IBM Plex Sans Cond Medm" panose="020B0606050203000203" pitchFamily="34" charset="0"/>
                        </a:rPr>
                      </a:br>
                      <a:r>
                        <a:rPr lang="nn-NO" sz="1100" kern="1400">
                          <a:ln>
                            <a:noFill/>
                          </a:ln>
                          <a:solidFill>
                            <a:srgbClr val="000000"/>
                          </a:solidFill>
                          <a:effectLst/>
                          <a:latin typeface="IBM Plex Sans Cond Medm" panose="020B0606050203000203" pitchFamily="34" charset="0"/>
                        </a:rPr>
                        <a:t>(50,000 to 200,000)</a:t>
                      </a:r>
                    </a:p>
                  </a:txBody>
                  <a:tcPr marL="36542" marR="36542" marT="36542" marB="36542" anchor="ctr"/>
                </a:tc>
                <a:tc>
                  <a:txBody>
                    <a:bodyPr/>
                    <a:lstStyle/>
                    <a:p>
                      <a:pPr marR="0" indent="0" algn="ctr" rtl="0">
                        <a:lnSpc>
                          <a:spcPct val="90000"/>
                        </a:lnSpc>
                        <a:spcBef>
                          <a:spcPts val="0"/>
                        </a:spcBef>
                        <a:spcAft>
                          <a:spcPts val="600"/>
                        </a:spcAft>
                      </a:pPr>
                      <a:r>
                        <a:rPr lang="en-US" sz="1800" kern="1400">
                          <a:ln>
                            <a:noFill/>
                          </a:ln>
                          <a:solidFill>
                            <a:srgbClr val="000000"/>
                          </a:solidFill>
                          <a:effectLst/>
                          <a:latin typeface="IBM Plex Sans Cond Medm" panose="020B0606050203000203" pitchFamily="34" charset="0"/>
                        </a:rPr>
                        <a:t>$15 M</a:t>
                      </a:r>
                    </a:p>
                  </a:txBody>
                  <a:tcPr marL="36542" marR="36542" marT="36542" marB="36542" anchor="ctr"/>
                </a:tc>
                <a:extLst>
                  <a:ext uri="{0D108BD9-81ED-4DB2-BD59-A6C34878D82A}">
                    <a16:rowId xmlns:a16="http://schemas.microsoft.com/office/drawing/2014/main" val="2553041149"/>
                  </a:ext>
                </a:extLst>
              </a:tr>
              <a:tr h="535694">
                <a:tc>
                  <a:txBody>
                    <a:bodyPr/>
                    <a:lstStyle/>
                    <a:p>
                      <a:pPr marR="0" indent="0" algn="ctr" rtl="0">
                        <a:lnSpc>
                          <a:spcPct val="90000"/>
                        </a:lnSpc>
                        <a:spcBef>
                          <a:spcPts val="0"/>
                        </a:spcBef>
                        <a:spcAft>
                          <a:spcPts val="600"/>
                        </a:spcAft>
                      </a:pPr>
                      <a:r>
                        <a:rPr lang="nn-NO" sz="1600" kern="1400">
                          <a:ln>
                            <a:noFill/>
                          </a:ln>
                          <a:solidFill>
                            <a:srgbClr val="000000"/>
                          </a:solidFill>
                          <a:effectLst/>
                          <a:latin typeface="IBM Plex Sans Cond Medm" panose="020B0606050203000203" pitchFamily="34" charset="0"/>
                        </a:rPr>
                        <a:t>Any Area</a:t>
                      </a:r>
                    </a:p>
                  </a:txBody>
                  <a:tcPr marL="36542" marR="36542" marT="36542" marB="36542" anchor="ctr"/>
                </a:tc>
                <a:tc>
                  <a:txBody>
                    <a:bodyPr/>
                    <a:lstStyle/>
                    <a:p>
                      <a:pPr marR="0" indent="0" algn="ctr" rtl="0">
                        <a:lnSpc>
                          <a:spcPct val="90000"/>
                        </a:lnSpc>
                        <a:spcBef>
                          <a:spcPts val="0"/>
                        </a:spcBef>
                        <a:spcAft>
                          <a:spcPts val="600"/>
                        </a:spcAft>
                      </a:pPr>
                      <a:r>
                        <a:rPr lang="en-US" sz="1800" kern="1400">
                          <a:ln>
                            <a:noFill/>
                          </a:ln>
                          <a:solidFill>
                            <a:srgbClr val="000000"/>
                          </a:solidFill>
                          <a:effectLst/>
                          <a:latin typeface="IBM Plex Sans Cond Medm" panose="020B0606050203000203" pitchFamily="34" charset="0"/>
                        </a:rPr>
                        <a:t>$139 M</a:t>
                      </a:r>
                    </a:p>
                  </a:txBody>
                  <a:tcPr marL="36542" marR="36542" marT="36542" marB="36542" anchor="ctr"/>
                </a:tc>
                <a:extLst>
                  <a:ext uri="{0D108BD9-81ED-4DB2-BD59-A6C34878D82A}">
                    <a16:rowId xmlns:a16="http://schemas.microsoft.com/office/drawing/2014/main" val="851566449"/>
                  </a:ext>
                </a:extLst>
              </a:tr>
              <a:tr h="535694">
                <a:tc>
                  <a:txBody>
                    <a:bodyPr/>
                    <a:lstStyle/>
                    <a:p>
                      <a:pPr marR="0" indent="0" algn="r" rtl="0">
                        <a:lnSpc>
                          <a:spcPct val="90000"/>
                        </a:lnSpc>
                        <a:spcBef>
                          <a:spcPts val="0"/>
                        </a:spcBef>
                        <a:spcAft>
                          <a:spcPts val="600"/>
                        </a:spcAft>
                      </a:pPr>
                      <a:r>
                        <a:rPr lang="nn-NO" sz="1600" kern="1400">
                          <a:ln>
                            <a:noFill/>
                          </a:ln>
                          <a:solidFill>
                            <a:srgbClr val="000000"/>
                          </a:solidFill>
                          <a:effectLst/>
                          <a:latin typeface="IBM Plex Sans Cond Medm" panose="020B0606050203000203" pitchFamily="34" charset="0"/>
                        </a:rPr>
                        <a:t>Total</a:t>
                      </a:r>
                    </a:p>
                  </a:txBody>
                  <a:tcPr marL="36542" marR="91355" marT="36542" marB="36542" anchor="ctr"/>
                </a:tc>
                <a:tc>
                  <a:txBody>
                    <a:bodyPr/>
                    <a:lstStyle/>
                    <a:p>
                      <a:pPr marL="0" marR="0" lvl="0" indent="0" algn="ctr" defTabSz="685800" rtl="0" eaLnBrk="1" fontAlgn="auto" latinLnBrk="0" hangingPunct="1">
                        <a:lnSpc>
                          <a:spcPct val="90000"/>
                        </a:lnSpc>
                        <a:spcBef>
                          <a:spcPts val="0"/>
                        </a:spcBef>
                        <a:spcAft>
                          <a:spcPts val="600"/>
                        </a:spcAft>
                        <a:buClrTx/>
                        <a:buSzTx/>
                        <a:buFontTx/>
                        <a:buNone/>
                        <a:tabLst/>
                        <a:defRPr/>
                      </a:pPr>
                      <a:r>
                        <a:rPr lang="en-US" sz="1800" kern="1400">
                          <a:ln>
                            <a:noFill/>
                          </a:ln>
                          <a:solidFill>
                            <a:srgbClr val="000000"/>
                          </a:solidFill>
                          <a:effectLst/>
                          <a:latin typeface="IBM Plex Sans Cond Medm" panose="020B0606050203000203" pitchFamily="34" charset="0"/>
                        </a:rPr>
                        <a:t>~$200.9 M</a:t>
                      </a:r>
                    </a:p>
                  </a:txBody>
                  <a:tcPr marL="36542" marR="36542" marT="36542" marB="36542" anchor="ctr"/>
                </a:tc>
                <a:extLst>
                  <a:ext uri="{0D108BD9-81ED-4DB2-BD59-A6C34878D82A}">
                    <a16:rowId xmlns:a16="http://schemas.microsoft.com/office/drawing/2014/main" val="1603659376"/>
                  </a:ext>
                </a:extLst>
              </a:tr>
            </a:tbl>
          </a:graphicData>
        </a:graphic>
      </p:graphicFrame>
      <p:sp>
        <p:nvSpPr>
          <p:cNvPr id="6" name="TextBox 5">
            <a:extLst>
              <a:ext uri="{FF2B5EF4-FFF2-40B4-BE49-F238E27FC236}">
                <a16:creationId xmlns:a16="http://schemas.microsoft.com/office/drawing/2014/main" id="{FB1E8422-3214-47A8-B58D-7B1B82E10485}"/>
              </a:ext>
            </a:extLst>
          </p:cNvPr>
          <p:cNvSpPr txBox="1"/>
          <p:nvPr/>
        </p:nvSpPr>
        <p:spPr>
          <a:xfrm>
            <a:off x="4583905" y="1506927"/>
            <a:ext cx="4164719" cy="1107034"/>
          </a:xfrm>
          <a:prstGeom prst="rect">
            <a:avLst/>
          </a:prstGeom>
          <a:solidFill>
            <a:schemeClr val="bg1"/>
          </a:solidFill>
          <a:ln w="15875">
            <a:solidFill>
              <a:schemeClr val="tx1"/>
            </a:solidFill>
          </a:ln>
        </p:spPr>
        <p:txBody>
          <a:bodyPr wrap="square" rtlCol="0">
            <a:spAutoFit/>
          </a:bodyPr>
          <a:lstStyle/>
          <a:p>
            <a:pPr marL="0" marR="0" lvl="0" indent="0" algn="l" defTabSz="456777" rtl="0" eaLnBrk="1" fontAlgn="auto" latinLnBrk="0" hangingPunct="1">
              <a:lnSpc>
                <a:spcPct val="100000"/>
              </a:lnSpc>
              <a:spcBef>
                <a:spcPts val="0"/>
              </a:spcBef>
              <a:spcAft>
                <a:spcPts val="0"/>
              </a:spcAft>
              <a:buClrTx/>
              <a:buSzTx/>
              <a:buFontTx/>
              <a:buNone/>
              <a:tabLst/>
              <a:defRPr/>
            </a:pPr>
            <a:r>
              <a:rPr kumimoji="0" lang="en-US" sz="2198" b="1" i="0" u="none" strike="noStrike" kern="1200" cap="none" spc="0" normalizeH="0" baseline="0" noProof="0">
                <a:ln>
                  <a:noFill/>
                </a:ln>
                <a:solidFill>
                  <a:srgbClr val="FF0000"/>
                </a:solidFill>
                <a:effectLst/>
                <a:uLnTx/>
                <a:uFillTx/>
                <a:latin typeface="IBM Plex Sans Cond Text" panose="020B0506050203000203" pitchFamily="34" charset="0"/>
                <a:ea typeface="+mn-ea"/>
                <a:cs typeface="Arial" pitchFamily="34" charset="0"/>
              </a:rPr>
              <a:t>TxDOT 2027 TA Call for Projects ~$200M to be made available (FY30 – FY31 funds)</a:t>
            </a:r>
            <a:endParaRPr kumimoji="0" lang="en-US" sz="2198" b="0" i="0" u="none" strike="noStrike" kern="1200" cap="none" spc="0" normalizeH="0" baseline="0" noProof="0">
              <a:ln>
                <a:noFill/>
              </a:ln>
              <a:solidFill>
                <a:srgbClr val="000000"/>
              </a:solidFill>
              <a:effectLst/>
              <a:uLnTx/>
              <a:uFillTx/>
              <a:latin typeface="Verdana"/>
              <a:ea typeface="+mn-ea"/>
              <a:cs typeface="+mn-cs"/>
            </a:endParaRPr>
          </a:p>
        </p:txBody>
      </p:sp>
      <p:grpSp>
        <p:nvGrpSpPr>
          <p:cNvPr id="5" name="Group 4">
            <a:extLst>
              <a:ext uri="{FF2B5EF4-FFF2-40B4-BE49-F238E27FC236}">
                <a16:creationId xmlns:a16="http://schemas.microsoft.com/office/drawing/2014/main" id="{B7C59F2C-28B4-4DE7-9DA1-85ECEFDB190D}"/>
              </a:ext>
              <a:ext uri="{C183D7F6-B498-43B3-948B-1728B52AA6E4}">
                <adec:decorative xmlns:adec="http://schemas.microsoft.com/office/drawing/2017/decorative" val="1"/>
              </a:ext>
            </a:extLst>
          </p:cNvPr>
          <p:cNvGrpSpPr/>
          <p:nvPr/>
        </p:nvGrpSpPr>
        <p:grpSpPr>
          <a:xfrm>
            <a:off x="5792890" y="3061590"/>
            <a:ext cx="1644398" cy="1644398"/>
            <a:chOff x="7147678" y="797308"/>
            <a:chExt cx="1828800" cy="1828800"/>
          </a:xfrm>
        </p:grpSpPr>
        <p:pic>
          <p:nvPicPr>
            <p:cNvPr id="8" name="Graphic 7" descr="Lights On outline">
              <a:extLst>
                <a:ext uri="{FF2B5EF4-FFF2-40B4-BE49-F238E27FC236}">
                  <a16:creationId xmlns:a16="http://schemas.microsoft.com/office/drawing/2014/main" id="{ED34EC7B-E1E7-4303-850B-D52D0373EF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47678" y="797308"/>
              <a:ext cx="1828800" cy="1828800"/>
            </a:xfrm>
            <a:prstGeom prst="rect">
              <a:avLst/>
            </a:prstGeom>
          </p:spPr>
        </p:pic>
        <p:pic>
          <p:nvPicPr>
            <p:cNvPr id="12" name="Graphic 11" descr="Dollar with solid fill">
              <a:extLst>
                <a:ext uri="{FF2B5EF4-FFF2-40B4-BE49-F238E27FC236}">
                  <a16:creationId xmlns:a16="http://schemas.microsoft.com/office/drawing/2014/main" id="{0FAAF1CF-E658-4970-9394-2013A720B2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96318" y="1298701"/>
              <a:ext cx="731520" cy="731520"/>
            </a:xfrm>
            <a:prstGeom prst="rect">
              <a:avLst/>
            </a:prstGeom>
          </p:spPr>
        </p:pic>
      </p:grpSp>
    </p:spTree>
    <p:extLst>
      <p:ext uri="{BB962C8B-B14F-4D97-AF65-F5344CB8AC3E}">
        <p14:creationId xmlns:p14="http://schemas.microsoft.com/office/powerpoint/2010/main" val="19602244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685991"/>
            <a:ext cx="8382000" cy="294885"/>
          </a:xfrm>
        </p:spPr>
        <p:txBody>
          <a:bodyPr>
            <a:noAutofit/>
          </a:bodyPr>
          <a:lstStyle/>
          <a:p>
            <a:r>
              <a:rPr lang="en-US" b="0"/>
              <a:t>Eligible Project Sponsors for TxDOT TA Call for Projects</a:t>
            </a:r>
          </a:p>
        </p:txBody>
      </p:sp>
      <p:sp>
        <p:nvSpPr>
          <p:cNvPr id="6" name="Content Placeholder 5">
            <a:extLst>
              <a:ext uri="{FF2B5EF4-FFF2-40B4-BE49-F238E27FC236}">
                <a16:creationId xmlns:a16="http://schemas.microsoft.com/office/drawing/2014/main" id="{632A5373-8F78-4E30-BAB6-0B52A64986F8}"/>
              </a:ext>
            </a:extLst>
          </p:cNvPr>
          <p:cNvSpPr>
            <a:spLocks noGrp="1"/>
          </p:cNvSpPr>
          <p:nvPr>
            <p:ph idx="1"/>
          </p:nvPr>
        </p:nvSpPr>
        <p:spPr>
          <a:xfrm>
            <a:off x="457200" y="1350983"/>
            <a:ext cx="8382000" cy="3733179"/>
          </a:xfrm>
        </p:spPr>
        <p:txBody>
          <a:bodyPr numCol="2">
            <a:noAutofit/>
          </a:bodyPr>
          <a:lstStyle/>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Local governments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Regional transportation authorities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Transit agencies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Natural resource or public land agencies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School districts, local education agencies, or schools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Tribal governments</a:t>
            </a:r>
          </a:p>
          <a:p>
            <a:pPr marL="230188" lvl="1">
              <a:lnSpc>
                <a:spcPct val="114000"/>
              </a:lnSpc>
              <a:spcAft>
                <a:spcPts val="1200"/>
              </a:spcAft>
              <a:buFont typeface="Arial" panose="020B0604020202020204" pitchFamily="34" charset="0"/>
              <a:buChar char="•"/>
            </a:pPr>
            <a:r>
              <a:rPr lang="en-US">
                <a:latin typeface="IBM Plex Sans Text" panose="020B0503050203000203" pitchFamily="34" charset="0"/>
              </a:rPr>
              <a:t>Metropolitan Planning Organization (MPO) </a:t>
            </a:r>
            <a:br>
              <a:rPr lang="en-US" sz="1400">
                <a:latin typeface="IBM Plex Sans Text" panose="020B0503050203000203" pitchFamily="34" charset="0"/>
              </a:rPr>
            </a:br>
            <a:r>
              <a:rPr lang="en-US" sz="1100">
                <a:latin typeface="IBM Plex Sans Text" panose="020B0503050203000203" pitchFamily="34" charset="0"/>
              </a:rPr>
              <a:t>that serves an area with a population of 200,000 or less</a:t>
            </a:r>
            <a:endParaRPr lang="en-US" sz="1400">
              <a:latin typeface="IBM Plex Sans Text" panose="020B0503050203000203" pitchFamily="34" charset="0"/>
            </a:endParaRPr>
          </a:p>
          <a:p>
            <a:pPr marL="230188" lvl="1">
              <a:lnSpc>
                <a:spcPct val="114000"/>
              </a:lnSpc>
              <a:buFont typeface="Arial" panose="020B0604020202020204" pitchFamily="34" charset="0"/>
              <a:buChar char="•"/>
            </a:pPr>
            <a:endParaRPr lang="en-US" sz="1400">
              <a:latin typeface="IBM Plex Sans Text" panose="020B0503050203000203" pitchFamily="34" charset="0"/>
            </a:endParaRPr>
          </a:p>
          <a:p>
            <a:pPr marL="460375" lvl="1">
              <a:lnSpc>
                <a:spcPct val="114000"/>
              </a:lnSpc>
              <a:buFont typeface="Arial" panose="020B0604020202020204" pitchFamily="34" charset="0"/>
              <a:buChar char="•"/>
            </a:pPr>
            <a:r>
              <a:rPr lang="en-US">
                <a:latin typeface="IBM Plex Sans Text" panose="020B0503050203000203" pitchFamily="34" charset="0"/>
              </a:rPr>
              <a:t>Nonprofit</a:t>
            </a:r>
          </a:p>
          <a:p>
            <a:pPr marL="460375" lvl="1">
              <a:lnSpc>
                <a:spcPct val="114000"/>
              </a:lnSpc>
              <a:buFont typeface="Arial" panose="020B0604020202020204" pitchFamily="34" charset="0"/>
              <a:buChar char="•"/>
            </a:pPr>
            <a:r>
              <a:rPr lang="en-US">
                <a:latin typeface="IBM Plex Sans Text" panose="020B0503050203000203" pitchFamily="34" charset="0"/>
              </a:rPr>
              <a:t>Other governmental entity responsible for oversight of transportation or recreational trails (other than an MPO that serves a population greater 200,000 or a state agency)</a:t>
            </a:r>
          </a:p>
          <a:p>
            <a:pPr marL="460375" lvl="1">
              <a:lnSpc>
                <a:spcPct val="114000"/>
              </a:lnSpc>
              <a:buFont typeface="Arial" panose="020B0604020202020204" pitchFamily="34" charset="0"/>
              <a:buChar char="•"/>
            </a:pPr>
            <a:r>
              <a:rPr lang="en-US">
                <a:latin typeface="IBM Plex Sans Text" panose="020B0503050203000203" pitchFamily="34" charset="0"/>
              </a:rPr>
              <a:t>A State (</a:t>
            </a:r>
            <a:r>
              <a:rPr lang="en-US" b="1">
                <a:latin typeface="IBM Plex Sans Text" panose="020B0503050203000203" pitchFamily="34" charset="0"/>
              </a:rPr>
              <a:t>TxDOT</a:t>
            </a:r>
            <a:r>
              <a:rPr lang="en-US">
                <a:latin typeface="IBM Plex Sans Text" panose="020B0503050203000203" pitchFamily="34" charset="0"/>
              </a:rPr>
              <a:t>), at the request of an entity listed above</a:t>
            </a:r>
          </a:p>
        </p:txBody>
      </p:sp>
      <p:sp>
        <p:nvSpPr>
          <p:cNvPr id="4" name="Oval 3" descr="red circle around Transit agencies, to bring attention to this eligible project sponsor.">
            <a:extLst>
              <a:ext uri="{FF2B5EF4-FFF2-40B4-BE49-F238E27FC236}">
                <a16:creationId xmlns:a16="http://schemas.microsoft.com/office/drawing/2014/main" id="{6F194AE0-CE5F-C87F-5FFA-8F9A5637EDF3}"/>
              </a:ext>
            </a:extLst>
          </p:cNvPr>
          <p:cNvSpPr/>
          <p:nvPr/>
        </p:nvSpPr>
        <p:spPr>
          <a:xfrm>
            <a:off x="194871" y="2136099"/>
            <a:ext cx="2248525" cy="509666"/>
          </a:xfrm>
          <a:prstGeom prst="ellipse">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9598508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29" y="603604"/>
            <a:ext cx="8229600" cy="294885"/>
          </a:xfrm>
        </p:spPr>
        <p:txBody>
          <a:bodyPr>
            <a:noAutofit/>
          </a:bodyPr>
          <a:lstStyle/>
          <a:p>
            <a:pPr algn="l"/>
            <a:r>
              <a:rPr lang="en-US" b="0"/>
              <a:t>TxDOT’s 2027 Call for Projects TA Program Focus Areas</a:t>
            </a:r>
          </a:p>
        </p:txBody>
      </p:sp>
      <p:sp>
        <p:nvSpPr>
          <p:cNvPr id="3" name="Content Placeholder 2"/>
          <p:cNvSpPr>
            <a:spLocks noGrp="1"/>
          </p:cNvSpPr>
          <p:nvPr>
            <p:ph idx="1"/>
          </p:nvPr>
        </p:nvSpPr>
        <p:spPr>
          <a:xfrm>
            <a:off x="253999" y="963803"/>
            <a:ext cx="8229599" cy="3772040"/>
          </a:xfrm>
        </p:spPr>
        <p:txBody>
          <a:bodyPr>
            <a:noAutofit/>
          </a:bodyPr>
          <a:lstStyle/>
          <a:p>
            <a:pPr marL="0" indent="0">
              <a:buNone/>
            </a:pPr>
            <a:r>
              <a:rPr lang="en-US" sz="1350">
                <a:latin typeface="IBM Plex Sans Text" panose="020B0503050203000203" pitchFamily="34" charset="0"/>
              </a:rPr>
              <a:t>Project sponsors are strongly encouraged to submit projects that:</a:t>
            </a:r>
          </a:p>
          <a:p>
            <a:pPr marL="429816" indent="-173831">
              <a:lnSpc>
                <a:spcPct val="112000"/>
              </a:lnSpc>
              <a:spcBef>
                <a:spcPts val="400"/>
              </a:spcBef>
              <a:spcAft>
                <a:spcPts val="400"/>
              </a:spcAft>
              <a:tabLst>
                <a:tab pos="346472" algn="l"/>
              </a:tabLst>
            </a:pPr>
            <a:r>
              <a:rPr lang="en-US" sz="1350"/>
              <a:t>Integrate and improve access to </a:t>
            </a:r>
            <a:r>
              <a:rPr lang="en-US" sz="1350" b="1">
                <a:solidFill>
                  <a:schemeClr val="accent2">
                    <a:lumMod val="60000"/>
                    <a:lumOff val="40000"/>
                  </a:schemeClr>
                </a:solidFill>
              </a:rPr>
              <a:t>public transportation </a:t>
            </a:r>
            <a:r>
              <a:rPr lang="en-US" sz="1350"/>
              <a:t>by investing in bicycling, wheelchair, and walking access. Specifically, projects that integrate </a:t>
            </a:r>
            <a:r>
              <a:rPr lang="en-US" sz="1350" b="1">
                <a:solidFill>
                  <a:schemeClr val="accent2">
                    <a:lumMod val="60000"/>
                    <a:lumOff val="40000"/>
                  </a:schemeClr>
                </a:solidFill>
              </a:rPr>
              <a:t>multiple modes of transportation</a:t>
            </a:r>
            <a:r>
              <a:rPr lang="en-US" sz="1350"/>
              <a:t> such as transit stops, carsharing, bikesharing, micromobility, or other shared-mobility services.  </a:t>
            </a:r>
          </a:p>
          <a:p>
            <a:pPr marL="429816" indent="-173831">
              <a:lnSpc>
                <a:spcPct val="112000"/>
              </a:lnSpc>
              <a:spcBef>
                <a:spcPts val="400"/>
              </a:spcBef>
              <a:spcAft>
                <a:spcPts val="400"/>
              </a:spcAft>
              <a:tabLst>
                <a:tab pos="346472" algn="l"/>
              </a:tabLst>
            </a:pPr>
            <a:r>
              <a:rPr lang="en-US" sz="1350"/>
              <a:t>Improve </a:t>
            </a:r>
            <a:r>
              <a:rPr lang="en-US" sz="1350" b="1">
                <a:solidFill>
                  <a:schemeClr val="accent2">
                    <a:lumMod val="60000"/>
                    <a:lumOff val="40000"/>
                  </a:schemeClr>
                </a:solidFill>
              </a:rPr>
              <a:t>safety, access, or mobility </a:t>
            </a:r>
            <a:r>
              <a:rPr lang="en-US" sz="1350"/>
              <a:t>for people of </a:t>
            </a:r>
            <a:r>
              <a:rPr lang="en-US" sz="1350" b="1">
                <a:solidFill>
                  <a:schemeClr val="accent2">
                    <a:lumMod val="60000"/>
                    <a:lumOff val="40000"/>
                  </a:schemeClr>
                </a:solidFill>
              </a:rPr>
              <a:t>all ages and abilities </a:t>
            </a:r>
            <a:r>
              <a:rPr lang="en-US" sz="1350"/>
              <a:t>engaged in active transportation, especially on-system improvements (within TxDOT right-of-way) in support of TxDOT’s Americans with Disabilities Act (ADA) Transition Plan, </a:t>
            </a:r>
            <a:r>
              <a:rPr lang="en-US" sz="1350" b="1">
                <a:solidFill>
                  <a:schemeClr val="accent2">
                    <a:lumMod val="60000"/>
                    <a:lumOff val="40000"/>
                  </a:schemeClr>
                </a:solidFill>
              </a:rPr>
              <a:t>TxDOT’s Vulnerable Road User Safety Assessment,</a:t>
            </a:r>
            <a:r>
              <a:rPr lang="en-US" sz="1350"/>
              <a:t> and other bicycle or pedestrian safety initiatives. </a:t>
            </a:r>
          </a:p>
          <a:p>
            <a:pPr marL="429816" indent="-173831">
              <a:lnSpc>
                <a:spcPct val="112000"/>
              </a:lnSpc>
              <a:spcBef>
                <a:spcPts val="400"/>
              </a:spcBef>
              <a:spcAft>
                <a:spcPts val="400"/>
              </a:spcAft>
              <a:tabLst>
                <a:tab pos="346472" algn="l"/>
              </a:tabLst>
            </a:pPr>
            <a:r>
              <a:rPr lang="en-US" sz="1350"/>
              <a:t>Enhance bicycle and pedestrian access and safety to </a:t>
            </a:r>
            <a:r>
              <a:rPr lang="en-US" sz="1350" b="1">
                <a:solidFill>
                  <a:schemeClr val="accent2">
                    <a:lumMod val="60000"/>
                    <a:lumOff val="40000"/>
                  </a:schemeClr>
                </a:solidFill>
              </a:rPr>
              <a:t>school-related destinations </a:t>
            </a:r>
            <a:r>
              <a:rPr lang="en-US" sz="1350"/>
              <a:t>enabling and encouraging children, including those with disabilities, to use bicycle and pedestrian facilities to travel to school activities. </a:t>
            </a:r>
          </a:p>
          <a:p>
            <a:pPr marL="429816" indent="-173831">
              <a:lnSpc>
                <a:spcPct val="112000"/>
              </a:lnSpc>
              <a:spcBef>
                <a:spcPts val="400"/>
              </a:spcBef>
              <a:spcAft>
                <a:spcPts val="400"/>
              </a:spcAft>
              <a:tabLst>
                <a:tab pos="346472" algn="l"/>
              </a:tabLst>
            </a:pPr>
            <a:r>
              <a:rPr lang="en-US" sz="1350"/>
              <a:t>Construct segments identified as part of </a:t>
            </a:r>
            <a:r>
              <a:rPr lang="en-US" sz="1350" b="1">
                <a:solidFill>
                  <a:schemeClr val="accent2">
                    <a:lumMod val="60000"/>
                    <a:lumOff val="40000"/>
                  </a:schemeClr>
                </a:solidFill>
              </a:rPr>
              <a:t>Texas Bicycle Tourism Trails </a:t>
            </a:r>
            <a:r>
              <a:rPr lang="en-US" sz="1350"/>
              <a:t>network, </a:t>
            </a:r>
            <a:r>
              <a:rPr lang="en-US" sz="1350" b="1">
                <a:solidFill>
                  <a:schemeClr val="accent2">
                    <a:lumMod val="60000"/>
                    <a:lumOff val="40000"/>
                  </a:schemeClr>
                </a:solidFill>
              </a:rPr>
              <a:t>TxDOT’s </a:t>
            </a:r>
            <a:r>
              <a:rPr lang="en-US" sz="1350" b="1" err="1">
                <a:solidFill>
                  <a:schemeClr val="accent2">
                    <a:lumMod val="60000"/>
                    <a:lumOff val="40000"/>
                  </a:schemeClr>
                </a:solidFill>
              </a:rPr>
              <a:t>ACTIONetwork</a:t>
            </a:r>
            <a:r>
              <a:rPr lang="en-US" sz="1350"/>
              <a:t>, or implement a locally-preferred alternate route. </a:t>
            </a:r>
            <a:endParaRPr lang="en-US" sz="1350">
              <a:latin typeface="IBM Plex Sans Text" panose="020B0503050203000203" pitchFamily="34" charset="0"/>
            </a:endParaRPr>
          </a:p>
        </p:txBody>
      </p:sp>
    </p:spTree>
    <p:extLst>
      <p:ext uri="{BB962C8B-B14F-4D97-AF65-F5344CB8AC3E}">
        <p14:creationId xmlns:p14="http://schemas.microsoft.com/office/powerpoint/2010/main" val="29721840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F0DC-ED35-4BB5-819C-293E394F3CF5}"/>
              </a:ext>
            </a:extLst>
          </p:cNvPr>
          <p:cNvSpPr>
            <a:spLocks noGrp="1"/>
          </p:cNvSpPr>
          <p:nvPr>
            <p:ph type="title"/>
          </p:nvPr>
        </p:nvSpPr>
        <p:spPr>
          <a:xfrm>
            <a:off x="442452" y="641630"/>
            <a:ext cx="8229600" cy="294885"/>
          </a:xfrm>
        </p:spPr>
        <p:txBody>
          <a:bodyPr>
            <a:noAutofit/>
          </a:bodyPr>
          <a:lstStyle/>
          <a:p>
            <a:r>
              <a:rPr lang="en-US" sz="2200" b="0">
                <a:latin typeface="+mj-lt"/>
              </a:rPr>
              <a:t>Transfer to FTA</a:t>
            </a:r>
          </a:p>
        </p:txBody>
      </p:sp>
      <p:sp>
        <p:nvSpPr>
          <p:cNvPr id="11" name="Content Placeholder 8">
            <a:extLst>
              <a:ext uri="{FF2B5EF4-FFF2-40B4-BE49-F238E27FC236}">
                <a16:creationId xmlns:a16="http://schemas.microsoft.com/office/drawing/2014/main" id="{897B66C6-F8E3-4880-BE05-42E451FD7D0A}"/>
              </a:ext>
            </a:extLst>
          </p:cNvPr>
          <p:cNvSpPr txBox="1">
            <a:spLocks/>
          </p:cNvSpPr>
          <p:nvPr/>
        </p:nvSpPr>
        <p:spPr>
          <a:xfrm>
            <a:off x="442452" y="1020695"/>
            <a:ext cx="8527045" cy="4174866"/>
          </a:xfrm>
          <a:prstGeom prst="rect">
            <a:avLst/>
          </a:prstGeom>
        </p:spPr>
        <p:txBody>
          <a:bodyPr vert="horz" lIns="0" tIns="0" rIns="0" bIns="0" rtlCol="0">
            <a:noAutofit/>
          </a:bodyPr>
          <a:lstStyle>
            <a:lvl1pPr marL="230188" indent="-230188" algn="l" defTabSz="914400" rtl="0" eaLnBrk="1" latinLnBrk="0" hangingPunct="1">
              <a:spcBef>
                <a:spcPts val="0"/>
              </a:spcBef>
              <a:spcAft>
                <a:spcPts val="600"/>
              </a:spcAft>
              <a:buClr>
                <a:srgbClr val="205588"/>
              </a:buClr>
              <a:buFont typeface="Wingdings" pitchFamily="2" charset="2"/>
              <a:buChar char="§"/>
              <a:defRPr sz="2000" kern="1200">
                <a:solidFill>
                  <a:schemeClr val="tx1"/>
                </a:solidFill>
                <a:latin typeface="Franklin Gothic Book" pitchFamily="34" charset="0"/>
                <a:ea typeface="+mn-ea"/>
                <a:cs typeface="+mn-cs"/>
              </a:defRPr>
            </a:lvl1pPr>
            <a:lvl2pPr marL="514350" indent="-230188" algn="l" defTabSz="914400" rtl="0" eaLnBrk="1" latinLnBrk="0" hangingPunct="1">
              <a:spcBef>
                <a:spcPts val="0"/>
              </a:spcBef>
              <a:spcAft>
                <a:spcPts val="600"/>
              </a:spcAft>
              <a:buClr>
                <a:srgbClr val="205588"/>
              </a:buClr>
              <a:buFont typeface="Franklin Gothic Book" panose="020B0503020102020204"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ts val="0"/>
              </a:spcBef>
              <a:spcAft>
                <a:spcPts val="600"/>
              </a:spcAft>
              <a:buClr>
                <a:srgbClr val="205588"/>
              </a:buClr>
              <a:buFont typeface="Arial" pitchFamily="34" charset="0"/>
              <a:buChar char="•"/>
              <a:defRPr sz="2000" kern="1200">
                <a:solidFill>
                  <a:schemeClr val="tx1"/>
                </a:solidFill>
                <a:latin typeface="Franklin Gothic Book" pitchFamily="34" charset="0"/>
                <a:ea typeface="+mn-ea"/>
                <a:cs typeface="+mn-cs"/>
              </a:defRPr>
            </a:lvl3pPr>
            <a:lvl4pPr marL="971550" indent="-228600" algn="l" defTabSz="914400" rtl="0" eaLnBrk="1" latinLnBrk="0" hangingPunct="1">
              <a:spcBef>
                <a:spcPts val="0"/>
              </a:spcBef>
              <a:spcAft>
                <a:spcPts val="600"/>
              </a:spcAft>
              <a:buClr>
                <a:srgbClr val="205588"/>
              </a:buClr>
              <a:buFont typeface="Franklin Gothic Book" panose="020B0503020102020204" pitchFamily="34" charset="0"/>
              <a:buChar char="–"/>
              <a:defRPr sz="2000" kern="1200">
                <a:solidFill>
                  <a:schemeClr val="tx1"/>
                </a:solidFill>
                <a:latin typeface="Franklin Gothic Book" pitchFamily="34" charset="0"/>
                <a:ea typeface="+mn-ea"/>
                <a:cs typeface="+mn-cs"/>
              </a:defRPr>
            </a:lvl4pPr>
            <a:lvl5pPr marL="1143000" indent="-171450" algn="l" defTabSz="914400" rtl="0" eaLnBrk="1" latinLnBrk="0" hangingPunct="1">
              <a:spcBef>
                <a:spcPts val="0"/>
              </a:spcBef>
              <a:spcAft>
                <a:spcPts val="600"/>
              </a:spcAft>
              <a:buClr>
                <a:srgbClr val="205588"/>
              </a:buClr>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1" indent="-230188" algn="l" defTabSz="914400" rtl="0" eaLnBrk="1" fontAlgn="auto" latinLnBrk="0" hangingPunct="1">
              <a:lnSpc>
                <a:spcPct val="100000"/>
              </a:lnSpc>
              <a:spcBef>
                <a:spcPts val="0"/>
              </a:spcBef>
              <a:spcAft>
                <a:spcPts val="300"/>
              </a:spcAft>
              <a:buClr>
                <a:srgbClr val="205588"/>
              </a:buClr>
              <a:buSzTx/>
              <a:buFont typeface="Franklin Gothic Book" panose="020B0503020102020204" pitchFamily="34" charset="0"/>
              <a:buChar char="–"/>
              <a:tabLst/>
              <a:defRPr/>
            </a:pPr>
            <a:r>
              <a:rPr kumimoji="0" lang="en-US" sz="14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Projects with transit nexus (within 1/2-mi for pedestrian/3-mi for bicycle of transit stop)</a:t>
            </a:r>
          </a:p>
          <a:p>
            <a:pPr marL="514350" marR="0" lvl="1" indent="-230188" algn="l" defTabSz="914400" rtl="0" eaLnBrk="1" fontAlgn="auto" latinLnBrk="0" hangingPunct="1">
              <a:lnSpc>
                <a:spcPct val="100000"/>
              </a:lnSpc>
              <a:spcBef>
                <a:spcPts val="0"/>
              </a:spcBef>
              <a:spcAft>
                <a:spcPts val="600"/>
              </a:spcAft>
              <a:buClr>
                <a:srgbClr val="205588"/>
              </a:buClr>
              <a:buSzTx/>
              <a:buFont typeface="Franklin Gothic Book" panose="020B0503020102020204" pitchFamily="34" charset="0"/>
              <a:buChar char="–"/>
              <a:tabLst/>
              <a:defRPr/>
            </a:pPr>
            <a:r>
              <a:rPr kumimoji="0" lang="en-US" sz="14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Agency must be eligible to receive FTA funds</a:t>
            </a:r>
          </a:p>
          <a:p>
            <a:pPr marL="514350" marR="0" lvl="1" indent="-230188" algn="l" defTabSz="914400" rtl="0" eaLnBrk="1" fontAlgn="auto" latinLnBrk="0" hangingPunct="1">
              <a:lnSpc>
                <a:spcPct val="100000"/>
              </a:lnSpc>
              <a:spcBef>
                <a:spcPts val="0"/>
              </a:spcBef>
              <a:spcAft>
                <a:spcPts val="600"/>
              </a:spcAft>
              <a:buClr>
                <a:srgbClr val="205588"/>
              </a:buClr>
              <a:buSzTx/>
              <a:buFont typeface="Franklin Gothic Book" panose="020B0503020102020204" pitchFamily="34" charset="0"/>
              <a:buChar char="–"/>
              <a:tabLst/>
              <a:defRPr/>
            </a:pPr>
            <a:r>
              <a:rPr kumimoji="0" lang="en-US" sz="1400" b="0" i="0" u="none" strike="noStrike" kern="1200" cap="none" spc="0" normalizeH="0" baseline="0" noProof="0">
                <a:ln>
                  <a:noFill/>
                </a:ln>
                <a:solidFill>
                  <a:srgbClr val="000000"/>
                </a:solidFill>
                <a:effectLst/>
                <a:uLnTx/>
                <a:uFillTx/>
                <a:latin typeface="IBM Plex Sans" panose="020B0503050203000203" pitchFamily="34" charset="0"/>
                <a:ea typeface="+mn-ea"/>
                <a:cs typeface="+mn-cs"/>
              </a:rPr>
              <a:t>Project components must be eligible under FTA program rules</a:t>
            </a:r>
          </a:p>
          <a:p>
            <a:pPr marL="514350" marR="0" lvl="1" indent="-230188" algn="l" defTabSz="914400" rtl="0" eaLnBrk="1" fontAlgn="auto" latinLnBrk="0" hangingPunct="1">
              <a:lnSpc>
                <a:spcPct val="100000"/>
              </a:lnSpc>
              <a:spcBef>
                <a:spcPts val="0"/>
              </a:spcBef>
              <a:spcAft>
                <a:spcPts val="600"/>
              </a:spcAft>
              <a:buClr>
                <a:srgbClr val="205588"/>
              </a:buClr>
              <a:buSzTx/>
              <a:buFont typeface="Franklin Gothic Book" panose="020B05030201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Franklin Gothic Book" pitchFamily="34" charset="0"/>
              <a:ea typeface="+mn-ea"/>
              <a:cs typeface="+mn-cs"/>
            </a:endParaRPr>
          </a:p>
          <a:p>
            <a:pPr marL="514350" marR="0" lvl="1" indent="-230188" algn="l" defTabSz="914400" rtl="0" eaLnBrk="1" fontAlgn="auto" latinLnBrk="0" hangingPunct="1">
              <a:lnSpc>
                <a:spcPct val="100000"/>
              </a:lnSpc>
              <a:spcBef>
                <a:spcPts val="0"/>
              </a:spcBef>
              <a:spcAft>
                <a:spcPts val="600"/>
              </a:spcAft>
              <a:buClr>
                <a:srgbClr val="205588"/>
              </a:buClr>
              <a:buSzTx/>
              <a:buFont typeface="Franklin Gothic Book" panose="020B0503020102020204" pitchFamily="34" charset="0"/>
              <a:buChar char="–"/>
              <a:tabLst/>
              <a:defRPr/>
            </a:pPr>
            <a:endParaRPr kumimoji="0" lang="en-US" sz="1400" b="0" i="0" u="none" strike="noStrike" kern="1200" cap="none" spc="0" normalizeH="0" baseline="0" noProof="0">
              <a:ln>
                <a:noFill/>
              </a:ln>
              <a:solidFill>
                <a:srgbClr val="0056A9">
                  <a:lumMod val="75000"/>
                </a:srgbClr>
              </a:solidFill>
              <a:effectLst/>
              <a:uLnTx/>
              <a:uFillTx/>
              <a:latin typeface="Franklin Gothic Book" pitchFamily="34" charset="0"/>
              <a:ea typeface="+mn-ea"/>
              <a:cs typeface="+mn-cs"/>
            </a:endParaRPr>
          </a:p>
        </p:txBody>
      </p:sp>
      <p:pic>
        <p:nvPicPr>
          <p:cNvPr id="6" name="Picture 5" descr="image of 1/2 mile radius around buildings and a transit stop showing pedestrian facility and a second 3 mile radius showing bicycle facility.">
            <a:extLst>
              <a:ext uri="{FF2B5EF4-FFF2-40B4-BE49-F238E27FC236}">
                <a16:creationId xmlns:a16="http://schemas.microsoft.com/office/drawing/2014/main" id="{D2910585-26FF-E647-AF17-DBEC6DC9C5E9}"/>
              </a:ext>
            </a:extLst>
          </p:cNvPr>
          <p:cNvPicPr>
            <a:picLocks noChangeAspect="1"/>
          </p:cNvPicPr>
          <p:nvPr/>
        </p:nvPicPr>
        <p:blipFill>
          <a:blip r:embed="rId3"/>
          <a:stretch>
            <a:fillRect/>
          </a:stretch>
        </p:blipFill>
        <p:spPr>
          <a:xfrm>
            <a:off x="2001188" y="1837114"/>
            <a:ext cx="4843054" cy="3228703"/>
          </a:xfrm>
          <a:prstGeom prst="rect">
            <a:avLst/>
          </a:prstGeom>
        </p:spPr>
      </p:pic>
    </p:spTree>
    <p:extLst>
      <p:ext uri="{BB962C8B-B14F-4D97-AF65-F5344CB8AC3E}">
        <p14:creationId xmlns:p14="http://schemas.microsoft.com/office/powerpoint/2010/main" val="1811424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7042-820C-C5CB-A9C3-CF1B687701E2}"/>
              </a:ext>
            </a:extLst>
          </p:cNvPr>
          <p:cNvSpPr>
            <a:spLocks noGrp="1"/>
          </p:cNvSpPr>
          <p:nvPr>
            <p:ph type="title"/>
          </p:nvPr>
        </p:nvSpPr>
        <p:spPr>
          <a:xfrm>
            <a:off x="457200" y="734117"/>
            <a:ext cx="8229600" cy="294885"/>
          </a:xfrm>
        </p:spPr>
        <p:txBody>
          <a:bodyPr>
            <a:noAutofit/>
          </a:bodyPr>
          <a:lstStyle/>
          <a:p>
            <a:r>
              <a:rPr lang="en-US" sz="2200" b="0" dirty="0">
                <a:latin typeface="+mj-lt"/>
              </a:rPr>
              <a:t>Examples of projects </a:t>
            </a:r>
            <a:r>
              <a:rPr lang="en-US" sz="2200" dirty="0">
                <a:latin typeface="+mj-lt"/>
              </a:rPr>
              <a:t>with </a:t>
            </a:r>
            <a:r>
              <a:rPr lang="en-US" sz="2200" b="1" u="sng" dirty="0">
                <a:solidFill>
                  <a:schemeClr val="accent3">
                    <a:lumMod val="60000"/>
                    <a:lumOff val="40000"/>
                  </a:schemeClr>
                </a:solidFill>
                <a:latin typeface="+mj-lt"/>
              </a:rPr>
              <a:t>transit</a:t>
            </a:r>
            <a:r>
              <a:rPr lang="en-US" sz="2200" b="0" dirty="0">
                <a:latin typeface="+mj-lt"/>
              </a:rPr>
              <a:t> nexus</a:t>
            </a:r>
          </a:p>
        </p:txBody>
      </p:sp>
      <p:sp>
        <p:nvSpPr>
          <p:cNvPr id="3" name="Content Placeholder 2">
            <a:extLst>
              <a:ext uri="{FF2B5EF4-FFF2-40B4-BE49-F238E27FC236}">
                <a16:creationId xmlns:a16="http://schemas.microsoft.com/office/drawing/2014/main" id="{50B809C2-F623-88BF-3341-F5EFABE6626B}"/>
              </a:ext>
            </a:extLst>
          </p:cNvPr>
          <p:cNvSpPr>
            <a:spLocks noGrp="1"/>
          </p:cNvSpPr>
          <p:nvPr>
            <p:ph idx="1"/>
          </p:nvPr>
        </p:nvSpPr>
        <p:spPr>
          <a:xfrm>
            <a:off x="457200" y="1188722"/>
            <a:ext cx="8549671" cy="1385409"/>
          </a:xfrm>
        </p:spPr>
        <p:txBody>
          <a:bodyPr>
            <a:normAutofit/>
          </a:bodyPr>
          <a:lstStyle/>
          <a:p>
            <a:pPr marL="0" indent="0">
              <a:lnSpc>
                <a:spcPct val="100000"/>
              </a:lnSpc>
              <a:spcAft>
                <a:spcPts val="600"/>
              </a:spcAft>
              <a:buNone/>
            </a:pPr>
            <a:r>
              <a:rPr lang="en-US" sz="1800">
                <a:latin typeface="IBM Plex Sans Text" panose="020B0503050203000203" pitchFamily="34" charset="0"/>
              </a:rPr>
              <a:t>Buildin</a:t>
            </a:r>
            <a:r>
              <a:rPr lang="en-US" sz="1800"/>
              <a:t>g new bus shelters with sidewalks</a:t>
            </a:r>
            <a:r>
              <a:rPr lang="en-US" sz="1800">
                <a:latin typeface="IBM Plex Sans Text" panose="020B0503050203000203" pitchFamily="34" charset="0"/>
              </a:rPr>
              <a:t> (City of Abilene)</a:t>
            </a:r>
          </a:p>
          <a:p>
            <a:pPr>
              <a:lnSpc>
                <a:spcPct val="110000"/>
              </a:lnSpc>
              <a:spcAft>
                <a:spcPts val="600"/>
              </a:spcAft>
            </a:pPr>
            <a:r>
              <a:rPr lang="en-US" u="sng">
                <a:latin typeface="IBM Plex Sans Text" panose="020B0503050203000203" pitchFamily="34" charset="0"/>
              </a:rPr>
              <a:t>Bus shelters</a:t>
            </a:r>
            <a:r>
              <a:rPr lang="en-US">
                <a:latin typeface="IBM Plex Sans Text" panose="020B0503050203000203" pitchFamily="34" charset="0"/>
              </a:rPr>
              <a:t> – </a:t>
            </a:r>
            <a:r>
              <a:rPr lang="en-US"/>
              <a:t>5 new bus shelters and benches</a:t>
            </a:r>
          </a:p>
          <a:p>
            <a:pPr>
              <a:lnSpc>
                <a:spcPct val="110000"/>
              </a:lnSpc>
              <a:spcAft>
                <a:spcPts val="600"/>
              </a:spcAft>
            </a:pPr>
            <a:r>
              <a:rPr lang="en-US" u="sng"/>
              <a:t>New sidewalks </a:t>
            </a:r>
            <a:r>
              <a:rPr lang="en-US">
                <a:latin typeface="IBM Plex Sans Text" panose="020B0503050203000203" pitchFamily="34" charset="0"/>
              </a:rPr>
              <a:t>– 5,700 feet and 5-foot wide with 22 new curb ramps and guardrails</a:t>
            </a:r>
          </a:p>
          <a:p>
            <a:pPr>
              <a:lnSpc>
                <a:spcPct val="110000"/>
              </a:lnSpc>
              <a:spcAft>
                <a:spcPts val="600"/>
              </a:spcAft>
            </a:pPr>
            <a:r>
              <a:rPr lang="en-US" u="sng">
                <a:latin typeface="IBM Plex Sans Text" panose="020B0503050203000203" pitchFamily="34" charset="0"/>
              </a:rPr>
              <a:t>Pedestrian signal upgrades</a:t>
            </a:r>
            <a:r>
              <a:rPr lang="en-US">
                <a:latin typeface="IBM Plex Sans Text" panose="020B0503050203000203" pitchFamily="34" charset="0"/>
              </a:rPr>
              <a:t> – new signal improvements feature audible ped crossings.</a:t>
            </a:r>
          </a:p>
          <a:p>
            <a:pPr lvl="1">
              <a:lnSpc>
                <a:spcPct val="100000"/>
              </a:lnSpc>
              <a:spcAft>
                <a:spcPts val="600"/>
              </a:spcAft>
            </a:pPr>
            <a:endParaRPr lang="en-US" u="sng">
              <a:latin typeface="IBM Plex Sans Text" panose="020B0503050203000203" pitchFamily="34" charset="0"/>
            </a:endParaRPr>
          </a:p>
        </p:txBody>
      </p:sp>
      <p:grpSp>
        <p:nvGrpSpPr>
          <p:cNvPr id="11" name="Group 10" descr="Picture of wore path from pedestrians walking back and forth. No sidewalks and no bus shelter.">
            <a:extLst>
              <a:ext uri="{FF2B5EF4-FFF2-40B4-BE49-F238E27FC236}">
                <a16:creationId xmlns:a16="http://schemas.microsoft.com/office/drawing/2014/main" id="{BCDC79A9-9A15-C91B-17D8-688EB2F7CF76}"/>
              </a:ext>
            </a:extLst>
          </p:cNvPr>
          <p:cNvGrpSpPr/>
          <p:nvPr/>
        </p:nvGrpSpPr>
        <p:grpSpPr>
          <a:xfrm>
            <a:off x="625386" y="2574131"/>
            <a:ext cx="4588476" cy="2391109"/>
            <a:chOff x="625386" y="2574131"/>
            <a:chExt cx="4588476" cy="2391109"/>
          </a:xfrm>
        </p:grpSpPr>
        <p:pic>
          <p:nvPicPr>
            <p:cNvPr id="5" name="Picture 4" descr="picture of wore path from pedestrians walking back and forth.">
              <a:extLst>
                <a:ext uri="{FF2B5EF4-FFF2-40B4-BE49-F238E27FC236}">
                  <a16:creationId xmlns:a16="http://schemas.microsoft.com/office/drawing/2014/main" id="{F3C06126-7706-709F-8B6B-837FCB47AF6C}"/>
                </a:ext>
              </a:extLst>
            </p:cNvPr>
            <p:cNvPicPr>
              <a:picLocks noChangeAspect="1"/>
            </p:cNvPicPr>
            <p:nvPr/>
          </p:nvPicPr>
          <p:blipFill>
            <a:blip r:embed="rId2"/>
            <a:stretch>
              <a:fillRect/>
            </a:stretch>
          </p:blipFill>
          <p:spPr>
            <a:xfrm rot="5400000">
              <a:off x="1258887" y="1940630"/>
              <a:ext cx="2391109" cy="3658111"/>
            </a:xfrm>
            <a:prstGeom prst="rect">
              <a:avLst/>
            </a:prstGeom>
          </p:spPr>
        </p:pic>
        <p:sp>
          <p:nvSpPr>
            <p:cNvPr id="6" name="TextBox 5">
              <a:extLst>
                <a:ext uri="{FF2B5EF4-FFF2-40B4-BE49-F238E27FC236}">
                  <a16:creationId xmlns:a16="http://schemas.microsoft.com/office/drawing/2014/main" id="{A9C81F68-FAA3-3D5F-36C1-C8B0D9343979}"/>
                </a:ext>
              </a:extLst>
            </p:cNvPr>
            <p:cNvSpPr txBox="1"/>
            <p:nvPr/>
          </p:nvSpPr>
          <p:spPr>
            <a:xfrm>
              <a:off x="625386" y="2574131"/>
              <a:ext cx="458847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t>Before photo</a:t>
              </a:r>
            </a:p>
          </p:txBody>
        </p:sp>
      </p:grpSp>
      <p:grpSp>
        <p:nvGrpSpPr>
          <p:cNvPr id="9" name="Group 8" descr="Picture of wore path from pedestrians walking back and forth. No sidewalk and no bus shelter.">
            <a:extLst>
              <a:ext uri="{FF2B5EF4-FFF2-40B4-BE49-F238E27FC236}">
                <a16:creationId xmlns:a16="http://schemas.microsoft.com/office/drawing/2014/main" id="{A1C80556-8830-4B46-9EA3-006565638BC3}"/>
              </a:ext>
            </a:extLst>
          </p:cNvPr>
          <p:cNvGrpSpPr/>
          <p:nvPr/>
        </p:nvGrpSpPr>
        <p:grpSpPr>
          <a:xfrm>
            <a:off x="5003797" y="2549185"/>
            <a:ext cx="4588476" cy="2377949"/>
            <a:chOff x="5003797" y="2549185"/>
            <a:chExt cx="4588476" cy="2377949"/>
          </a:xfrm>
        </p:grpSpPr>
        <p:pic>
          <p:nvPicPr>
            <p:cNvPr id="10" name="Picture 9" descr="picture of wore path and a bench, but otherwise inadequate bus stop.  Needs a sidewalk and shelter.">
              <a:extLst>
                <a:ext uri="{FF2B5EF4-FFF2-40B4-BE49-F238E27FC236}">
                  <a16:creationId xmlns:a16="http://schemas.microsoft.com/office/drawing/2014/main" id="{00B62867-9945-C0DE-58D4-32F2BA406521}"/>
                </a:ext>
              </a:extLst>
            </p:cNvPr>
            <p:cNvPicPr>
              <a:picLocks noChangeAspect="1"/>
            </p:cNvPicPr>
            <p:nvPr/>
          </p:nvPicPr>
          <p:blipFill>
            <a:blip r:embed="rId3"/>
            <a:stretch>
              <a:fillRect/>
            </a:stretch>
          </p:blipFill>
          <p:spPr>
            <a:xfrm>
              <a:off x="5062845" y="2574131"/>
              <a:ext cx="2772162" cy="2353003"/>
            </a:xfrm>
            <a:prstGeom prst="rect">
              <a:avLst/>
            </a:prstGeom>
          </p:spPr>
        </p:pic>
        <p:sp>
          <p:nvSpPr>
            <p:cNvPr id="8" name="TextBox 7">
              <a:extLst>
                <a:ext uri="{FF2B5EF4-FFF2-40B4-BE49-F238E27FC236}">
                  <a16:creationId xmlns:a16="http://schemas.microsoft.com/office/drawing/2014/main" id="{DEA181FF-1BA9-8612-57C0-5F527C2B3B5F}"/>
                </a:ext>
              </a:extLst>
            </p:cNvPr>
            <p:cNvSpPr txBox="1"/>
            <p:nvPr/>
          </p:nvSpPr>
          <p:spPr>
            <a:xfrm>
              <a:off x="5003797" y="2549185"/>
              <a:ext cx="458847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IBM Plex Sans" panose="020B0503050203000203" pitchFamily="34" charset="0"/>
                  <a:ea typeface="+mn-ea"/>
                  <a:cs typeface="+mn-cs"/>
                </a:rPr>
                <a:t>Before photo</a:t>
              </a:r>
            </a:p>
          </p:txBody>
        </p:sp>
      </p:grpSp>
    </p:spTree>
    <p:extLst>
      <p:ext uri="{BB962C8B-B14F-4D97-AF65-F5344CB8AC3E}">
        <p14:creationId xmlns:p14="http://schemas.microsoft.com/office/powerpoint/2010/main" val="3122952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1B4FDBB-08E1-69E9-9965-77CA12580DEF}"/>
              </a:ext>
              <a:ext uri="{C183D7F6-B498-43B3-948B-1728B52AA6E4}">
                <adec:decorative xmlns:adec="http://schemas.microsoft.com/office/drawing/2017/decorative" val="1"/>
              </a:ext>
            </a:extLst>
          </p:cNvPr>
          <p:cNvSpPr txBox="1">
            <a:spLocks noGrp="1"/>
          </p:cNvSpPr>
          <p:nvPr>
            <p:ph type="title"/>
          </p:nvPr>
        </p:nvSpPr>
        <p:spPr>
          <a:xfrm>
            <a:off x="218303" y="813273"/>
            <a:ext cx="8229600" cy="293687"/>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kern="1200">
                <a:solidFill>
                  <a:schemeClr val="accent1"/>
                </a:solidFill>
                <a:latin typeface="+mj-lt"/>
                <a:ea typeface="+mj-ea"/>
                <a:cs typeface="+mj-cs"/>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2200" b="0" i="0" u="none" strike="noStrike" kern="1200" cap="none" spc="0" normalizeH="0" baseline="0" noProof="0" dirty="0">
                <a:ln>
                  <a:noFill/>
                </a:ln>
                <a:solidFill>
                  <a:schemeClr val="accent1"/>
                </a:solidFill>
                <a:effectLst/>
                <a:uLnTx/>
                <a:uFillTx/>
                <a:ea typeface="+mj-ea"/>
                <a:cs typeface="+mj-cs"/>
              </a:rPr>
              <a:t>Examples of projects with </a:t>
            </a:r>
            <a:r>
              <a:rPr kumimoji="0" lang="en-US" sz="2200" b="1" i="0" u="sng" strike="noStrike" kern="1200" cap="none" spc="0" normalizeH="0" baseline="0" noProof="0" dirty="0">
                <a:ln>
                  <a:noFill/>
                </a:ln>
                <a:solidFill>
                  <a:schemeClr val="accent3">
                    <a:lumMod val="60000"/>
                    <a:lumOff val="40000"/>
                  </a:schemeClr>
                </a:solidFill>
                <a:effectLst/>
                <a:uLnTx/>
                <a:uFillTx/>
                <a:ea typeface="+mj-ea"/>
                <a:cs typeface="+mj-cs"/>
              </a:rPr>
              <a:t>transit</a:t>
            </a:r>
            <a:r>
              <a:rPr kumimoji="0" lang="en-US" sz="2200" b="1" i="0" u="none" strike="noStrike" kern="1200" cap="none" spc="0" normalizeH="0" baseline="0" noProof="0" dirty="0">
                <a:ln>
                  <a:noFill/>
                </a:ln>
                <a:solidFill>
                  <a:schemeClr val="accent1"/>
                </a:solidFill>
                <a:effectLst/>
                <a:uLnTx/>
                <a:uFillTx/>
                <a:ea typeface="+mj-ea"/>
                <a:cs typeface="+mj-cs"/>
              </a:rPr>
              <a:t> </a:t>
            </a:r>
            <a:r>
              <a:rPr kumimoji="0" lang="en-US" sz="2200" b="0" i="0" u="none" strike="noStrike" kern="1200" cap="none" spc="0" normalizeH="0" baseline="0" noProof="0" dirty="0">
                <a:ln>
                  <a:noFill/>
                </a:ln>
                <a:solidFill>
                  <a:schemeClr val="accent1"/>
                </a:solidFill>
                <a:effectLst/>
                <a:uLnTx/>
                <a:uFillTx/>
                <a:ea typeface="+mj-ea"/>
                <a:cs typeface="+mj-cs"/>
              </a:rPr>
              <a:t>nexus, </a:t>
            </a:r>
            <a:r>
              <a:rPr lang="en-US" noProof="0" dirty="0"/>
              <a:t>part 1</a:t>
            </a:r>
            <a:endParaRPr kumimoji="0" lang="en-US" sz="2200" b="0" i="0" u="none" strike="noStrike" kern="1200" cap="none" spc="0" normalizeH="0" baseline="0" noProof="0" dirty="0">
              <a:ln>
                <a:noFill/>
              </a:ln>
              <a:solidFill>
                <a:schemeClr val="accent1"/>
              </a:solidFill>
              <a:effectLst/>
              <a:uLnTx/>
              <a:uFillTx/>
              <a:ea typeface="+mj-ea"/>
              <a:cs typeface="+mj-cs"/>
            </a:endParaRPr>
          </a:p>
        </p:txBody>
      </p:sp>
      <p:sp>
        <p:nvSpPr>
          <p:cNvPr id="3" name="Content Placeholder 2">
            <a:extLst>
              <a:ext uri="{FF2B5EF4-FFF2-40B4-BE49-F238E27FC236}">
                <a16:creationId xmlns:a16="http://schemas.microsoft.com/office/drawing/2014/main" id="{50B809C2-F623-88BF-3341-F5EFABE6626B}"/>
              </a:ext>
              <a:ext uri="{C183D7F6-B498-43B3-948B-1728B52AA6E4}">
                <adec:decorative xmlns:adec="http://schemas.microsoft.com/office/drawing/2017/decorative" val="1"/>
              </a:ext>
            </a:extLst>
          </p:cNvPr>
          <p:cNvSpPr>
            <a:spLocks noGrp="1"/>
          </p:cNvSpPr>
          <p:nvPr>
            <p:ph idx="1"/>
          </p:nvPr>
        </p:nvSpPr>
        <p:spPr>
          <a:xfrm>
            <a:off x="457200" y="1272209"/>
            <a:ext cx="3815862" cy="3190063"/>
          </a:xfrm>
        </p:spPr>
        <p:txBody>
          <a:bodyPr>
            <a:normAutofit/>
          </a:bodyPr>
          <a:lstStyle/>
          <a:p>
            <a:pPr marL="0" indent="0">
              <a:spcAft>
                <a:spcPts val="600"/>
              </a:spcAft>
              <a:buNone/>
            </a:pPr>
            <a:r>
              <a:rPr lang="en-US">
                <a:latin typeface="IBM Plex Sans" panose="020B0503050203000203" pitchFamily="34" charset="0"/>
              </a:rPr>
              <a:t>Bike and Ride Access to Transit (METRO Transit Authority of Harris County)</a:t>
            </a:r>
          </a:p>
          <a:p>
            <a:pPr>
              <a:spcAft>
                <a:spcPts val="600"/>
              </a:spcAft>
            </a:pPr>
            <a:r>
              <a:rPr lang="en-US" u="sng">
                <a:latin typeface="IBM Plex Sans" panose="020B0503050203000203" pitchFamily="34" charset="0"/>
              </a:rPr>
              <a:t>Evaluate bicycle and pedestrian access</a:t>
            </a:r>
            <a:r>
              <a:rPr lang="en-US">
                <a:latin typeface="IBM Plex Sans" panose="020B0503050203000203" pitchFamily="34" charset="0"/>
              </a:rPr>
              <a:t> to rail stations, park and ride, burs rapid transit, and BOOST Corridors.</a:t>
            </a:r>
          </a:p>
          <a:p>
            <a:pPr>
              <a:spcAft>
                <a:spcPts val="600"/>
              </a:spcAft>
            </a:pPr>
            <a:r>
              <a:rPr lang="en-US" u="sng">
                <a:latin typeface="IBM Plex Sans" panose="020B0503050203000203" pitchFamily="34" charset="0"/>
              </a:rPr>
              <a:t>Develop recommendations </a:t>
            </a:r>
            <a:r>
              <a:rPr lang="en-US">
                <a:latin typeface="IBM Plex Sans" panose="020B0503050203000203" pitchFamily="34" charset="0"/>
              </a:rPr>
              <a:t>to improve bicycle and pedestrian access and connectivity to transit.</a:t>
            </a:r>
          </a:p>
          <a:p>
            <a:pPr>
              <a:spcAft>
                <a:spcPts val="600"/>
              </a:spcAft>
            </a:pPr>
            <a:endParaRPr lang="en-US">
              <a:latin typeface="IBM Plex Sans" panose="020B0503050203000203" pitchFamily="34" charset="0"/>
            </a:endParaRPr>
          </a:p>
          <a:p>
            <a:pPr lvl="1">
              <a:spcAft>
                <a:spcPts val="600"/>
              </a:spcAft>
            </a:pPr>
            <a:endParaRPr lang="en-US" u="sng">
              <a:latin typeface="IBM Plex Sans" panose="020B0503050203000203" pitchFamily="34" charset="0"/>
            </a:endParaRPr>
          </a:p>
        </p:txBody>
      </p:sp>
      <p:pic>
        <p:nvPicPr>
          <p:cNvPr id="5" name="Picture 4">
            <a:extLst>
              <a:ext uri="{FF2B5EF4-FFF2-40B4-BE49-F238E27FC236}">
                <a16:creationId xmlns:a16="http://schemas.microsoft.com/office/drawing/2014/main" id="{CFDE4B24-19E3-3918-6A78-2519203BE8B3}"/>
              </a:ext>
              <a:ext uri="{C183D7F6-B498-43B3-948B-1728B52AA6E4}">
                <adec:decorative xmlns:adec="http://schemas.microsoft.com/office/drawing/2017/decorative" val="1"/>
              </a:ext>
            </a:extLst>
          </p:cNvPr>
          <p:cNvPicPr>
            <a:picLocks noChangeAspect="1"/>
          </p:cNvPicPr>
          <p:nvPr/>
        </p:nvPicPr>
        <p:blipFill>
          <a:blip r:embed="rId2"/>
          <a:srcRect t="7984" r="1" b="1"/>
          <a:stretch>
            <a:fillRect/>
          </a:stretch>
        </p:blipFill>
        <p:spPr>
          <a:xfrm>
            <a:off x="4418205" y="1272209"/>
            <a:ext cx="4268595" cy="3387714"/>
          </a:xfrm>
          <a:prstGeom prst="rect">
            <a:avLst/>
          </a:prstGeom>
          <a:noFill/>
        </p:spPr>
      </p:pic>
    </p:spTree>
    <p:extLst>
      <p:ext uri="{BB962C8B-B14F-4D97-AF65-F5344CB8AC3E}">
        <p14:creationId xmlns:p14="http://schemas.microsoft.com/office/powerpoint/2010/main" val="36779148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64AC74-0E51-3B46-636A-CA53868FF39B}"/>
              </a:ext>
            </a:extLst>
          </p:cNvPr>
          <p:cNvSpPr txBox="1">
            <a:spLocks noGrp="1"/>
          </p:cNvSpPr>
          <p:nvPr>
            <p:ph type="title" idx="4294967295"/>
          </p:nvPr>
        </p:nvSpPr>
        <p:spPr>
          <a:xfrm>
            <a:off x="239842" y="696892"/>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Autofit/>
          </a:bodyPr>
          <a:lstStyle>
            <a:lvl1pPr algn="l" defTabSz="685800" rtl="0" eaLnBrk="1" latinLnBrk="0" hangingPunct="1">
              <a:lnSpc>
                <a:spcPct val="100000"/>
              </a:lnSpc>
              <a:spcBef>
                <a:spcPct val="0"/>
              </a:spcBef>
              <a:buNone/>
              <a:defRPr sz="2200" kern="1200">
                <a:solidFill>
                  <a:schemeClr val="accent1"/>
                </a:solidFill>
                <a:latin typeface="+mj-lt"/>
                <a:ea typeface="+mj-ea"/>
                <a:cs typeface="+mj-cs"/>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accent1"/>
                </a:solidFill>
                <a:effectLst/>
                <a:uLnTx/>
                <a:uFillTx/>
                <a:ea typeface="+mj-ea"/>
                <a:cs typeface="+mj-cs"/>
              </a:rPr>
              <a:t>Examples of projects with </a:t>
            </a:r>
            <a:r>
              <a:rPr kumimoji="0" lang="en-US" b="1" i="0" u="sng" strike="noStrike" kern="1200" cap="none" spc="0" normalizeH="0" baseline="0" noProof="0" dirty="0">
                <a:ln>
                  <a:noFill/>
                </a:ln>
                <a:solidFill>
                  <a:schemeClr val="accent3">
                    <a:lumMod val="60000"/>
                    <a:lumOff val="40000"/>
                  </a:schemeClr>
                </a:solidFill>
                <a:effectLst/>
                <a:uLnTx/>
                <a:uFillTx/>
                <a:ea typeface="+mj-ea"/>
                <a:cs typeface="+mj-cs"/>
              </a:rPr>
              <a:t>transit</a:t>
            </a:r>
            <a:r>
              <a:rPr kumimoji="0" lang="en-US" b="1" i="0" u="none" strike="noStrike" kern="1200" cap="none" spc="0" normalizeH="0" baseline="0" noProof="0" dirty="0">
                <a:ln>
                  <a:noFill/>
                </a:ln>
                <a:solidFill>
                  <a:schemeClr val="accent1"/>
                </a:solidFill>
                <a:effectLst/>
                <a:uLnTx/>
                <a:uFillTx/>
                <a:ea typeface="+mj-ea"/>
                <a:cs typeface="+mj-cs"/>
              </a:rPr>
              <a:t> </a:t>
            </a:r>
            <a:r>
              <a:rPr kumimoji="0" lang="en-US" b="0" i="0" u="none" strike="noStrike" kern="1200" cap="none" spc="0" normalizeH="0" baseline="0" noProof="0" dirty="0">
                <a:ln>
                  <a:noFill/>
                </a:ln>
                <a:solidFill>
                  <a:schemeClr val="accent1"/>
                </a:solidFill>
                <a:effectLst/>
                <a:uLnTx/>
                <a:uFillTx/>
                <a:ea typeface="+mj-ea"/>
                <a:cs typeface="+mj-cs"/>
              </a:rPr>
              <a:t>nexus, </a:t>
            </a:r>
            <a:r>
              <a:rPr lang="en-US" b="0" dirty="0"/>
              <a:t>part 2</a:t>
            </a:r>
            <a:endParaRPr kumimoji="0" lang="en-US" b="0" i="0" u="none" strike="noStrike" kern="1200" cap="none" spc="0" normalizeH="0" baseline="0" noProof="0" dirty="0">
              <a:ln>
                <a:noFill/>
              </a:ln>
              <a:solidFill>
                <a:schemeClr val="accent1"/>
              </a:solidFill>
              <a:effectLst/>
              <a:uLnTx/>
              <a:uFillTx/>
              <a:ea typeface="+mj-ea"/>
              <a:cs typeface="+mj-cs"/>
            </a:endParaRPr>
          </a:p>
        </p:txBody>
      </p:sp>
      <p:sp>
        <p:nvSpPr>
          <p:cNvPr id="3" name="Content Placeholder 2">
            <a:extLst>
              <a:ext uri="{FF2B5EF4-FFF2-40B4-BE49-F238E27FC236}">
                <a16:creationId xmlns:a16="http://schemas.microsoft.com/office/drawing/2014/main" id="{57E0980A-4BDE-CC1E-D653-0FF91E5D3DDE}"/>
              </a:ext>
            </a:extLst>
          </p:cNvPr>
          <p:cNvSpPr>
            <a:spLocks noGrp="1"/>
          </p:cNvSpPr>
          <p:nvPr>
            <p:ph idx="1"/>
          </p:nvPr>
        </p:nvSpPr>
        <p:spPr/>
        <p:txBody>
          <a:bodyPr/>
          <a:lstStyle/>
          <a:p>
            <a:r>
              <a:rPr lang="en-US" err="1"/>
              <a:t>CapMetro</a:t>
            </a:r>
            <a:r>
              <a:rPr lang="en-US"/>
              <a:t> ADA Transition Plan Bus Stop Improvements</a:t>
            </a:r>
          </a:p>
          <a:p>
            <a:r>
              <a:rPr lang="en-US"/>
              <a:t>Implementing bus stop improvements which </a:t>
            </a:r>
            <a:r>
              <a:rPr lang="en-US" u="sng"/>
              <a:t>enhances pedestrian access </a:t>
            </a:r>
            <a:r>
              <a:rPr lang="en-US"/>
              <a:t>and upgrade accessibility to </a:t>
            </a:r>
            <a:r>
              <a:rPr lang="en-US" u="sng"/>
              <a:t>accommodate individuals with mobility needs</a:t>
            </a:r>
            <a:r>
              <a:rPr lang="en-US"/>
              <a:t>.</a:t>
            </a:r>
          </a:p>
        </p:txBody>
      </p:sp>
      <p:pic>
        <p:nvPicPr>
          <p:cNvPr id="7" name="Picture 6" descr="pictured of aged bus stop and sidewalk that could use some upgrades.">
            <a:extLst>
              <a:ext uri="{FF2B5EF4-FFF2-40B4-BE49-F238E27FC236}">
                <a16:creationId xmlns:a16="http://schemas.microsoft.com/office/drawing/2014/main" id="{EE2F79E2-03EE-01CB-3D35-ED05EEB58353}"/>
              </a:ext>
            </a:extLst>
          </p:cNvPr>
          <p:cNvPicPr>
            <a:picLocks noChangeAspect="1"/>
          </p:cNvPicPr>
          <p:nvPr/>
        </p:nvPicPr>
        <p:blipFill>
          <a:blip r:embed="rId2"/>
          <a:srcRect l="3275" t="7699" r="3167" b="4647"/>
          <a:stretch>
            <a:fillRect/>
          </a:stretch>
        </p:blipFill>
        <p:spPr>
          <a:xfrm>
            <a:off x="239842" y="2574131"/>
            <a:ext cx="3005527" cy="2185246"/>
          </a:xfrm>
          <a:prstGeom prst="rect">
            <a:avLst/>
          </a:prstGeom>
        </p:spPr>
      </p:pic>
      <p:pic>
        <p:nvPicPr>
          <p:cNvPr id="9" name="Picture 8" descr="new bus stop facilities with bike path running behind the bus stop.">
            <a:extLst>
              <a:ext uri="{FF2B5EF4-FFF2-40B4-BE49-F238E27FC236}">
                <a16:creationId xmlns:a16="http://schemas.microsoft.com/office/drawing/2014/main" id="{E260F6CF-D077-EA5E-1A75-E747A3D6F327}"/>
              </a:ext>
            </a:extLst>
          </p:cNvPr>
          <p:cNvPicPr>
            <a:picLocks noChangeAspect="1"/>
          </p:cNvPicPr>
          <p:nvPr/>
        </p:nvPicPr>
        <p:blipFill>
          <a:blip r:embed="rId3"/>
          <a:stretch>
            <a:fillRect/>
          </a:stretch>
        </p:blipFill>
        <p:spPr>
          <a:xfrm>
            <a:off x="5691668" y="2397265"/>
            <a:ext cx="3212490" cy="1759221"/>
          </a:xfrm>
          <a:prstGeom prst="rect">
            <a:avLst/>
          </a:prstGeom>
        </p:spPr>
      </p:pic>
      <p:pic>
        <p:nvPicPr>
          <p:cNvPr id="5" name="Picture 4" descr="general layout of busstop bike lane configuration.">
            <a:extLst>
              <a:ext uri="{FF2B5EF4-FFF2-40B4-BE49-F238E27FC236}">
                <a16:creationId xmlns:a16="http://schemas.microsoft.com/office/drawing/2014/main" id="{8278E036-B6DD-8093-7348-552B88FD7237}"/>
              </a:ext>
            </a:extLst>
          </p:cNvPr>
          <p:cNvPicPr>
            <a:picLocks noChangeAspect="1"/>
          </p:cNvPicPr>
          <p:nvPr/>
        </p:nvPicPr>
        <p:blipFill>
          <a:blip r:embed="rId4"/>
          <a:stretch>
            <a:fillRect/>
          </a:stretch>
        </p:blipFill>
        <p:spPr>
          <a:xfrm>
            <a:off x="3303055" y="3456589"/>
            <a:ext cx="3700830" cy="1609412"/>
          </a:xfrm>
          <a:prstGeom prst="rect">
            <a:avLst/>
          </a:prstGeom>
        </p:spPr>
      </p:pic>
    </p:spTree>
    <p:extLst>
      <p:ext uri="{BB962C8B-B14F-4D97-AF65-F5344CB8AC3E}">
        <p14:creationId xmlns:p14="http://schemas.microsoft.com/office/powerpoint/2010/main" val="1202985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B95BA-D16C-DCF4-A47C-15402E21B04B}"/>
              </a:ext>
              <a:ext uri="{C183D7F6-B498-43B3-948B-1728B52AA6E4}">
                <adec:decorative xmlns:adec="http://schemas.microsoft.com/office/drawing/2017/decorative" val="1"/>
              </a:ext>
            </a:extLst>
          </p:cNvPr>
          <p:cNvSpPr>
            <a:spLocks noGrp="1"/>
          </p:cNvSpPr>
          <p:nvPr>
            <p:ph type="title"/>
          </p:nvPr>
        </p:nvSpPr>
        <p:spPr>
          <a:xfrm>
            <a:off x="363415" y="685991"/>
            <a:ext cx="8229600" cy="294885"/>
          </a:xfrm>
        </p:spPr>
        <p:txBody>
          <a:bodyPr>
            <a:noAutofit/>
          </a:bodyPr>
          <a:lstStyle/>
          <a:p>
            <a:r>
              <a:rPr lang="en-US" sz="2200" dirty="0">
                <a:latin typeface="+mj-lt"/>
              </a:rPr>
              <a:t>Examples of projects with </a:t>
            </a:r>
            <a:r>
              <a:rPr lang="en-US" sz="2200" b="1" u="sng" dirty="0">
                <a:solidFill>
                  <a:schemeClr val="accent3">
                    <a:lumMod val="60000"/>
                    <a:lumOff val="40000"/>
                  </a:schemeClr>
                </a:solidFill>
                <a:latin typeface="+mj-lt"/>
              </a:rPr>
              <a:t>transit</a:t>
            </a:r>
            <a:r>
              <a:rPr lang="en-US" sz="2200" b="1" dirty="0">
                <a:latin typeface="+mj-lt"/>
              </a:rPr>
              <a:t> </a:t>
            </a:r>
            <a:r>
              <a:rPr lang="en-US" sz="2200" dirty="0">
                <a:latin typeface="+mj-lt"/>
              </a:rPr>
              <a:t>nexus, part 3</a:t>
            </a:r>
          </a:p>
        </p:txBody>
      </p:sp>
      <p:sp>
        <p:nvSpPr>
          <p:cNvPr id="3" name="Content Placeholder 2">
            <a:extLst>
              <a:ext uri="{FF2B5EF4-FFF2-40B4-BE49-F238E27FC236}">
                <a16:creationId xmlns:a16="http://schemas.microsoft.com/office/drawing/2014/main" id="{124CCF74-D3D2-1357-A8E5-77CE2A22655C}"/>
              </a:ext>
              <a:ext uri="{C183D7F6-B498-43B3-948B-1728B52AA6E4}">
                <adec:decorative xmlns:adec="http://schemas.microsoft.com/office/drawing/2017/decorative" val="1"/>
              </a:ext>
            </a:extLst>
          </p:cNvPr>
          <p:cNvSpPr>
            <a:spLocks noGrp="1"/>
          </p:cNvSpPr>
          <p:nvPr>
            <p:ph idx="1"/>
          </p:nvPr>
        </p:nvSpPr>
        <p:spPr>
          <a:xfrm>
            <a:off x="363415" y="1108085"/>
            <a:ext cx="8229600" cy="3190063"/>
          </a:xfrm>
        </p:spPr>
        <p:txBody>
          <a:bodyPr/>
          <a:lstStyle/>
          <a:p>
            <a:r>
              <a:rPr lang="en-US" dirty="0"/>
              <a:t>Nicholson and MKT Trial Improvements (Memorial Heights Redevelopment Authority)</a:t>
            </a:r>
          </a:p>
          <a:p>
            <a:r>
              <a:rPr lang="en-US" dirty="0"/>
              <a:t>Improvements include: upgrade crosswalks, new or improved ADA ramps, limited sidewalk (gap filling), rectangular rapid flashing beacons, and improved lighting.</a:t>
            </a:r>
          </a:p>
        </p:txBody>
      </p:sp>
      <p:pic>
        <p:nvPicPr>
          <p:cNvPr id="5" name="Picture 4">
            <a:extLst>
              <a:ext uri="{FF2B5EF4-FFF2-40B4-BE49-F238E27FC236}">
                <a16:creationId xmlns:a16="http://schemas.microsoft.com/office/drawing/2014/main" id="{9DFAEF05-3DA7-A856-7CA1-415BE3DB163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58087" y="3245324"/>
            <a:ext cx="3571918" cy="1777275"/>
          </a:xfrm>
          <a:prstGeom prst="rect">
            <a:avLst/>
          </a:prstGeom>
        </p:spPr>
      </p:pic>
      <p:pic>
        <p:nvPicPr>
          <p:cNvPr id="7" name="Picture 6">
            <a:extLst>
              <a:ext uri="{FF2B5EF4-FFF2-40B4-BE49-F238E27FC236}">
                <a16:creationId xmlns:a16="http://schemas.microsoft.com/office/drawing/2014/main" id="{920556CA-87EF-86E5-963F-CE6CE272B47E}"/>
              </a:ext>
              <a:ext uri="{C183D7F6-B498-43B3-948B-1728B52AA6E4}">
                <adec:decorative xmlns:adec="http://schemas.microsoft.com/office/drawing/2017/decorative" val="1"/>
              </a:ext>
            </a:extLst>
          </p:cNvPr>
          <p:cNvPicPr>
            <a:picLocks noChangeAspect="1"/>
          </p:cNvPicPr>
          <p:nvPr/>
        </p:nvPicPr>
        <p:blipFill>
          <a:blip r:embed="rId3"/>
          <a:srcRect l="2618" t="3952" r="4189" b="3762"/>
          <a:stretch>
            <a:fillRect/>
          </a:stretch>
        </p:blipFill>
        <p:spPr>
          <a:xfrm>
            <a:off x="231720" y="2531871"/>
            <a:ext cx="2782277" cy="1930401"/>
          </a:xfrm>
          <a:prstGeom prst="rect">
            <a:avLst/>
          </a:prstGeom>
        </p:spPr>
      </p:pic>
      <p:pic>
        <p:nvPicPr>
          <p:cNvPr id="9" name="Picture 8">
            <a:extLst>
              <a:ext uri="{FF2B5EF4-FFF2-40B4-BE49-F238E27FC236}">
                <a16:creationId xmlns:a16="http://schemas.microsoft.com/office/drawing/2014/main" id="{4722BA1F-B688-B15D-10DF-5EC3A9E99F0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6101" y="2531871"/>
            <a:ext cx="2289979" cy="2209393"/>
          </a:xfrm>
          <a:prstGeom prst="rect">
            <a:avLst/>
          </a:prstGeom>
        </p:spPr>
      </p:pic>
    </p:spTree>
    <p:extLst>
      <p:ext uri="{BB962C8B-B14F-4D97-AF65-F5344CB8AC3E}">
        <p14:creationId xmlns:p14="http://schemas.microsoft.com/office/powerpoint/2010/main" val="31058717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E8C0-87A8-15F4-63DD-214DE66016BF}"/>
              </a:ext>
            </a:extLst>
          </p:cNvPr>
          <p:cNvSpPr>
            <a:spLocks noGrp="1"/>
          </p:cNvSpPr>
          <p:nvPr>
            <p:ph type="title"/>
          </p:nvPr>
        </p:nvSpPr>
        <p:spPr>
          <a:xfrm>
            <a:off x="159657" y="622273"/>
            <a:ext cx="8229600" cy="294885"/>
          </a:xfrm>
        </p:spPr>
        <p:txBody>
          <a:bodyPr>
            <a:normAutofit fontScale="90000"/>
          </a:bodyPr>
          <a:lstStyle/>
          <a:p>
            <a:r>
              <a:rPr lang="en-US" dirty="0"/>
              <a:t>Web-based Application Process</a:t>
            </a:r>
          </a:p>
        </p:txBody>
      </p:sp>
      <p:pic>
        <p:nvPicPr>
          <p:cNvPr id="5" name="Content Placeholder 4" descr="Image of landing page for the TA Web-based Application">
            <a:extLst>
              <a:ext uri="{FF2B5EF4-FFF2-40B4-BE49-F238E27FC236}">
                <a16:creationId xmlns:a16="http://schemas.microsoft.com/office/drawing/2014/main" id="{5D59F67E-B72F-0481-081D-2741F510BEAC}"/>
              </a:ext>
            </a:extLst>
          </p:cNvPr>
          <p:cNvPicPr>
            <a:picLocks noGrp="1" noChangeAspect="1"/>
          </p:cNvPicPr>
          <p:nvPr>
            <p:ph idx="1"/>
          </p:nvPr>
        </p:nvPicPr>
        <p:blipFill>
          <a:blip r:embed="rId2"/>
          <a:stretch>
            <a:fillRect/>
          </a:stretch>
        </p:blipFill>
        <p:spPr>
          <a:xfrm>
            <a:off x="1499257" y="991058"/>
            <a:ext cx="6281242" cy="4077377"/>
          </a:xfrm>
          <a:prstGeom prst="rect">
            <a:avLst/>
          </a:prstGeom>
          <a:ln>
            <a:solidFill>
              <a:schemeClr val="tx1"/>
            </a:solidFill>
          </a:ln>
        </p:spPr>
      </p:pic>
      <p:sp>
        <p:nvSpPr>
          <p:cNvPr id="3" name="TextBox 2">
            <a:extLst>
              <a:ext uri="{FF2B5EF4-FFF2-40B4-BE49-F238E27FC236}">
                <a16:creationId xmlns:a16="http://schemas.microsoft.com/office/drawing/2014/main" id="{A7E6803A-9282-D5C1-AB75-5B82F22C41E5}"/>
              </a:ext>
            </a:extLst>
          </p:cNvPr>
          <p:cNvSpPr txBox="1"/>
          <p:nvPr/>
        </p:nvSpPr>
        <p:spPr>
          <a:xfrm>
            <a:off x="3047999" y="991058"/>
            <a:ext cx="1320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Verdana"/>
                <a:ea typeface="+mn-ea"/>
                <a:cs typeface="+mn-cs"/>
              </a:rPr>
              <a:t>TA-PATH</a:t>
            </a:r>
          </a:p>
        </p:txBody>
      </p:sp>
    </p:spTree>
    <p:extLst>
      <p:ext uri="{BB962C8B-B14F-4D97-AF65-F5344CB8AC3E}">
        <p14:creationId xmlns:p14="http://schemas.microsoft.com/office/powerpoint/2010/main" val="2177534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C033-C4DD-4266-A96C-BF4C86D6A40E}"/>
              </a:ext>
              <a:ext uri="{C183D7F6-B498-43B3-948B-1728B52AA6E4}">
                <adec:decorative xmlns:adec="http://schemas.microsoft.com/office/drawing/2017/decorative" val="1"/>
              </a:ext>
            </a:extLst>
          </p:cNvPr>
          <p:cNvSpPr>
            <a:spLocks noGrp="1"/>
          </p:cNvSpPr>
          <p:nvPr>
            <p:ph type="title"/>
          </p:nvPr>
        </p:nvSpPr>
        <p:spPr>
          <a:xfrm>
            <a:off x="457200" y="719190"/>
            <a:ext cx="8229600" cy="294885"/>
          </a:xfrm>
        </p:spPr>
        <p:txBody>
          <a:bodyPr>
            <a:noAutofit/>
          </a:bodyPr>
          <a:lstStyle/>
          <a:p>
            <a:r>
              <a:rPr lang="en-US" b="0"/>
              <a:t>TxDOT TA evaluation criteria</a:t>
            </a:r>
          </a:p>
        </p:txBody>
      </p:sp>
      <p:sp>
        <p:nvSpPr>
          <p:cNvPr id="12" name="Freeform: Shape 11">
            <a:extLst>
              <a:ext uri="{FF2B5EF4-FFF2-40B4-BE49-F238E27FC236}">
                <a16:creationId xmlns:a16="http://schemas.microsoft.com/office/drawing/2014/main" id="{F6582D9A-CA72-4C5E-A9DC-33E207E0D5CA}"/>
              </a:ext>
              <a:ext uri="{C183D7F6-B498-43B3-948B-1728B52AA6E4}">
                <adec:decorative xmlns:adec="http://schemas.microsoft.com/office/drawing/2017/decorative" val="1"/>
              </a:ext>
            </a:extLst>
          </p:cNvPr>
          <p:cNvSpPr/>
          <p:nvPr/>
        </p:nvSpPr>
        <p:spPr>
          <a:xfrm>
            <a:off x="979674" y="1286905"/>
            <a:ext cx="2743855" cy="1215039"/>
          </a:xfrm>
          <a:custGeom>
            <a:avLst/>
            <a:gdLst>
              <a:gd name="connsiteX0" fmla="*/ 0 w 2743855"/>
              <a:gd name="connsiteY0" fmla="*/ 121504 h 1215039"/>
              <a:gd name="connsiteX1" fmla="*/ 121504 w 2743855"/>
              <a:gd name="connsiteY1" fmla="*/ 0 h 1215039"/>
              <a:gd name="connsiteX2" fmla="*/ 2622351 w 2743855"/>
              <a:gd name="connsiteY2" fmla="*/ 0 h 1215039"/>
              <a:gd name="connsiteX3" fmla="*/ 2743855 w 2743855"/>
              <a:gd name="connsiteY3" fmla="*/ 121504 h 1215039"/>
              <a:gd name="connsiteX4" fmla="*/ 2743855 w 2743855"/>
              <a:gd name="connsiteY4" fmla="*/ 1093535 h 1215039"/>
              <a:gd name="connsiteX5" fmla="*/ 2622351 w 2743855"/>
              <a:gd name="connsiteY5" fmla="*/ 1215039 h 1215039"/>
              <a:gd name="connsiteX6" fmla="*/ 121504 w 2743855"/>
              <a:gd name="connsiteY6" fmla="*/ 1215039 h 1215039"/>
              <a:gd name="connsiteX7" fmla="*/ 0 w 2743855"/>
              <a:gd name="connsiteY7" fmla="*/ 1093535 h 1215039"/>
              <a:gd name="connsiteX8" fmla="*/ 0 w 2743855"/>
              <a:gd name="connsiteY8" fmla="*/ 121504 h 12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855" h="1215039">
                <a:moveTo>
                  <a:pt x="0" y="121504"/>
                </a:moveTo>
                <a:cubicBezTo>
                  <a:pt x="0" y="54399"/>
                  <a:pt x="54399" y="0"/>
                  <a:pt x="121504" y="0"/>
                </a:cubicBezTo>
                <a:lnTo>
                  <a:pt x="2622351" y="0"/>
                </a:lnTo>
                <a:cubicBezTo>
                  <a:pt x="2689456" y="0"/>
                  <a:pt x="2743855" y="54399"/>
                  <a:pt x="2743855" y="121504"/>
                </a:cubicBezTo>
                <a:lnTo>
                  <a:pt x="2743855" y="1093535"/>
                </a:lnTo>
                <a:cubicBezTo>
                  <a:pt x="2743855" y="1160640"/>
                  <a:pt x="2689456" y="1215039"/>
                  <a:pt x="2622351" y="1215039"/>
                </a:cubicBezTo>
                <a:lnTo>
                  <a:pt x="121504" y="1215039"/>
                </a:lnTo>
                <a:cubicBezTo>
                  <a:pt x="54399" y="1215039"/>
                  <a:pt x="0" y="1160640"/>
                  <a:pt x="0" y="1093535"/>
                </a:cubicBezTo>
                <a:lnTo>
                  <a:pt x="0" y="12150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410" tIns="72410" rIns="895567" bIns="376170"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Bike &amp; Pedestrian Crash Count/Rate</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Safety Hazards</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Countermeasures</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Design Elements</a:t>
            </a:r>
          </a:p>
        </p:txBody>
      </p:sp>
      <p:sp>
        <p:nvSpPr>
          <p:cNvPr id="11" name="Freeform: Shape 10">
            <a:extLst>
              <a:ext uri="{FF2B5EF4-FFF2-40B4-BE49-F238E27FC236}">
                <a16:creationId xmlns:a16="http://schemas.microsoft.com/office/drawing/2014/main" id="{451E7DD1-0D7C-408D-A015-C53074A865B6}"/>
              </a:ext>
              <a:ext uri="{C183D7F6-B498-43B3-948B-1728B52AA6E4}">
                <adec:decorative xmlns:adec="http://schemas.microsoft.com/office/drawing/2017/decorative" val="1"/>
              </a:ext>
            </a:extLst>
          </p:cNvPr>
          <p:cNvSpPr/>
          <p:nvPr/>
        </p:nvSpPr>
        <p:spPr>
          <a:xfrm>
            <a:off x="4864269" y="1286905"/>
            <a:ext cx="2928193" cy="1405495"/>
          </a:xfrm>
          <a:custGeom>
            <a:avLst/>
            <a:gdLst>
              <a:gd name="connsiteX0" fmla="*/ 0 w 2950878"/>
              <a:gd name="connsiteY0" fmla="*/ 121504 h 1215039"/>
              <a:gd name="connsiteX1" fmla="*/ 121504 w 2950878"/>
              <a:gd name="connsiteY1" fmla="*/ 0 h 1215039"/>
              <a:gd name="connsiteX2" fmla="*/ 2829374 w 2950878"/>
              <a:gd name="connsiteY2" fmla="*/ 0 h 1215039"/>
              <a:gd name="connsiteX3" fmla="*/ 2950878 w 2950878"/>
              <a:gd name="connsiteY3" fmla="*/ 121504 h 1215039"/>
              <a:gd name="connsiteX4" fmla="*/ 2950878 w 2950878"/>
              <a:gd name="connsiteY4" fmla="*/ 1093535 h 1215039"/>
              <a:gd name="connsiteX5" fmla="*/ 2829374 w 2950878"/>
              <a:gd name="connsiteY5" fmla="*/ 1215039 h 1215039"/>
              <a:gd name="connsiteX6" fmla="*/ 121504 w 2950878"/>
              <a:gd name="connsiteY6" fmla="*/ 1215039 h 1215039"/>
              <a:gd name="connsiteX7" fmla="*/ 0 w 2950878"/>
              <a:gd name="connsiteY7" fmla="*/ 1093535 h 1215039"/>
              <a:gd name="connsiteX8" fmla="*/ 0 w 2950878"/>
              <a:gd name="connsiteY8" fmla="*/ 121504 h 12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0878" h="1215039">
                <a:moveTo>
                  <a:pt x="0" y="121504"/>
                </a:moveTo>
                <a:cubicBezTo>
                  <a:pt x="0" y="54399"/>
                  <a:pt x="54399" y="0"/>
                  <a:pt x="121504" y="0"/>
                </a:cubicBezTo>
                <a:lnTo>
                  <a:pt x="2829374" y="0"/>
                </a:lnTo>
                <a:cubicBezTo>
                  <a:pt x="2896479" y="0"/>
                  <a:pt x="2950878" y="54399"/>
                  <a:pt x="2950878" y="121504"/>
                </a:cubicBezTo>
                <a:lnTo>
                  <a:pt x="2950878" y="1093535"/>
                </a:lnTo>
                <a:cubicBezTo>
                  <a:pt x="2950878" y="1160640"/>
                  <a:pt x="2896479" y="1215039"/>
                  <a:pt x="2829374" y="1215039"/>
                </a:cubicBezTo>
                <a:lnTo>
                  <a:pt x="121504" y="1215039"/>
                </a:lnTo>
                <a:cubicBezTo>
                  <a:pt x="54399" y="1215039"/>
                  <a:pt x="0" y="1160640"/>
                  <a:pt x="0" y="1093535"/>
                </a:cubicBezTo>
                <a:lnTo>
                  <a:pt x="0" y="12150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7674" tIns="72410" rIns="72410" bIns="376170"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Modal connectivity</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Destinations</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Barrier Elimination</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Bicycle Tourism Trails</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Employment &amp; population density*</a:t>
            </a:r>
          </a:p>
        </p:txBody>
      </p:sp>
      <p:sp>
        <p:nvSpPr>
          <p:cNvPr id="8" name="TextBox 7">
            <a:extLst>
              <a:ext uri="{FF2B5EF4-FFF2-40B4-BE49-F238E27FC236}">
                <a16:creationId xmlns:a16="http://schemas.microsoft.com/office/drawing/2014/main" id="{DFEFB5CD-2CA2-4DDB-B7E9-5008C4F04D8C}"/>
              </a:ext>
              <a:ext uri="{C183D7F6-B498-43B3-948B-1728B52AA6E4}">
                <adec:decorative xmlns:adec="http://schemas.microsoft.com/office/drawing/2017/decorative" val="1"/>
              </a:ext>
            </a:extLst>
          </p:cNvPr>
          <p:cNvSpPr txBox="1"/>
          <p:nvPr/>
        </p:nvSpPr>
        <p:spPr>
          <a:xfrm>
            <a:off x="188649" y="4750257"/>
            <a:ext cx="266399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IBM Plex Sans Cond Text" panose="020B0506050203000203" pitchFamily="34" charset="0"/>
                <a:ea typeface="+mn-ea"/>
                <a:cs typeface="+mn-cs"/>
              </a:rPr>
              <a:t>*Employment &amp; population density are not evaluated on nonurban or small urban projects.</a:t>
            </a:r>
          </a:p>
        </p:txBody>
      </p:sp>
      <p:sp>
        <p:nvSpPr>
          <p:cNvPr id="19" name="Freeform: Shape 18">
            <a:extLst>
              <a:ext uri="{FF2B5EF4-FFF2-40B4-BE49-F238E27FC236}">
                <a16:creationId xmlns:a16="http://schemas.microsoft.com/office/drawing/2014/main" id="{7A6C7A5D-623C-4163-B021-D9329F5DE6D8}"/>
              </a:ext>
              <a:ext uri="{C183D7F6-B498-43B3-948B-1728B52AA6E4}">
                <adec:decorative xmlns:adec="http://schemas.microsoft.com/office/drawing/2017/decorative" val="1"/>
              </a:ext>
            </a:extLst>
          </p:cNvPr>
          <p:cNvSpPr/>
          <p:nvPr/>
        </p:nvSpPr>
        <p:spPr>
          <a:xfrm>
            <a:off x="4886955" y="3090265"/>
            <a:ext cx="2928193" cy="877903"/>
          </a:xfrm>
          <a:custGeom>
            <a:avLst/>
            <a:gdLst>
              <a:gd name="connsiteX0" fmla="*/ 0 w 2950878"/>
              <a:gd name="connsiteY0" fmla="*/ 121504 h 1215039"/>
              <a:gd name="connsiteX1" fmla="*/ 121504 w 2950878"/>
              <a:gd name="connsiteY1" fmla="*/ 0 h 1215039"/>
              <a:gd name="connsiteX2" fmla="*/ 2829374 w 2950878"/>
              <a:gd name="connsiteY2" fmla="*/ 0 h 1215039"/>
              <a:gd name="connsiteX3" fmla="*/ 2950878 w 2950878"/>
              <a:gd name="connsiteY3" fmla="*/ 121504 h 1215039"/>
              <a:gd name="connsiteX4" fmla="*/ 2950878 w 2950878"/>
              <a:gd name="connsiteY4" fmla="*/ 1093535 h 1215039"/>
              <a:gd name="connsiteX5" fmla="*/ 2829374 w 2950878"/>
              <a:gd name="connsiteY5" fmla="*/ 1215039 h 1215039"/>
              <a:gd name="connsiteX6" fmla="*/ 121504 w 2950878"/>
              <a:gd name="connsiteY6" fmla="*/ 1215039 h 1215039"/>
              <a:gd name="connsiteX7" fmla="*/ 0 w 2950878"/>
              <a:gd name="connsiteY7" fmla="*/ 1093535 h 1215039"/>
              <a:gd name="connsiteX8" fmla="*/ 0 w 2950878"/>
              <a:gd name="connsiteY8" fmla="*/ 121504 h 12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0878" h="1215039">
                <a:moveTo>
                  <a:pt x="0" y="121504"/>
                </a:moveTo>
                <a:cubicBezTo>
                  <a:pt x="0" y="54399"/>
                  <a:pt x="54399" y="0"/>
                  <a:pt x="121504" y="0"/>
                </a:cubicBezTo>
                <a:lnTo>
                  <a:pt x="2829374" y="0"/>
                </a:lnTo>
                <a:cubicBezTo>
                  <a:pt x="2896479" y="0"/>
                  <a:pt x="2950878" y="54399"/>
                  <a:pt x="2950878" y="121504"/>
                </a:cubicBezTo>
                <a:lnTo>
                  <a:pt x="2950878" y="1093535"/>
                </a:lnTo>
                <a:cubicBezTo>
                  <a:pt x="2950878" y="1160640"/>
                  <a:pt x="2896479" y="1215039"/>
                  <a:pt x="2829374" y="1215039"/>
                </a:cubicBezTo>
                <a:lnTo>
                  <a:pt x="121504" y="1215039"/>
                </a:lnTo>
                <a:cubicBezTo>
                  <a:pt x="54399" y="1215039"/>
                  <a:pt x="0" y="1160640"/>
                  <a:pt x="0" y="1093535"/>
                </a:cubicBezTo>
                <a:lnTo>
                  <a:pt x="0" y="12150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7674" tIns="72410" rIns="72410" bIns="376170" numCol="1" spcCol="1270" anchor="t" anchorCtr="0">
            <a:noAutofit/>
          </a:bodyPr>
          <a:lstStyle/>
          <a:p>
            <a:pPr marL="344488"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Status of project development</a:t>
            </a:r>
          </a:p>
          <a:p>
            <a:pPr marL="344488"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Project timeline</a:t>
            </a:r>
          </a:p>
          <a:p>
            <a:pPr marL="344488"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Constructability</a:t>
            </a:r>
          </a:p>
        </p:txBody>
      </p:sp>
      <p:sp>
        <p:nvSpPr>
          <p:cNvPr id="10" name="Freeform: Shape 9">
            <a:extLst>
              <a:ext uri="{FF2B5EF4-FFF2-40B4-BE49-F238E27FC236}">
                <a16:creationId xmlns:a16="http://schemas.microsoft.com/office/drawing/2014/main" id="{17CF5F59-CDFE-4AB1-8541-4B3B7DA5D80B}"/>
              </a:ext>
              <a:ext uri="{C183D7F6-B498-43B3-948B-1728B52AA6E4}">
                <adec:decorative xmlns:adec="http://schemas.microsoft.com/office/drawing/2017/decorative" val="1"/>
              </a:ext>
            </a:extLst>
          </p:cNvPr>
          <p:cNvSpPr/>
          <p:nvPr/>
        </p:nvSpPr>
        <p:spPr>
          <a:xfrm>
            <a:off x="979674" y="3057277"/>
            <a:ext cx="2853209" cy="1215039"/>
          </a:xfrm>
          <a:custGeom>
            <a:avLst/>
            <a:gdLst>
              <a:gd name="connsiteX0" fmla="*/ 0 w 2853209"/>
              <a:gd name="connsiteY0" fmla="*/ 121504 h 1215039"/>
              <a:gd name="connsiteX1" fmla="*/ 121504 w 2853209"/>
              <a:gd name="connsiteY1" fmla="*/ 0 h 1215039"/>
              <a:gd name="connsiteX2" fmla="*/ 2731705 w 2853209"/>
              <a:gd name="connsiteY2" fmla="*/ 0 h 1215039"/>
              <a:gd name="connsiteX3" fmla="*/ 2853209 w 2853209"/>
              <a:gd name="connsiteY3" fmla="*/ 121504 h 1215039"/>
              <a:gd name="connsiteX4" fmla="*/ 2853209 w 2853209"/>
              <a:gd name="connsiteY4" fmla="*/ 1093535 h 1215039"/>
              <a:gd name="connsiteX5" fmla="*/ 2731705 w 2853209"/>
              <a:gd name="connsiteY5" fmla="*/ 1215039 h 1215039"/>
              <a:gd name="connsiteX6" fmla="*/ 121504 w 2853209"/>
              <a:gd name="connsiteY6" fmla="*/ 1215039 h 1215039"/>
              <a:gd name="connsiteX7" fmla="*/ 0 w 2853209"/>
              <a:gd name="connsiteY7" fmla="*/ 1093535 h 1215039"/>
              <a:gd name="connsiteX8" fmla="*/ 0 w 2853209"/>
              <a:gd name="connsiteY8" fmla="*/ 121504 h 12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3209" h="1215039">
                <a:moveTo>
                  <a:pt x="0" y="121504"/>
                </a:moveTo>
                <a:cubicBezTo>
                  <a:pt x="0" y="54399"/>
                  <a:pt x="54399" y="0"/>
                  <a:pt x="121504" y="0"/>
                </a:cubicBezTo>
                <a:lnTo>
                  <a:pt x="2731705" y="0"/>
                </a:lnTo>
                <a:cubicBezTo>
                  <a:pt x="2798810" y="0"/>
                  <a:pt x="2853209" y="54399"/>
                  <a:pt x="2853209" y="121504"/>
                </a:cubicBezTo>
                <a:lnTo>
                  <a:pt x="2853209" y="1093535"/>
                </a:lnTo>
                <a:cubicBezTo>
                  <a:pt x="2853209" y="1160640"/>
                  <a:pt x="2798810" y="1215039"/>
                  <a:pt x="2731705" y="1215039"/>
                </a:cubicBezTo>
                <a:lnTo>
                  <a:pt x="121504" y="1215039"/>
                </a:lnTo>
                <a:cubicBezTo>
                  <a:pt x="54399" y="1215039"/>
                  <a:pt x="0" y="1160640"/>
                  <a:pt x="0" y="1093535"/>
                </a:cubicBezTo>
                <a:lnTo>
                  <a:pt x="0" y="12150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410" tIns="72410" rIns="895567" bIns="376170"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Investing in areas </a:t>
            </a:r>
            <a:b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b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with underserved populations</a:t>
            </a:r>
          </a:p>
          <a:p>
            <a:pPr marL="114300" marR="0" lvl="1" indent="-114300" algn="l" defTabSz="533400" rtl="0" eaLnBrk="1" fontAlgn="auto" latinLnBrk="0" hangingPunct="1">
              <a:lnSpc>
                <a:spcPct val="90000"/>
              </a:lnSpc>
              <a:spcBef>
                <a:spcPct val="0"/>
              </a:spcBef>
              <a:spcAft>
                <a:spcPct val="15000"/>
              </a:spcAft>
              <a:buClrTx/>
              <a:buSzTx/>
              <a:buFont typeface="Symbol" panose="05050102010706020507" pitchFamily="18" charset="2"/>
              <a:buChar char=""/>
              <a:tabLst/>
              <a:defRPr/>
            </a:pP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Commitment, </a:t>
            </a:r>
            <a:b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br>
            <a:r>
              <a:rPr kumimoji="0" lang="en-US" sz="1200" b="0" i="0" u="none" strike="noStrike" kern="1200" cap="none" spc="0" normalizeH="0" baseline="0" noProof="0">
                <a:ln>
                  <a:noFill/>
                </a:ln>
                <a:solidFill>
                  <a:srgbClr val="000000">
                    <a:hueOff val="0"/>
                    <a:satOff val="0"/>
                    <a:lumOff val="0"/>
                    <a:alphaOff val="0"/>
                  </a:srgbClr>
                </a:solidFill>
                <a:effectLst/>
                <a:uLnTx/>
                <a:uFillTx/>
                <a:latin typeface="IBM Plex Sans Cond Text" panose="020B0506050203000203" pitchFamily="34" charset="0"/>
                <a:ea typeface="+mn-ea"/>
                <a:cs typeface="+mn-cs"/>
              </a:rPr>
              <a:t>community support &amp; planning</a:t>
            </a:r>
          </a:p>
        </p:txBody>
      </p:sp>
      <p:sp>
        <p:nvSpPr>
          <p:cNvPr id="20" name="Oval 19">
            <a:extLst>
              <a:ext uri="{FF2B5EF4-FFF2-40B4-BE49-F238E27FC236}">
                <a16:creationId xmlns:a16="http://schemas.microsoft.com/office/drawing/2014/main" id="{89B97B75-38E3-43D4-A28E-96E8024335E7}"/>
              </a:ext>
              <a:ext uri="{C183D7F6-B498-43B3-948B-1728B52AA6E4}">
                <adec:decorative xmlns:adec="http://schemas.microsoft.com/office/drawing/2017/decorative" val="1"/>
              </a:ext>
            </a:extLst>
          </p:cNvPr>
          <p:cNvSpPr/>
          <p:nvPr/>
        </p:nvSpPr>
        <p:spPr>
          <a:xfrm>
            <a:off x="2553652" y="1305474"/>
            <a:ext cx="3383280" cy="3383280"/>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IBM Plex Sans Cond Text" panose="020B0506050203000203" pitchFamily="34" charset="0"/>
              <a:ea typeface="+mn-ea"/>
              <a:cs typeface="Arial" pitchFamily="34" charset="0"/>
            </a:endParaRPr>
          </a:p>
        </p:txBody>
      </p:sp>
      <p:sp>
        <p:nvSpPr>
          <p:cNvPr id="13" name="Freeform: Shape 12">
            <a:extLst>
              <a:ext uri="{FF2B5EF4-FFF2-40B4-BE49-F238E27FC236}">
                <a16:creationId xmlns:a16="http://schemas.microsoft.com/office/drawing/2014/main" id="{7142176B-E450-40FC-BA1B-1312919B06FB}"/>
              </a:ext>
              <a:ext uri="{C183D7F6-B498-43B3-948B-1728B52AA6E4}">
                <adec:decorative xmlns:adec="http://schemas.microsoft.com/office/drawing/2017/decorative" val="1"/>
              </a:ext>
            </a:extLst>
          </p:cNvPr>
          <p:cNvSpPr/>
          <p:nvPr/>
        </p:nvSpPr>
        <p:spPr>
          <a:xfrm>
            <a:off x="2577859" y="1331873"/>
            <a:ext cx="1644100" cy="1644100"/>
          </a:xfrm>
          <a:custGeom>
            <a:avLst/>
            <a:gdLst>
              <a:gd name="connsiteX0" fmla="*/ 0 w 1644100"/>
              <a:gd name="connsiteY0" fmla="*/ 1644100 h 1644100"/>
              <a:gd name="connsiteX1" fmla="*/ 1644100 w 1644100"/>
              <a:gd name="connsiteY1" fmla="*/ 0 h 1644100"/>
              <a:gd name="connsiteX2" fmla="*/ 1644100 w 1644100"/>
              <a:gd name="connsiteY2" fmla="*/ 1644100 h 1644100"/>
              <a:gd name="connsiteX3" fmla="*/ 0 w 1644100"/>
              <a:gd name="connsiteY3" fmla="*/ 1644100 h 1644100"/>
            </a:gdLst>
            <a:ahLst/>
            <a:cxnLst>
              <a:cxn ang="0">
                <a:pos x="connsiteX0" y="connsiteY0"/>
              </a:cxn>
              <a:cxn ang="0">
                <a:pos x="connsiteX1" y="connsiteY1"/>
              </a:cxn>
              <a:cxn ang="0">
                <a:pos x="connsiteX2" y="connsiteY2"/>
              </a:cxn>
              <a:cxn ang="0">
                <a:pos x="connsiteX3" y="connsiteY3"/>
              </a:cxn>
            </a:cxnLst>
            <a:rect l="l" t="t" r="r" b="b"/>
            <a:pathLst>
              <a:path w="1644100" h="1644100">
                <a:moveTo>
                  <a:pt x="0" y="1644100"/>
                </a:moveTo>
                <a:cubicBezTo>
                  <a:pt x="0" y="736089"/>
                  <a:pt x="736089" y="0"/>
                  <a:pt x="1644100" y="0"/>
                </a:cubicBezTo>
                <a:lnTo>
                  <a:pt x="1644100" y="1644100"/>
                </a:lnTo>
                <a:lnTo>
                  <a:pt x="0" y="1644100"/>
                </a:lnTo>
                <a:close/>
              </a:path>
            </a:pathLst>
          </a:custGeom>
          <a:ln w="9525">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6674" tIns="616674" rIns="135128" bIns="135128"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a:ln>
                  <a:noFill/>
                </a:ln>
                <a:solidFill>
                  <a:srgbClr val="FFFFFF"/>
                </a:solidFill>
                <a:effectLst/>
                <a:uLnTx/>
                <a:uFillTx/>
                <a:latin typeface="IBM Plex Sans Cond Text" panose="020B0506050203000203" pitchFamily="34" charset="0"/>
                <a:ea typeface="+mn-ea"/>
                <a:cs typeface="+mn-cs"/>
              </a:rPr>
              <a:t>Safety</a:t>
            </a:r>
          </a:p>
        </p:txBody>
      </p:sp>
      <p:sp>
        <p:nvSpPr>
          <p:cNvPr id="14" name="Freeform: Shape 13">
            <a:extLst>
              <a:ext uri="{FF2B5EF4-FFF2-40B4-BE49-F238E27FC236}">
                <a16:creationId xmlns:a16="http://schemas.microsoft.com/office/drawing/2014/main" id="{B7AC8F5B-67DD-453F-B7C5-A594420196A4}"/>
              </a:ext>
              <a:ext uri="{C183D7F6-B498-43B3-948B-1728B52AA6E4}">
                <adec:decorative xmlns:adec="http://schemas.microsoft.com/office/drawing/2017/decorative" val="1"/>
              </a:ext>
            </a:extLst>
          </p:cNvPr>
          <p:cNvSpPr/>
          <p:nvPr/>
        </p:nvSpPr>
        <p:spPr>
          <a:xfrm>
            <a:off x="4261324" y="1331873"/>
            <a:ext cx="1644100" cy="1644100"/>
          </a:xfrm>
          <a:custGeom>
            <a:avLst/>
            <a:gdLst>
              <a:gd name="connsiteX0" fmla="*/ 0 w 1644100"/>
              <a:gd name="connsiteY0" fmla="*/ 1644100 h 1644100"/>
              <a:gd name="connsiteX1" fmla="*/ 1644100 w 1644100"/>
              <a:gd name="connsiteY1" fmla="*/ 0 h 1644100"/>
              <a:gd name="connsiteX2" fmla="*/ 1644100 w 1644100"/>
              <a:gd name="connsiteY2" fmla="*/ 1644100 h 1644100"/>
              <a:gd name="connsiteX3" fmla="*/ 0 w 1644100"/>
              <a:gd name="connsiteY3" fmla="*/ 1644100 h 1644100"/>
            </a:gdLst>
            <a:ahLst/>
            <a:cxnLst>
              <a:cxn ang="0">
                <a:pos x="connsiteX0" y="connsiteY0"/>
              </a:cxn>
              <a:cxn ang="0">
                <a:pos x="connsiteX1" y="connsiteY1"/>
              </a:cxn>
              <a:cxn ang="0">
                <a:pos x="connsiteX2" y="connsiteY2"/>
              </a:cxn>
              <a:cxn ang="0">
                <a:pos x="connsiteX3" y="connsiteY3"/>
              </a:cxn>
            </a:cxnLst>
            <a:rect l="l" t="t" r="r" b="b"/>
            <a:pathLst>
              <a:path w="1644100" h="1644100">
                <a:moveTo>
                  <a:pt x="0" y="0"/>
                </a:moveTo>
                <a:cubicBezTo>
                  <a:pt x="908011" y="0"/>
                  <a:pt x="1644100" y="736089"/>
                  <a:pt x="1644100" y="1644100"/>
                </a:cubicBezTo>
                <a:lnTo>
                  <a:pt x="0" y="1644100"/>
                </a:lnTo>
                <a:lnTo>
                  <a:pt x="0" y="0"/>
                </a:lnTo>
                <a:close/>
              </a:path>
            </a:pathLst>
          </a:custGeom>
          <a:ln w="9525">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0904" tIns="602450" rIns="602450" bIns="120904"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US" sz="1300" b="0" i="0" u="none" strike="noStrike" kern="1200" cap="none" spc="0" normalizeH="0" baseline="0" noProof="0">
                <a:ln>
                  <a:noFill/>
                </a:ln>
                <a:solidFill>
                  <a:srgbClr val="FFFFFF"/>
                </a:solidFill>
                <a:effectLst/>
                <a:uLnTx/>
                <a:uFillTx/>
                <a:latin typeface="IBM Plex Sans Cond Text" panose="020B0506050203000203" pitchFamily="34" charset="0"/>
                <a:ea typeface="+mn-ea"/>
                <a:cs typeface="+mn-cs"/>
              </a:rPr>
              <a:t>Connectivity &amp; Accessibility</a:t>
            </a:r>
          </a:p>
        </p:txBody>
      </p:sp>
      <p:sp>
        <p:nvSpPr>
          <p:cNvPr id="15" name="Freeform: Shape 14">
            <a:extLst>
              <a:ext uri="{FF2B5EF4-FFF2-40B4-BE49-F238E27FC236}">
                <a16:creationId xmlns:a16="http://schemas.microsoft.com/office/drawing/2014/main" id="{75441692-1467-41A9-86BD-CBF5E521ED2E}"/>
              </a:ext>
              <a:ext uri="{C183D7F6-B498-43B3-948B-1728B52AA6E4}">
                <adec:decorative xmlns:adec="http://schemas.microsoft.com/office/drawing/2017/decorative" val="1"/>
              </a:ext>
            </a:extLst>
          </p:cNvPr>
          <p:cNvSpPr/>
          <p:nvPr/>
        </p:nvSpPr>
        <p:spPr>
          <a:xfrm>
            <a:off x="4261324" y="3000708"/>
            <a:ext cx="1644100" cy="1644101"/>
          </a:xfrm>
          <a:custGeom>
            <a:avLst/>
            <a:gdLst>
              <a:gd name="connsiteX0" fmla="*/ 0 w 1644100"/>
              <a:gd name="connsiteY0" fmla="*/ 1644100 h 1644100"/>
              <a:gd name="connsiteX1" fmla="*/ 1644100 w 1644100"/>
              <a:gd name="connsiteY1" fmla="*/ 0 h 1644100"/>
              <a:gd name="connsiteX2" fmla="*/ 1644100 w 1644100"/>
              <a:gd name="connsiteY2" fmla="*/ 1644100 h 1644100"/>
              <a:gd name="connsiteX3" fmla="*/ 0 w 1644100"/>
              <a:gd name="connsiteY3" fmla="*/ 1644100 h 1644100"/>
            </a:gdLst>
            <a:ahLst/>
            <a:cxnLst>
              <a:cxn ang="0">
                <a:pos x="connsiteX0" y="connsiteY0"/>
              </a:cxn>
              <a:cxn ang="0">
                <a:pos x="connsiteX1" y="connsiteY1"/>
              </a:cxn>
              <a:cxn ang="0">
                <a:pos x="connsiteX2" y="connsiteY2"/>
              </a:cxn>
              <a:cxn ang="0">
                <a:pos x="connsiteX3" y="connsiteY3"/>
              </a:cxn>
            </a:cxnLst>
            <a:rect l="l" t="t" r="r" b="b"/>
            <a:pathLst>
              <a:path w="1644100" h="1644100">
                <a:moveTo>
                  <a:pt x="1644100" y="0"/>
                </a:moveTo>
                <a:cubicBezTo>
                  <a:pt x="1644100" y="908011"/>
                  <a:pt x="908011" y="1644100"/>
                  <a:pt x="0" y="1644100"/>
                </a:cubicBezTo>
                <a:lnTo>
                  <a:pt x="0" y="0"/>
                </a:lnTo>
                <a:lnTo>
                  <a:pt x="1644100" y="0"/>
                </a:lnTo>
                <a:close/>
              </a:path>
            </a:pathLst>
          </a:custGeom>
          <a:ln w="9525">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9" rIns="581114" bIns="5811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IBM Plex Sans Cond Text" panose="020B0506050203000203" pitchFamily="34" charset="0"/>
                <a:ea typeface="+mn-ea"/>
                <a:cs typeface="+mn-cs"/>
              </a:rPr>
              <a:t>Project Readiness</a:t>
            </a:r>
          </a:p>
        </p:txBody>
      </p:sp>
      <p:sp>
        <p:nvSpPr>
          <p:cNvPr id="16" name="Freeform: Shape 15">
            <a:extLst>
              <a:ext uri="{FF2B5EF4-FFF2-40B4-BE49-F238E27FC236}">
                <a16:creationId xmlns:a16="http://schemas.microsoft.com/office/drawing/2014/main" id="{FF0576C8-DB77-4D70-ADB2-51EB23F29257}"/>
              </a:ext>
              <a:ext uri="{C183D7F6-B498-43B3-948B-1728B52AA6E4}">
                <adec:decorative xmlns:adec="http://schemas.microsoft.com/office/drawing/2017/decorative" val="1"/>
              </a:ext>
            </a:extLst>
          </p:cNvPr>
          <p:cNvSpPr/>
          <p:nvPr/>
        </p:nvSpPr>
        <p:spPr>
          <a:xfrm>
            <a:off x="2577859" y="3000708"/>
            <a:ext cx="1644100" cy="1644100"/>
          </a:xfrm>
          <a:custGeom>
            <a:avLst/>
            <a:gdLst>
              <a:gd name="connsiteX0" fmla="*/ 0 w 1644100"/>
              <a:gd name="connsiteY0" fmla="*/ 1644100 h 1644100"/>
              <a:gd name="connsiteX1" fmla="*/ 1644100 w 1644100"/>
              <a:gd name="connsiteY1" fmla="*/ 0 h 1644100"/>
              <a:gd name="connsiteX2" fmla="*/ 1644100 w 1644100"/>
              <a:gd name="connsiteY2" fmla="*/ 1644100 h 1644100"/>
              <a:gd name="connsiteX3" fmla="*/ 0 w 1644100"/>
              <a:gd name="connsiteY3" fmla="*/ 1644100 h 1644100"/>
            </a:gdLst>
            <a:ahLst/>
            <a:cxnLst>
              <a:cxn ang="0">
                <a:pos x="connsiteX0" y="connsiteY0"/>
              </a:cxn>
              <a:cxn ang="0">
                <a:pos x="connsiteX1" y="connsiteY1"/>
              </a:cxn>
              <a:cxn ang="0">
                <a:pos x="connsiteX2" y="connsiteY2"/>
              </a:cxn>
              <a:cxn ang="0">
                <a:pos x="connsiteX3" y="connsiteY3"/>
              </a:cxn>
            </a:cxnLst>
            <a:rect l="l" t="t" r="r" b="b"/>
            <a:pathLst>
              <a:path w="1644100" h="1644100">
                <a:moveTo>
                  <a:pt x="1644100" y="1644100"/>
                </a:moveTo>
                <a:cubicBezTo>
                  <a:pt x="736089" y="1644100"/>
                  <a:pt x="0" y="908011"/>
                  <a:pt x="0" y="0"/>
                </a:cubicBezTo>
                <a:lnTo>
                  <a:pt x="1644100" y="0"/>
                </a:lnTo>
                <a:lnTo>
                  <a:pt x="1644100" y="1644100"/>
                </a:lnTo>
                <a:close/>
              </a:path>
            </a:pathLst>
          </a:custGeom>
          <a:ln w="9525">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1114" tIns="99568" rIns="99568" bIns="5811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IBM Plex Sans Cond Text" panose="020B0506050203000203" pitchFamily="34" charset="0"/>
                <a:ea typeface="+mn-ea"/>
                <a:cs typeface="+mn-cs"/>
              </a:rPr>
              <a:t>Geographic Balance, Community Support &amp; Planning</a:t>
            </a:r>
          </a:p>
        </p:txBody>
      </p:sp>
    </p:spTree>
    <p:extLst>
      <p:ext uri="{BB962C8B-B14F-4D97-AF65-F5344CB8AC3E}">
        <p14:creationId xmlns:p14="http://schemas.microsoft.com/office/powerpoint/2010/main" val="2306629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F0DC-ED35-4BB5-819C-293E394F3CF5}"/>
              </a:ext>
            </a:extLst>
          </p:cNvPr>
          <p:cNvSpPr>
            <a:spLocks noGrp="1"/>
          </p:cNvSpPr>
          <p:nvPr>
            <p:ph type="title"/>
          </p:nvPr>
        </p:nvSpPr>
        <p:spPr>
          <a:xfrm>
            <a:off x="251143" y="689145"/>
            <a:ext cx="8221987" cy="294612"/>
          </a:xfrm>
        </p:spPr>
        <p:txBody>
          <a:bodyPr>
            <a:normAutofit fontScale="90000"/>
          </a:bodyPr>
          <a:lstStyle/>
          <a:p>
            <a:r>
              <a:rPr lang="en-US" b="0"/>
              <a:t>TxDOT’s 2027 TA Call for Projects Schedule (tentative)</a:t>
            </a:r>
          </a:p>
        </p:txBody>
      </p:sp>
      <p:sp>
        <p:nvSpPr>
          <p:cNvPr id="3" name="Content Placeholder 2">
            <a:extLst>
              <a:ext uri="{FF2B5EF4-FFF2-40B4-BE49-F238E27FC236}">
                <a16:creationId xmlns:a16="http://schemas.microsoft.com/office/drawing/2014/main" id="{0276AE3C-4CA5-43A8-984C-04CA102B0D2F}"/>
              </a:ext>
            </a:extLst>
          </p:cNvPr>
          <p:cNvSpPr>
            <a:spLocks noGrp="1"/>
          </p:cNvSpPr>
          <p:nvPr>
            <p:ph idx="1"/>
          </p:nvPr>
        </p:nvSpPr>
        <p:spPr>
          <a:xfrm>
            <a:off x="439827" y="1272006"/>
            <a:ext cx="8621795" cy="3187112"/>
          </a:xfrm>
        </p:spPr>
        <p:txBody>
          <a:bodyPr>
            <a:normAutofit/>
          </a:bodyPr>
          <a:lstStyle/>
          <a:p>
            <a:pPr marL="168119" indent="-168119">
              <a:lnSpc>
                <a:spcPct val="112000"/>
              </a:lnSpc>
            </a:pPr>
            <a:r>
              <a:rPr lang="en-US" sz="1799" u="sng">
                <a:latin typeface="IBM Plex Sans Cond Text" panose="020B0506050203000203" pitchFamily="34" charset="0"/>
              </a:rPr>
              <a:t>October – December 2026</a:t>
            </a:r>
            <a:r>
              <a:rPr lang="en-US" sz="1799">
                <a:latin typeface="IBM Plex Sans Cond Text" panose="020B0506050203000203" pitchFamily="34" charset="0"/>
              </a:rPr>
              <a:t> – Get the word out &amp; roll out TA-PATH (new web app)</a:t>
            </a:r>
          </a:p>
          <a:p>
            <a:pPr marL="168119" indent="-168119">
              <a:lnSpc>
                <a:spcPct val="112000"/>
              </a:lnSpc>
            </a:pPr>
            <a:r>
              <a:rPr lang="en-US" sz="1799" u="sng">
                <a:latin typeface="IBM Plex Sans Cond Text" panose="020B0506050203000203" pitchFamily="34" charset="0"/>
              </a:rPr>
              <a:t>January 2027</a:t>
            </a:r>
            <a:r>
              <a:rPr lang="en-US" sz="1799">
                <a:latin typeface="IBM Plex Sans Cond Text" panose="020B0506050203000203" pitchFamily="34" charset="0"/>
              </a:rPr>
              <a:t> – Call for Projects opens</a:t>
            </a:r>
          </a:p>
          <a:p>
            <a:pPr marL="168119" indent="-168119">
              <a:lnSpc>
                <a:spcPct val="112000"/>
              </a:lnSpc>
            </a:pPr>
            <a:r>
              <a:rPr lang="en-US" sz="1799" u="sng">
                <a:latin typeface="IBM Plex Sans Cond Text" panose="020B0506050203000203" pitchFamily="34" charset="0"/>
              </a:rPr>
              <a:t>February 2027</a:t>
            </a:r>
            <a:r>
              <a:rPr lang="en-US" sz="1799">
                <a:latin typeface="IBM Plex Sans Cond Text" panose="020B0506050203000203" pitchFamily="34" charset="0"/>
              </a:rPr>
              <a:t> – Preliminary Applications due</a:t>
            </a:r>
          </a:p>
          <a:p>
            <a:pPr marL="168119" indent="-168119">
              <a:lnSpc>
                <a:spcPct val="112000"/>
              </a:lnSpc>
            </a:pPr>
            <a:r>
              <a:rPr lang="en-US" sz="1799" u="sng">
                <a:latin typeface="IBM Plex Sans Cond Text" panose="020B0506050203000203" pitchFamily="34" charset="0"/>
              </a:rPr>
              <a:t>April 2027</a:t>
            </a:r>
            <a:r>
              <a:rPr lang="en-US" sz="1799">
                <a:latin typeface="IBM Plex Sans Cond Text" panose="020B0506050203000203" pitchFamily="34" charset="0"/>
              </a:rPr>
              <a:t> – Detailed Application available</a:t>
            </a:r>
          </a:p>
          <a:p>
            <a:pPr marL="168119" indent="-168119">
              <a:lnSpc>
                <a:spcPct val="112000"/>
              </a:lnSpc>
            </a:pPr>
            <a:r>
              <a:rPr lang="en-US" sz="1799" u="sng">
                <a:latin typeface="IBM Plex Sans Cond Text" panose="020B0506050203000203" pitchFamily="34" charset="0"/>
              </a:rPr>
              <a:t>June 2027</a:t>
            </a:r>
            <a:r>
              <a:rPr lang="en-US" sz="1799">
                <a:latin typeface="IBM Plex Sans Cond Text" panose="020B0506050203000203" pitchFamily="34" charset="0"/>
              </a:rPr>
              <a:t> – Detailed Applications due</a:t>
            </a:r>
          </a:p>
          <a:p>
            <a:pPr marL="168119" indent="-168119">
              <a:lnSpc>
                <a:spcPct val="112000"/>
              </a:lnSpc>
            </a:pPr>
            <a:r>
              <a:rPr lang="en-US" sz="1799" u="sng">
                <a:latin typeface="IBM Plex Sans Cond Text" panose="020B0506050203000203" pitchFamily="34" charset="0"/>
              </a:rPr>
              <a:t>October 2027</a:t>
            </a:r>
            <a:r>
              <a:rPr lang="en-US" sz="1799">
                <a:latin typeface="IBM Plex Sans Cond Text" panose="020B0506050203000203" pitchFamily="34" charset="0"/>
              </a:rPr>
              <a:t> – Anticipated Commission award</a:t>
            </a:r>
          </a:p>
        </p:txBody>
      </p:sp>
    </p:spTree>
    <p:extLst>
      <p:ext uri="{BB962C8B-B14F-4D97-AF65-F5344CB8AC3E}">
        <p14:creationId xmlns:p14="http://schemas.microsoft.com/office/powerpoint/2010/main" val="5502680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61204-49A5-4D8F-88F6-40B6D67E8ED1}"/>
              </a:ext>
              <a:ext uri="{C183D7F6-B498-43B3-948B-1728B52AA6E4}">
                <adec:decorative xmlns:adec="http://schemas.microsoft.com/office/drawing/2017/decorative" val="1"/>
              </a:ext>
            </a:extLst>
          </p:cNvPr>
          <p:cNvSpPr>
            <a:spLocks noGrp="1"/>
          </p:cNvSpPr>
          <p:nvPr>
            <p:ph type="title"/>
          </p:nvPr>
        </p:nvSpPr>
        <p:spPr>
          <a:xfrm>
            <a:off x="0" y="730286"/>
            <a:ext cx="8273038" cy="484446"/>
          </a:xfrm>
        </p:spPr>
        <p:txBody>
          <a:bodyPr anchor="t" anchorCtr="0">
            <a:normAutofit/>
          </a:bodyPr>
          <a:lstStyle/>
          <a:p>
            <a:pPr algn="ctr"/>
            <a:r>
              <a:rPr lang="en-US" b="1">
                <a:latin typeface="IBM Plex Sans Medium" panose="020B0603050203000203" pitchFamily="34" charset="0"/>
              </a:rPr>
              <a:t>TxDOT’s Transportation Alternatives Program Team</a:t>
            </a:r>
          </a:p>
        </p:txBody>
      </p:sp>
      <p:sp>
        <p:nvSpPr>
          <p:cNvPr id="6" name="Content Placeholder 2">
            <a:extLst>
              <a:ext uri="{FF2B5EF4-FFF2-40B4-BE49-F238E27FC236}">
                <a16:creationId xmlns:a16="http://schemas.microsoft.com/office/drawing/2014/main" id="{ADF5F2A2-3640-2EF3-1ACF-A02F5AC390D5}"/>
              </a:ext>
              <a:ext uri="{C183D7F6-B498-43B3-948B-1728B52AA6E4}">
                <adec:decorative xmlns:adec="http://schemas.microsoft.com/office/drawing/2017/decorative" val="1"/>
              </a:ext>
            </a:extLst>
          </p:cNvPr>
          <p:cNvSpPr txBox="1">
            <a:spLocks/>
          </p:cNvSpPr>
          <p:nvPr/>
        </p:nvSpPr>
        <p:spPr>
          <a:xfrm>
            <a:off x="2047672" y="3270096"/>
            <a:ext cx="2831592" cy="704053"/>
          </a:xfrm>
          <a:prstGeom prst="rect">
            <a:avLst/>
          </a:prstGeom>
        </p:spPr>
        <p:txBody>
          <a:bodyPr vert="horz" lIns="0" tIns="0" rIns="0" bIns="0" rtlCol="0">
            <a:noAutofit/>
          </a:bodyPr>
          <a:lstStyle>
            <a:lvl1pPr marL="230188" indent="-230188" algn="l" defTabSz="914400" rtl="0" eaLnBrk="1" latinLnBrk="0" hangingPunct="1">
              <a:spcBef>
                <a:spcPts val="0"/>
              </a:spcBef>
              <a:spcAft>
                <a:spcPts val="1200"/>
              </a:spcAft>
              <a:buClr>
                <a:schemeClr val="accent1"/>
              </a:buClr>
              <a:buFont typeface="Wingdings" pitchFamily="2" charset="2"/>
              <a:buChar char="§"/>
              <a:defRPr sz="2000" kern="1200">
                <a:solidFill>
                  <a:schemeClr val="tx1"/>
                </a:solidFill>
                <a:latin typeface="Franklin Gothic Book" pitchFamily="34" charset="0"/>
                <a:ea typeface="+mn-ea"/>
                <a:cs typeface="+mn-cs"/>
              </a:defRPr>
            </a:lvl1pPr>
            <a:lvl2pPr marL="514350" indent="-230188"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3pPr>
            <a:lvl4pPr marL="971550" indent="-22860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4pPr>
            <a:lvl5pPr marL="114300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56A9"/>
              </a:buClr>
              <a:buSzTx/>
              <a:buFont typeface="Wingdings" pitchFamily="2" charset="2"/>
              <a:buNone/>
              <a:tabLst/>
              <a:defRPr/>
            </a:pPr>
            <a:r>
              <a:rPr kumimoji="0" lang="en-US" sz="14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t>Veronica Cortez</a:t>
            </a:r>
            <a:br>
              <a:rPr kumimoji="0" lang="en-US" sz="12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br>
            <a:r>
              <a:rPr kumimoji="0" lang="en-US" sz="1200" b="0"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t>Transportation Funding Specialist</a:t>
            </a:r>
          </a:p>
          <a:p>
            <a:pPr marL="0" marR="0" lvl="0" indent="0" algn="l" defTabSz="914400" rtl="0" eaLnBrk="1" fontAlgn="auto" latinLnBrk="0" hangingPunct="1">
              <a:lnSpc>
                <a:spcPct val="100000"/>
              </a:lnSpc>
              <a:spcBef>
                <a:spcPts val="0"/>
              </a:spcBef>
              <a:spcAft>
                <a:spcPts val="1200"/>
              </a:spcAft>
              <a:buClr>
                <a:srgbClr val="0056A9"/>
              </a:buClr>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hlinkClick r:id="rId3"/>
              </a:rPr>
              <a:t>veronica.cortez@txdot.gov</a:t>
            </a: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t> </a:t>
            </a:r>
            <a:b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br>
            <a:endPar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endParaRPr>
          </a:p>
        </p:txBody>
      </p:sp>
      <p:grpSp>
        <p:nvGrpSpPr>
          <p:cNvPr id="21" name="Group 20">
            <a:extLst>
              <a:ext uri="{FF2B5EF4-FFF2-40B4-BE49-F238E27FC236}">
                <a16:creationId xmlns:a16="http://schemas.microsoft.com/office/drawing/2014/main" id="{9F571E99-5326-7239-5133-6801B1267F99}"/>
              </a:ext>
              <a:ext uri="{C183D7F6-B498-43B3-948B-1728B52AA6E4}">
                <adec:decorative xmlns:adec="http://schemas.microsoft.com/office/drawing/2017/decorative" val="1"/>
              </a:ext>
            </a:extLst>
          </p:cNvPr>
          <p:cNvGrpSpPr/>
          <p:nvPr/>
        </p:nvGrpSpPr>
        <p:grpSpPr>
          <a:xfrm>
            <a:off x="829778" y="1422371"/>
            <a:ext cx="3868664" cy="1033272"/>
            <a:chOff x="270989" y="1314814"/>
            <a:chExt cx="3868664" cy="1033272"/>
          </a:xfrm>
        </p:grpSpPr>
        <p:sp>
          <p:nvSpPr>
            <p:cNvPr id="3" name="Content Placeholder 2">
              <a:extLst>
                <a:ext uri="{FF2B5EF4-FFF2-40B4-BE49-F238E27FC236}">
                  <a16:creationId xmlns:a16="http://schemas.microsoft.com/office/drawing/2014/main" id="{967C4C99-400A-254C-672D-A8BCC45CAED5}"/>
                </a:ext>
              </a:extLst>
            </p:cNvPr>
            <p:cNvSpPr txBox="1">
              <a:spLocks/>
            </p:cNvSpPr>
            <p:nvPr/>
          </p:nvSpPr>
          <p:spPr>
            <a:xfrm>
              <a:off x="1350858" y="1463512"/>
              <a:ext cx="2788795" cy="736108"/>
            </a:xfrm>
            <a:prstGeom prst="rect">
              <a:avLst/>
            </a:prstGeom>
          </p:spPr>
          <p:txBody>
            <a:bodyPr vert="horz" lIns="0" tIns="0" rIns="0" bIns="0" rtlCol="0">
              <a:noAutofit/>
            </a:bodyPr>
            <a:lstStyle>
              <a:lvl1pPr marL="230188" indent="-230188" algn="l" defTabSz="914400" rtl="0" eaLnBrk="1" latinLnBrk="0" hangingPunct="1">
                <a:spcBef>
                  <a:spcPts val="0"/>
                </a:spcBef>
                <a:spcAft>
                  <a:spcPts val="1200"/>
                </a:spcAft>
                <a:buClr>
                  <a:schemeClr val="accent1"/>
                </a:buClr>
                <a:buFont typeface="Wingdings" pitchFamily="2" charset="2"/>
                <a:buChar char="§"/>
                <a:defRPr sz="2000" kern="1200">
                  <a:solidFill>
                    <a:schemeClr val="tx1"/>
                  </a:solidFill>
                  <a:latin typeface="Franklin Gothic Book" pitchFamily="34" charset="0"/>
                  <a:ea typeface="+mn-ea"/>
                  <a:cs typeface="+mn-cs"/>
                </a:defRPr>
              </a:lvl1pPr>
              <a:lvl2pPr marL="514350" indent="-230188"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3pPr>
              <a:lvl4pPr marL="971550" indent="-22860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4pPr>
              <a:lvl5pPr marL="114300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srgbClr val="0056A9"/>
                </a:buClr>
                <a:buSzTx/>
                <a:buFont typeface="Wingdings" pitchFamily="2" charset="2"/>
                <a:buNone/>
                <a:tabLst/>
                <a:defRPr/>
              </a:pPr>
              <a:r>
                <a:rPr kumimoji="0" lang="en-US" sz="14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t>Noah Heath, AICP</a:t>
              </a:r>
              <a:br>
                <a:rPr kumimoji="0" lang="en-US" sz="12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t>Transportation Alternatives (TA) Program Manager</a:t>
              </a:r>
              <a:b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hlinkClick r:id="rId4"/>
                </a:rPr>
                <a:t>noah.heath@txdot.gov</a:t>
              </a:r>
              <a:b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hlinkClick r:id="rId4"/>
                </a:rPr>
              </a:br>
              <a:endPar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endParaRPr>
            </a:p>
          </p:txBody>
        </p:sp>
        <p:pic>
          <p:nvPicPr>
            <p:cNvPr id="14" name="Picture 13" descr="A person in a suit and tie&#10;&#10;Description automatically generated">
              <a:extLst>
                <a:ext uri="{FF2B5EF4-FFF2-40B4-BE49-F238E27FC236}">
                  <a16:creationId xmlns:a16="http://schemas.microsoft.com/office/drawing/2014/main" id="{A05496C5-12CE-5C2A-6A11-78D1430123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0989" y="1314814"/>
              <a:ext cx="956848" cy="1033272"/>
            </a:xfrm>
            <a:prstGeom prst="rect">
              <a:avLst/>
            </a:prstGeom>
            <a:effectLst>
              <a:outerShdw blurRad="50800" dist="38100" dir="2700000" algn="tl" rotWithShape="0">
                <a:prstClr val="black">
                  <a:alpha val="40000"/>
                </a:prstClr>
              </a:outerShdw>
            </a:effectLst>
          </p:spPr>
        </p:pic>
      </p:grpSp>
      <p:grpSp>
        <p:nvGrpSpPr>
          <p:cNvPr id="19" name="Group 18">
            <a:extLst>
              <a:ext uri="{FF2B5EF4-FFF2-40B4-BE49-F238E27FC236}">
                <a16:creationId xmlns:a16="http://schemas.microsoft.com/office/drawing/2014/main" id="{D3C9F57F-912F-479A-2833-C6A73FCBA6BD}"/>
              </a:ext>
              <a:ext uri="{C183D7F6-B498-43B3-948B-1728B52AA6E4}">
                <adec:decorative xmlns:adec="http://schemas.microsoft.com/office/drawing/2017/decorative" val="1"/>
              </a:ext>
            </a:extLst>
          </p:cNvPr>
          <p:cNvGrpSpPr/>
          <p:nvPr/>
        </p:nvGrpSpPr>
        <p:grpSpPr>
          <a:xfrm>
            <a:off x="4930064" y="1422371"/>
            <a:ext cx="3868664" cy="1033272"/>
            <a:chOff x="270989" y="2567095"/>
            <a:chExt cx="3868664" cy="1033272"/>
          </a:xfrm>
        </p:grpSpPr>
        <p:sp>
          <p:nvSpPr>
            <p:cNvPr id="7" name="Content Placeholder 2">
              <a:extLst>
                <a:ext uri="{FF2B5EF4-FFF2-40B4-BE49-F238E27FC236}">
                  <a16:creationId xmlns:a16="http://schemas.microsoft.com/office/drawing/2014/main" id="{4F05465B-E3BB-F8C0-F738-DC3DDFE2ACC7}"/>
                </a:ext>
              </a:extLst>
            </p:cNvPr>
            <p:cNvSpPr txBox="1">
              <a:spLocks/>
            </p:cNvSpPr>
            <p:nvPr/>
          </p:nvSpPr>
          <p:spPr>
            <a:xfrm>
              <a:off x="1334218" y="2756197"/>
              <a:ext cx="2805435" cy="736108"/>
            </a:xfrm>
            <a:prstGeom prst="rect">
              <a:avLst/>
            </a:prstGeom>
          </p:spPr>
          <p:txBody>
            <a:bodyPr vert="horz" lIns="0" tIns="0" rIns="0" bIns="0" rtlCol="0">
              <a:noAutofit/>
            </a:bodyPr>
            <a:lstStyle>
              <a:lvl1pPr marL="230188" indent="-230188" algn="l" defTabSz="914400" rtl="0" eaLnBrk="1" latinLnBrk="0" hangingPunct="1">
                <a:spcBef>
                  <a:spcPts val="0"/>
                </a:spcBef>
                <a:spcAft>
                  <a:spcPts val="1200"/>
                </a:spcAft>
                <a:buClr>
                  <a:schemeClr val="accent1"/>
                </a:buClr>
                <a:buFont typeface="Wingdings" pitchFamily="2" charset="2"/>
                <a:buChar char="§"/>
                <a:defRPr sz="2000" kern="1200">
                  <a:solidFill>
                    <a:schemeClr val="tx1"/>
                  </a:solidFill>
                  <a:latin typeface="Franklin Gothic Book" pitchFamily="34" charset="0"/>
                  <a:ea typeface="+mn-ea"/>
                  <a:cs typeface="+mn-cs"/>
                </a:defRPr>
              </a:lvl1pPr>
              <a:lvl2pPr marL="514350" indent="-230188"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2pPr>
              <a:lvl3pPr marL="74295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3pPr>
              <a:lvl4pPr marL="971550" indent="-22860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4pPr>
              <a:lvl5pPr marL="1143000" indent="-171450" algn="l" defTabSz="914400" rtl="0" eaLnBrk="1" latinLnBrk="0" hangingPunct="1">
                <a:spcBef>
                  <a:spcPts val="0"/>
                </a:spcBef>
                <a:spcAft>
                  <a:spcPts val="1200"/>
                </a:spcAft>
                <a:buClr>
                  <a:schemeClr val="accent1"/>
                </a:buClr>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srgbClr val="0056A9"/>
                </a:buClr>
                <a:buSzTx/>
                <a:buFont typeface="Wingdings" pitchFamily="2" charset="2"/>
                <a:buNone/>
                <a:tabLst/>
                <a:defRPr/>
              </a:pPr>
              <a:r>
                <a:rPr kumimoji="0" lang="en-US" sz="14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t>Matthew Volkmann, PE</a:t>
              </a:r>
              <a:br>
                <a:rPr kumimoji="0" lang="en-US" sz="1200" b="1" i="0" u="none" strike="noStrike" kern="1200" cap="none" spc="0" normalizeH="0" baseline="0" noProof="0">
                  <a:ln>
                    <a:noFill/>
                  </a:ln>
                  <a:solidFill>
                    <a:srgbClr val="14385C"/>
                  </a:solidFill>
                  <a:effectLst/>
                  <a:uLnTx/>
                  <a:uFillTx/>
                  <a:latin typeface="IBM Plex Sans Text" panose="020B0503050203000203"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t>Bicycle and Pedestrian Engineer</a:t>
              </a:r>
              <a:b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hlinkClick r:id="rId6"/>
                </a:rPr>
                <a:t>matthew.volkmann@txdot.gov</a:t>
              </a:r>
              <a:r>
                <a:rPr kumimoji="0" lang="en-US" sz="1200" b="0" i="0" u="none" strike="noStrike" kern="1200" cap="none" spc="0" normalizeH="0" baseline="0" noProof="0">
                  <a:ln>
                    <a:noFill/>
                  </a:ln>
                  <a:solidFill>
                    <a:srgbClr val="000000"/>
                  </a:solidFill>
                  <a:effectLst/>
                  <a:uLnTx/>
                  <a:uFillTx/>
                  <a:latin typeface="IBM Plex Sans Text" panose="020B0503050203000203" pitchFamily="34" charset="0"/>
                  <a:ea typeface="+mn-ea"/>
                  <a:cs typeface="+mn-cs"/>
                </a:rPr>
                <a:t> </a:t>
              </a:r>
            </a:p>
          </p:txBody>
        </p:sp>
        <p:pic>
          <p:nvPicPr>
            <p:cNvPr id="10" name="Picture 9" descr="A person in a suit and tie&#10;&#10;Description automatically generated">
              <a:extLst>
                <a:ext uri="{FF2B5EF4-FFF2-40B4-BE49-F238E27FC236}">
                  <a16:creationId xmlns:a16="http://schemas.microsoft.com/office/drawing/2014/main" id="{8820E5FA-49E0-F2A9-0079-CF04A808390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70989" y="2567095"/>
              <a:ext cx="956848" cy="1033272"/>
            </a:xfrm>
            <a:prstGeom prst="rect">
              <a:avLst/>
            </a:prstGeom>
            <a:effectLst>
              <a:outerShdw blurRad="50800" dist="38100" dir="2700000" algn="tl" rotWithShape="0">
                <a:prstClr val="black">
                  <a:alpha val="40000"/>
                </a:prstClr>
              </a:outerShdw>
            </a:effectLst>
          </p:spPr>
        </p:pic>
      </p:grpSp>
      <p:pic>
        <p:nvPicPr>
          <p:cNvPr id="4" name="Picture 3">
            <a:extLst>
              <a:ext uri="{FF2B5EF4-FFF2-40B4-BE49-F238E27FC236}">
                <a16:creationId xmlns:a16="http://schemas.microsoft.com/office/drawing/2014/main" id="{0A48946F-289C-E4A5-31EA-2ADF90E43DB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43288" y="2930447"/>
            <a:ext cx="1022996" cy="1022996"/>
          </a:xfrm>
          <a:prstGeom prst="rect">
            <a:avLst/>
          </a:prstGeom>
        </p:spPr>
      </p:pic>
      <p:pic>
        <p:nvPicPr>
          <p:cNvPr id="11" name="Picture 10">
            <a:extLst>
              <a:ext uri="{FF2B5EF4-FFF2-40B4-BE49-F238E27FC236}">
                <a16:creationId xmlns:a16="http://schemas.microsoft.com/office/drawing/2014/main" id="{3BFA4BE4-96AF-035A-4229-169ACFA1071C}"/>
              </a:ext>
              <a:ext uri="{C183D7F6-B498-43B3-948B-1728B52AA6E4}">
                <adec:decorative xmlns:adec="http://schemas.microsoft.com/office/drawing/2017/decorative" val="1"/>
              </a:ext>
            </a:extLst>
          </p:cNvPr>
          <p:cNvPicPr>
            <a:picLocks noChangeAspect="1"/>
          </p:cNvPicPr>
          <p:nvPr/>
        </p:nvPicPr>
        <p:blipFill>
          <a:blip r:embed="rId9"/>
          <a:srcRect b="29649"/>
          <a:stretch>
            <a:fillRect/>
          </a:stretch>
        </p:blipFill>
        <p:spPr>
          <a:xfrm>
            <a:off x="4930064" y="2930447"/>
            <a:ext cx="1079333" cy="1138990"/>
          </a:xfrm>
          <a:prstGeom prst="rect">
            <a:avLst/>
          </a:prstGeom>
        </p:spPr>
      </p:pic>
      <p:sp>
        <p:nvSpPr>
          <p:cNvPr id="13" name="TextBox 12">
            <a:extLst>
              <a:ext uri="{FF2B5EF4-FFF2-40B4-BE49-F238E27FC236}">
                <a16:creationId xmlns:a16="http://schemas.microsoft.com/office/drawing/2014/main" id="{F91822EE-C191-2909-238E-D480F799FB9F}"/>
              </a:ext>
              <a:ext uri="{C183D7F6-B498-43B3-948B-1728B52AA6E4}">
                <adec:decorative xmlns:adec="http://schemas.microsoft.com/office/drawing/2017/decorative" val="1"/>
              </a:ext>
            </a:extLst>
          </p:cNvPr>
          <p:cNvSpPr txBox="1"/>
          <p:nvPr/>
        </p:nvSpPr>
        <p:spPr>
          <a:xfrm>
            <a:off x="6009397" y="3103391"/>
            <a:ext cx="4588042" cy="6771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4385C"/>
                </a:solidFill>
                <a:effectLst/>
                <a:uLnTx/>
                <a:uFillTx/>
                <a:latin typeface="IBM Plex Sans Condensed Medium" panose="020B0606050203000203" pitchFamily="34" charset="0"/>
                <a:ea typeface="+mn-ea"/>
                <a:cs typeface="+mn-cs"/>
              </a:rPr>
              <a:t>Daniel Davila</a:t>
            </a:r>
            <a:br>
              <a:rPr kumimoji="0" lang="en-US" sz="1200" b="0" i="0" u="none" strike="noStrike" kern="1200" cap="none" spc="0" normalizeH="0" baseline="0" noProof="0">
                <a:ln>
                  <a:noFill/>
                </a:ln>
                <a:solidFill>
                  <a:srgbClr val="14385C"/>
                </a:solidFill>
                <a:effectLst/>
                <a:uLnTx/>
                <a:uFillTx/>
                <a:latin typeface="IBM Plex Sans Condensed Medium" panose="020B0606050203000203"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rPr>
              <a:t>Transportation Planner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hlinkClick r:id="rId10"/>
              </a:rPr>
              <a:t>Daniel.Davila@txdot.gov</a:t>
            </a:r>
            <a:r>
              <a:rPr kumimoji="0" lang="en-US" sz="1200" b="0" i="0" u="none" strike="noStrike" kern="1200" cap="none" spc="0" normalizeH="0" baseline="0" noProof="0">
                <a:ln>
                  <a:noFill/>
                </a:ln>
                <a:solidFill>
                  <a:srgbClr val="000000"/>
                </a:solidFill>
                <a:effectLst/>
                <a:uLnTx/>
                <a:uFillTx/>
                <a:latin typeface="IBM Plex Sans Condensed Medium" panose="020B0606050203000203" pitchFamily="34" charset="0"/>
                <a:ea typeface="+mn-ea"/>
                <a:cs typeface="+mn-cs"/>
              </a:rPr>
              <a:t> </a:t>
            </a:r>
          </a:p>
        </p:txBody>
      </p:sp>
    </p:spTree>
    <p:extLst>
      <p:ext uri="{BB962C8B-B14F-4D97-AF65-F5344CB8AC3E}">
        <p14:creationId xmlns:p14="http://schemas.microsoft.com/office/powerpoint/2010/main" val="25239195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DBF37-AAA4-CD6C-96BB-98C2B6699CE6}"/>
              </a:ext>
            </a:extLst>
          </p:cNvPr>
          <p:cNvSpPr>
            <a:spLocks noGrp="1"/>
          </p:cNvSpPr>
          <p:nvPr>
            <p:ph type="ctrTitle" idx="4294967295"/>
          </p:nvPr>
        </p:nvSpPr>
        <p:spPr>
          <a:xfrm>
            <a:off x="1145286" y="844315"/>
            <a:ext cx="6858000" cy="1905464"/>
          </a:xfrm>
        </p:spPr>
        <p:txBody>
          <a:bodyPr anchor="b">
            <a:normAutofit/>
          </a:bodyPr>
          <a:lstStyle/>
          <a:p>
            <a:pPr algn="ctr" defTabSz="457200">
              <a:lnSpc>
                <a:spcPct val="90000"/>
              </a:lnSpc>
            </a:pPr>
            <a:br>
              <a:rPr lang="en-US" sz="4100" kern="1200"/>
            </a:br>
            <a:r>
              <a:rPr lang="en-US" sz="3000" kern="1200">
                <a:solidFill>
                  <a:srgbClr val="0056A9"/>
                </a:solidFill>
              </a:rPr>
              <a:t>General Q&amp;A / Adjourn</a:t>
            </a:r>
          </a:p>
        </p:txBody>
      </p:sp>
    </p:spTree>
    <p:extLst>
      <p:ext uri="{BB962C8B-B14F-4D97-AF65-F5344CB8AC3E}">
        <p14:creationId xmlns:p14="http://schemas.microsoft.com/office/powerpoint/2010/main" val="6715589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Q.ZozDRwkUKmrwVY015d7w"/>
</p:tagLst>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xdot-presentation-template.pptx" id="{71C56510-65E1-44E3-AE45-F2087DF0CB50}" vid="{C0BEAB5A-52E9-4028-963B-ADC40416EB3D}"/>
    </a:ext>
  </a:extLst>
</a:theme>
</file>

<file path=ppt/theme/theme2.xml><?xml version="1.0" encoding="utf-8"?>
<a:theme xmlns:a="http://schemas.openxmlformats.org/drawingml/2006/main" name="1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xdot-presentation-template.pptx" id="{71C56510-65E1-44E3-AE45-F2087DF0CB50}" vid="{C0BEAB5A-52E9-4028-963B-ADC40416EB3D}"/>
    </a:ext>
  </a:extLst>
</a:theme>
</file>

<file path=ppt/theme/theme3.xml><?xml version="1.0" encoding="utf-8"?>
<a:theme xmlns:a="http://schemas.openxmlformats.org/drawingml/2006/main" name="4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110D229-05AF-46B0-A99A-A8867038836F}" vid="{8241B2AC-AA0C-419A-A87B-5977246E59AA}"/>
    </a:ext>
  </a:extLst>
</a:theme>
</file>

<file path=ppt/theme/theme4.xml><?xml version="1.0" encoding="utf-8"?>
<a:theme xmlns:a="http://schemas.openxmlformats.org/drawingml/2006/main" name="6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xdot-presentation-template2.pptx" id="{D2D5C860-A1B3-4A6C-8149-02A62B73144F}" vid="{EFF924DB-A2C4-48D0-BDFE-99CFC2D22208}"/>
    </a:ext>
  </a:extLst>
</a:theme>
</file>

<file path=ppt/theme/theme5.xml><?xml version="1.0" encoding="utf-8"?>
<a:theme xmlns:a="http://schemas.openxmlformats.org/drawingml/2006/main" name="TTI Overview Theme">
  <a:themeElements>
    <a:clrScheme name="TTI">
      <a:dk1>
        <a:srgbClr val="000000"/>
      </a:dk1>
      <a:lt1>
        <a:srgbClr val="FFFFFF"/>
      </a:lt1>
      <a:dk2>
        <a:srgbClr val="5C0826"/>
      </a:dk2>
      <a:lt2>
        <a:srgbClr val="E7E6E6"/>
      </a:lt2>
      <a:accent1>
        <a:srgbClr val="15457E"/>
      </a:accent1>
      <a:accent2>
        <a:srgbClr val="5C0825"/>
      </a:accent2>
      <a:accent3>
        <a:srgbClr val="A5A5A5"/>
      </a:accent3>
      <a:accent4>
        <a:srgbClr val="DEAB37"/>
      </a:accent4>
      <a:accent5>
        <a:srgbClr val="4A8892"/>
      </a:accent5>
      <a:accent6>
        <a:srgbClr val="66814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TI Overview Theme" id="{B26FE0D3-310B-3144-BF2D-881949818CC4}" vid="{A24D9242-9511-5948-B9CC-B0AE817EE43A}"/>
    </a:ext>
  </a:extLst>
</a:theme>
</file>

<file path=ppt/theme/theme6.xml><?xml version="1.0" encoding="utf-8"?>
<a:theme xmlns:a="http://schemas.openxmlformats.org/drawingml/2006/main" name="8_Office Theme">
  <a:themeElements>
    <a:clrScheme name="TTI Colors">
      <a:dk1>
        <a:srgbClr val="18437D"/>
      </a:dk1>
      <a:lt1>
        <a:srgbClr val="FFFFFE"/>
      </a:lt1>
      <a:dk2>
        <a:srgbClr val="5C0823"/>
      </a:dk2>
      <a:lt2>
        <a:srgbClr val="DCAA37"/>
      </a:lt2>
      <a:accent1>
        <a:srgbClr val="678250"/>
      </a:accent1>
      <a:accent2>
        <a:srgbClr val="DCAA37"/>
      </a:accent2>
      <a:accent3>
        <a:srgbClr val="4B8992"/>
      </a:accent3>
      <a:accent4>
        <a:srgbClr val="808080"/>
      </a:accent4>
      <a:accent5>
        <a:srgbClr val="678250"/>
      </a:accent5>
      <a:accent6>
        <a:srgbClr val="5C0823"/>
      </a:accent6>
      <a:hlink>
        <a:srgbClr val="7E7F7E"/>
      </a:hlink>
      <a:folHlink>
        <a:srgbClr val="2494D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EDIT.pptx" id="{75FC1E3B-8713-410B-983F-390058963E94}" vid="{C3592BC3-9EE1-4FFC-B499-CE692854FEFF}"/>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txdot-presentation-template (12)</Template>
  <TotalTime>0</TotalTime>
  <Words>4787</Words>
  <Application>Microsoft Office PowerPoint</Application>
  <PresentationFormat>Custom</PresentationFormat>
  <Paragraphs>699</Paragraphs>
  <Slides>82</Slides>
  <Notes>39</Notes>
  <HiddenSlides>0</HiddenSlides>
  <MMClips>1</MMClips>
  <ScaleCrop>false</ScaleCrop>
  <HeadingPairs>
    <vt:vector size="6" baseType="variant">
      <vt:variant>
        <vt:lpstr>Fonts Used</vt:lpstr>
      </vt:variant>
      <vt:variant>
        <vt:i4>23</vt:i4>
      </vt:variant>
      <vt:variant>
        <vt:lpstr>Theme</vt:lpstr>
      </vt:variant>
      <vt:variant>
        <vt:i4>7</vt:i4>
      </vt:variant>
      <vt:variant>
        <vt:lpstr>Slide Titles</vt:lpstr>
      </vt:variant>
      <vt:variant>
        <vt:i4>82</vt:i4>
      </vt:variant>
    </vt:vector>
  </HeadingPairs>
  <TitlesOfParts>
    <vt:vector size="112" baseType="lpstr">
      <vt:lpstr>Barlow Condensed Medium</vt:lpstr>
      <vt:lpstr>Franklin Gothic Demi</vt:lpstr>
      <vt:lpstr>Courier New</vt:lpstr>
      <vt:lpstr>IBM Plex Sans Cond SmBld</vt:lpstr>
      <vt:lpstr>IBM Plex Sans Cond</vt:lpstr>
      <vt:lpstr>IBM Plex Sans Condensed Light</vt:lpstr>
      <vt:lpstr>Aptos</vt:lpstr>
      <vt:lpstr>Aptos Display</vt:lpstr>
      <vt:lpstr>Franklin Gothic Medium</vt:lpstr>
      <vt:lpstr>Wingdings</vt:lpstr>
      <vt:lpstr>IBM Plex Sans</vt:lpstr>
      <vt:lpstr>IBM Plex Sans Text</vt:lpstr>
      <vt:lpstr>IBM Plex Sans Condensed Medium</vt:lpstr>
      <vt:lpstr>Verdana</vt:lpstr>
      <vt:lpstr>IBM Plex Sans Cond Medm</vt:lpstr>
      <vt:lpstr>Calibri</vt:lpstr>
      <vt:lpstr>Symbol</vt:lpstr>
      <vt:lpstr>IBM Plex Sans Cond Text</vt:lpstr>
      <vt:lpstr>Franklin Gothic Book</vt:lpstr>
      <vt:lpstr>Verdana Bold</vt:lpstr>
      <vt:lpstr>IBM Plex Sans Medium</vt:lpstr>
      <vt:lpstr>Franklin Gothic Medium Cond</vt:lpstr>
      <vt:lpstr>Arial</vt:lpstr>
      <vt:lpstr>Office Theme</vt:lpstr>
      <vt:lpstr>1_Office Theme</vt:lpstr>
      <vt:lpstr>4_Office Theme</vt:lpstr>
      <vt:lpstr>6_Office Theme</vt:lpstr>
      <vt:lpstr>TTI Overview Theme</vt:lpstr>
      <vt:lpstr>8_Office Theme</vt:lpstr>
      <vt:lpstr>5_Office Theme</vt:lpstr>
      <vt:lpstr>Semiannual Transit Operator’s Business Meeting</vt:lpstr>
      <vt:lpstr>Stassney Safety Briefing</vt:lpstr>
      <vt:lpstr>Agenda</vt:lpstr>
      <vt:lpstr>Agenda continued</vt:lpstr>
      <vt:lpstr>Director’s Report</vt:lpstr>
      <vt:lpstr>TGEMS Challenges</vt:lpstr>
      <vt:lpstr>TGEMS Benefits</vt:lpstr>
      <vt:lpstr>What is the Texas Transit Tracker (“T3”)?</vt:lpstr>
      <vt:lpstr>T3 Objectives</vt:lpstr>
      <vt:lpstr> FY 28/29 Legislative Appropriations Request</vt:lpstr>
      <vt:lpstr>FY 28/29 Legislative Appropriations Request</vt:lpstr>
      <vt:lpstr>Other Items</vt:lpstr>
      <vt:lpstr> Compliance Program Update</vt:lpstr>
      <vt:lpstr>Equal Employment Opportunity (EEO)  </vt:lpstr>
      <vt:lpstr> Disadvantaged Business Enterprise (DBE) </vt:lpstr>
      <vt:lpstr> PTN’s Internal Audit Review Sub-recipient Impacts </vt:lpstr>
      <vt:lpstr> PTN’s Internal Audit Review Sub-recipient Impacts </vt:lpstr>
      <vt:lpstr>Statewide Multimodal Transit Plan    </vt:lpstr>
      <vt:lpstr>Texas Transit Peer Exchange UPDATE </vt:lpstr>
      <vt:lpstr>First, a poll… </vt:lpstr>
      <vt:lpstr>Poll Everywhere survey activity
Activity Title: Registration and Participation in the TPE
Slide 3</vt:lpstr>
      <vt:lpstr>AGENDA – TPE Update</vt:lpstr>
      <vt:lpstr>First Virtual TPE Meeting</vt:lpstr>
      <vt:lpstr>Virtual TPE Knowledge Exchange</vt:lpstr>
      <vt:lpstr>Upcoming Knowledge Exchange Topics</vt:lpstr>
      <vt:lpstr>Topics: poll #2</vt:lpstr>
      <vt:lpstr>Resources: poll #3</vt:lpstr>
      <vt:lpstr>(If you haven’t already)… JOIN THE TPE!</vt:lpstr>
      <vt:lpstr>Texas Transit Peer Exchange Online Community</vt:lpstr>
      <vt:lpstr>Thank you! Comments or Questions?</vt:lpstr>
      <vt:lpstr>Transit Service Span Existing Conditions Analysis</vt:lpstr>
      <vt:lpstr>TTI Agenda</vt:lpstr>
      <vt:lpstr>Analysis Goal</vt:lpstr>
      <vt:lpstr>Methods</vt:lpstr>
      <vt:lpstr>Preliminary Results</vt:lpstr>
      <vt:lpstr>Results Tables</vt:lpstr>
      <vt:lpstr>Demand Response Map</vt:lpstr>
      <vt:lpstr>All Services Combined Map</vt:lpstr>
      <vt:lpstr>Key Findings</vt:lpstr>
      <vt:lpstr>Next Steps</vt:lpstr>
      <vt:lpstr>Statewide Priority Transit Network &amp; Hub Plan</vt:lpstr>
      <vt:lpstr>Initial Priority identified in the SMTP</vt:lpstr>
      <vt:lpstr>Expected Outcomes  What the plan sets out to do</vt:lpstr>
      <vt:lpstr>Network &amp; Hub Plan Development Process</vt:lpstr>
      <vt:lpstr>Data Collection &amp; Network Hierarchy Assessing the network to develop hub typologies</vt:lpstr>
      <vt:lpstr>Hub Typologies &amp; Recommendations</vt:lpstr>
      <vt:lpstr>Timeline &amp; Commitment</vt:lpstr>
      <vt:lpstr>How Operators Are Involved</vt:lpstr>
      <vt:lpstr>Thank You</vt:lpstr>
      <vt:lpstr>Universal Trip Planning and Fare Payment  Innovation Coordination Access  and Mobility Grant Application  GTFS and GTFS-Flex Initiative   </vt:lpstr>
      <vt:lpstr>Statewide Multi-modal Transit Plan – 2050 Vision Statement</vt:lpstr>
      <vt:lpstr> Proposed Project </vt:lpstr>
      <vt:lpstr>Why West Texas</vt:lpstr>
      <vt:lpstr>Proposed Project</vt:lpstr>
      <vt:lpstr>Project Timeline (approximate)</vt:lpstr>
      <vt:lpstr>Branding Options</vt:lpstr>
      <vt:lpstr>Statewide GTFS &amp; GTFS-Flex Initiative</vt:lpstr>
      <vt:lpstr>Beyond GTFS NTD Requirements</vt:lpstr>
      <vt:lpstr>When GTFS is Not Updated</vt:lpstr>
      <vt:lpstr>Common Issues in Texas GTFS Datasets</vt:lpstr>
      <vt:lpstr>Coming in FY27</vt:lpstr>
      <vt:lpstr>In Development: GTFS-Flex</vt:lpstr>
      <vt:lpstr>What Agencies Can Do Today</vt:lpstr>
      <vt:lpstr>What Agencies Can Do Today (Cont.)</vt:lpstr>
      <vt:lpstr>   Lunch  11:45am-1:15pm  </vt:lpstr>
      <vt:lpstr> Break</vt:lpstr>
      <vt:lpstr>TxDOT’s 2027 Transportation Alternatives (TA) Call for Projects</vt:lpstr>
      <vt:lpstr>Transportation Alternatives Agenda</vt:lpstr>
      <vt:lpstr>2027 Call for Projects </vt:lpstr>
      <vt:lpstr>Planning for TxDOT’s 2027 Call for Projects Funding</vt:lpstr>
      <vt:lpstr>Eligible Project Sponsors for TxDOT TA Call for Projects</vt:lpstr>
      <vt:lpstr>TxDOT’s 2027 Call for Projects TA Program Focus Areas</vt:lpstr>
      <vt:lpstr>Transfer to FTA</vt:lpstr>
      <vt:lpstr>Examples of projects with transit nexus</vt:lpstr>
      <vt:lpstr>Examples of projects with transit nexus, part 1</vt:lpstr>
      <vt:lpstr>Examples of projects with transit nexus, part 2</vt:lpstr>
      <vt:lpstr>Examples of projects with transit nexus, part 3</vt:lpstr>
      <vt:lpstr>Web-based Application Process</vt:lpstr>
      <vt:lpstr>TxDOT TA evaluation criteria</vt:lpstr>
      <vt:lpstr>TxDOT’s 2027 TA Call for Projects Schedule (tentative)</vt:lpstr>
      <vt:lpstr>TxDOT’s Transportation Alternatives Program Team</vt:lpstr>
      <vt:lpstr> General Q&amp;A / Adjourn</vt:lpstr>
    </vt:vector>
  </TitlesOfParts>
  <Company>Texas Department Of Transportation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semiannual operators meeting</dc:title>
  <dc:subject>semiannual transit operators business meeting</dc:subject>
  <dc:creator>Robbi Smith;TXDOT</dc:creator>
  <cp:keywords>tranist-operators-business-meeting</cp:keywords>
  <cp:lastModifiedBy>Robbi Smith</cp:lastModifiedBy>
  <cp:revision>1</cp:revision>
  <cp:lastPrinted>2026-09-28T19:56:14Z</cp:lastPrinted>
  <dcterms:created xsi:type="dcterms:W3CDTF">2026-08-25T13:42:43Z</dcterms:created>
  <dcterms:modified xsi:type="dcterms:W3CDTF">2026-10-16T18:32:00Z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Publication Date">
    <vt:lpwstr>2026-08-17</vt:lpwstr>
  </property>
</Properties>
</file>