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27"/>
  </p:notesMasterIdLst>
  <p:handoutMasterIdLst>
    <p:handoutMasterId r:id="rId28"/>
  </p:handoutMasterIdLst>
  <p:sldIdLst>
    <p:sldId id="259" r:id="rId5"/>
    <p:sldId id="395" r:id="rId6"/>
    <p:sldId id="256" r:id="rId7"/>
    <p:sldId id="634" r:id="rId8"/>
    <p:sldId id="644" r:id="rId9"/>
    <p:sldId id="629" r:id="rId10"/>
    <p:sldId id="555" r:id="rId11"/>
    <p:sldId id="626" r:id="rId12"/>
    <p:sldId id="603" r:id="rId13"/>
    <p:sldId id="579" r:id="rId14"/>
    <p:sldId id="637" r:id="rId15"/>
    <p:sldId id="618" r:id="rId16"/>
    <p:sldId id="583" r:id="rId17"/>
    <p:sldId id="627" r:id="rId18"/>
    <p:sldId id="619" r:id="rId19"/>
    <p:sldId id="592" r:id="rId20"/>
    <p:sldId id="588" r:id="rId21"/>
    <p:sldId id="591" r:id="rId22"/>
    <p:sldId id="630" r:id="rId23"/>
    <p:sldId id="645" r:id="rId24"/>
    <p:sldId id="620" r:id="rId25"/>
    <p:sldId id="646" r:id="rId26"/>
  </p:sldIdLst>
  <p:sldSz cx="32918400" cy="21945600"/>
  <p:notesSz cx="9309100" cy="7023100"/>
  <p:embeddedFontLst>
    <p:embeddedFont>
      <p:font typeface="Franklin Gothic Book" panose="020B0604020202020204" charset="0"/>
      <p:regular r:id="rId29"/>
      <p:italic r:id="rId30"/>
    </p:embeddedFont>
    <p:embeddedFont>
      <p:font typeface="Franklin Gothic Demi" panose="020B0604020202020204" charset="0"/>
      <p:regular r:id="rId31"/>
      <p:bold r:id="rId32"/>
      <p:italic r:id="rId33"/>
      <p:boldItalic r:id="rId32"/>
    </p:embeddedFont>
    <p:embeddedFont>
      <p:font typeface="Verdana" panose="020B0604030504040204" pitchFamily="34" charset="0"/>
      <p:regular r:id="rId34"/>
      <p:bold r:id="rId35"/>
      <p:italic r:id="rId36"/>
      <p:boldItalic r:id="rId37"/>
    </p:embeddedFont>
    <p:embeddedFont>
      <p:font typeface="Verdana Pro" panose="020B0604020202020204" charset="0"/>
      <p:regular r:id="rId38"/>
      <p:bold r:id="rId39"/>
      <p:italic r:id="rId40"/>
      <p:boldItalic r:id="rId41"/>
    </p:embeddedFont>
    <p:embeddedFont>
      <p:font typeface="Verdana Pro Cond" panose="020B0604020202020204" charset="0"/>
      <p:regular r:id="rId42"/>
      <p:bold r:id="rId43"/>
      <p:italic r:id="rId44"/>
      <p:boldItalic r:id="rId45"/>
    </p:embeddedFont>
    <p:embeddedFont>
      <p:font typeface="Verdana Pro Semibold" panose="020B0604020202020204" charset="0"/>
      <p:bold r:id="rId46"/>
      <p:boldItalic r:id="rId47"/>
    </p:embeddedFont>
  </p:embeddedFontLst>
  <p:custDataLst>
    <p:tags r:id="rId48"/>
  </p:custDataLst>
  <p:defaultTextStyle>
    <a:defPPr>
      <a:defRPr lang="en-US"/>
    </a:defPPr>
    <a:lvl1pPr marL="0" algn="l" defTabSz="3132828" rtl="0" eaLnBrk="1" latinLnBrk="0" hangingPunct="1">
      <a:defRPr sz="6167" kern="1200">
        <a:solidFill>
          <a:schemeClr val="tx1"/>
        </a:solidFill>
        <a:latin typeface="+mn-lt"/>
        <a:ea typeface="+mn-ea"/>
        <a:cs typeface="+mn-cs"/>
      </a:defRPr>
    </a:lvl1pPr>
    <a:lvl2pPr marL="1566415" algn="l" defTabSz="3132828" rtl="0" eaLnBrk="1" latinLnBrk="0" hangingPunct="1">
      <a:defRPr sz="6167" kern="1200">
        <a:solidFill>
          <a:schemeClr val="tx1"/>
        </a:solidFill>
        <a:latin typeface="+mn-lt"/>
        <a:ea typeface="+mn-ea"/>
        <a:cs typeface="+mn-cs"/>
      </a:defRPr>
    </a:lvl2pPr>
    <a:lvl3pPr marL="3132828" algn="l" defTabSz="3132828" rtl="0" eaLnBrk="1" latinLnBrk="0" hangingPunct="1">
      <a:defRPr sz="6167" kern="1200">
        <a:solidFill>
          <a:schemeClr val="tx1"/>
        </a:solidFill>
        <a:latin typeface="+mn-lt"/>
        <a:ea typeface="+mn-ea"/>
        <a:cs typeface="+mn-cs"/>
      </a:defRPr>
    </a:lvl3pPr>
    <a:lvl4pPr marL="4699241" algn="l" defTabSz="3132828" rtl="0" eaLnBrk="1" latinLnBrk="0" hangingPunct="1">
      <a:defRPr sz="6167" kern="1200">
        <a:solidFill>
          <a:schemeClr val="tx1"/>
        </a:solidFill>
        <a:latin typeface="+mn-lt"/>
        <a:ea typeface="+mn-ea"/>
        <a:cs typeface="+mn-cs"/>
      </a:defRPr>
    </a:lvl4pPr>
    <a:lvl5pPr marL="6265654" algn="l" defTabSz="3132828" rtl="0" eaLnBrk="1" latinLnBrk="0" hangingPunct="1">
      <a:defRPr sz="6167" kern="1200">
        <a:solidFill>
          <a:schemeClr val="tx1"/>
        </a:solidFill>
        <a:latin typeface="+mn-lt"/>
        <a:ea typeface="+mn-ea"/>
        <a:cs typeface="+mn-cs"/>
      </a:defRPr>
    </a:lvl5pPr>
    <a:lvl6pPr marL="7832067" algn="l" defTabSz="3132828" rtl="0" eaLnBrk="1" latinLnBrk="0" hangingPunct="1">
      <a:defRPr sz="6167" kern="1200">
        <a:solidFill>
          <a:schemeClr val="tx1"/>
        </a:solidFill>
        <a:latin typeface="+mn-lt"/>
        <a:ea typeface="+mn-ea"/>
        <a:cs typeface="+mn-cs"/>
      </a:defRPr>
    </a:lvl6pPr>
    <a:lvl7pPr marL="9398483" algn="l" defTabSz="3132828" rtl="0" eaLnBrk="1" latinLnBrk="0" hangingPunct="1">
      <a:defRPr sz="6167" kern="1200">
        <a:solidFill>
          <a:schemeClr val="tx1"/>
        </a:solidFill>
        <a:latin typeface="+mn-lt"/>
        <a:ea typeface="+mn-ea"/>
        <a:cs typeface="+mn-cs"/>
      </a:defRPr>
    </a:lvl7pPr>
    <a:lvl8pPr marL="10964897" algn="l" defTabSz="3132828" rtl="0" eaLnBrk="1" latinLnBrk="0" hangingPunct="1">
      <a:defRPr sz="6167" kern="1200">
        <a:solidFill>
          <a:schemeClr val="tx1"/>
        </a:solidFill>
        <a:latin typeface="+mn-lt"/>
        <a:ea typeface="+mn-ea"/>
        <a:cs typeface="+mn-cs"/>
      </a:defRPr>
    </a:lvl8pPr>
    <a:lvl9pPr marL="12531310" algn="l" defTabSz="3132828" rtl="0" eaLnBrk="1" latinLnBrk="0" hangingPunct="1">
      <a:defRPr sz="6167"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ory slides" id="{C043DFE7-F0A7-4C4E-837D-73DEA7213CAA}">
          <p14:sldIdLst>
            <p14:sldId id="259"/>
            <p14:sldId id="395"/>
            <p14:sldId id="256"/>
            <p14:sldId id="634"/>
            <p14:sldId id="644"/>
            <p14:sldId id="629"/>
          </p14:sldIdLst>
        </p14:section>
        <p14:section name="University Segment" id="{1DBBF36D-5357-4EEA-B4C4-909E1293C430}">
          <p14:sldIdLst>
            <p14:sldId id="555"/>
            <p14:sldId id="626"/>
            <p14:sldId id="603"/>
            <p14:sldId id="579"/>
            <p14:sldId id="637"/>
            <p14:sldId id="618"/>
          </p14:sldIdLst>
        </p14:section>
        <p14:section name="Downtown Segment" id="{01C81103-994B-46D5-AF9B-222A1A46481C}">
          <p14:sldIdLst>
            <p14:sldId id="583"/>
            <p14:sldId id="627"/>
            <p14:sldId id="619"/>
          </p14:sldIdLst>
        </p14:section>
        <p14:section name="General project features" id="{F56A3913-ECF4-40F7-8FD3-2CEA5EF9E517}">
          <p14:sldIdLst>
            <p14:sldId id="592"/>
            <p14:sldId id="588"/>
          </p14:sldIdLst>
        </p14:section>
        <p14:section name="Caps and Stitches" id="{81FA69E9-D754-47D9-96CF-EA604F868490}">
          <p14:sldIdLst>
            <p14:sldId id="591"/>
            <p14:sldId id="630"/>
            <p14:sldId id="645"/>
            <p14:sldId id="620"/>
          </p14:sldIdLst>
        </p14:section>
        <p14:section name="Contact Information" id="{8CC0225E-68AC-4A63-BF61-F03C3346C9F3}">
          <p14:sldIdLst>
            <p14:sldId id="646"/>
          </p14:sldIdLst>
        </p14:section>
      </p14:sectionLst>
    </p:ext>
    <p:ext uri="{EFAFB233-063F-42B5-8137-9DF3F51BA10A}">
      <p15:sldGuideLst xmlns:p15="http://schemas.microsoft.com/office/powerpoint/2012/main">
        <p15:guide id="1" orient="horz" pos="3446" userDrawn="1">
          <p15:clr>
            <a:srgbClr val="A4A3A4"/>
          </p15:clr>
        </p15:guide>
        <p15:guide id="2" orient="horz" pos="6963" userDrawn="1">
          <p15:clr>
            <a:srgbClr val="A4A3A4"/>
          </p15:clr>
        </p15:guide>
        <p15:guide id="3" pos="6845" userDrawn="1">
          <p15:clr>
            <a:srgbClr val="A4A3A4"/>
          </p15:clr>
        </p15:guide>
        <p15:guide id="4" pos="13955" userDrawn="1">
          <p15:clr>
            <a:srgbClr val="A4A3A4"/>
          </p15:clr>
        </p15:guide>
        <p15:guide id="5" orient="horz" pos="4595" userDrawn="1">
          <p15:clr>
            <a:srgbClr val="A4A3A4"/>
          </p15:clr>
        </p15:guide>
        <p15:guide id="6" orient="horz" pos="9283" userDrawn="1">
          <p15:clr>
            <a:srgbClr val="A4A3A4"/>
          </p15:clr>
        </p15:guide>
      </p15:sldGuideLst>
    </p:ext>
    <p:ext uri="{2D200454-40CA-4A62-9FC3-DE9A4176ACB9}">
      <p15:notesGuideLst xmlns:p15="http://schemas.microsoft.com/office/powerpoint/2012/main">
        <p15:guide id="1" orient="horz" pos="2212" userDrawn="1">
          <p15:clr>
            <a:srgbClr val="A4A3A4"/>
          </p15:clr>
        </p15:guide>
        <p15:guide id="2" pos="29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E45300-5DD8-EB4A-BDAB-52FEDEC5C8AA}" name="Nikki Thompson" initials="NT" userId="S::nthompson@rifeline.com::611c16ba-ec36-4dde-b7f7-bd0320ca2f7b" providerId="AD"/>
  <p188:author id="{FD6C4806-BFD5-8D1C-439D-38B9485B1ECF}" name="Nic Barbera" initials="NB" userId="S::nbarbera@rifeline.com::a506de1a-c687-41f6-8e2d-2fd87374f579" providerId="AD"/>
  <p188:author id="{9198D910-AC10-9381-186C-403E14963149}" name="Denney, Amy" initials="DA" userId="S::amy.denney_atkinsrealis.com#ext#@atkinsrealispi.onmicrosoft.com::9864debc-dc49-49ef-aad1-2f772d31c6ab" providerId="AD"/>
  <p188:author id="{2C86D02C-2AFC-8D32-8D47-2B705ED91334}" name="Jon Geiselbrecht" initials="JG" userId="S::jon.geiselbrecht_txdot.gov#ext#@atkinsrealispi.onmicrosoft.com::48ddf0ba-1972-4174-9369-9b5d38048a07" providerId="AD"/>
  <p188:author id="{92192437-8ED5-50F0-6B58-1DF76AFAC94B}" name="Ally McGrath" initials="AM" userId="S::amcgrath@rifeline.com::99b400c1-5344-437a-ad14-024750965cd3" providerId="AD"/>
  <p188:author id="{1B445142-EBBD-49A3-D20C-C9C2651D7B22}" name="Jessica Engelhardt" initials="JE" userId="S::jengelhardt@rifeline.com::4091891a-c89a-45be-9915-8f9180a10f4f" providerId="AD"/>
  <p188:author id="{BAB85D42-015C-6E1B-945A-E56665CC14FB}" name="Bradley Wheelis" initials="BW" userId="S::Bradley.Wheelis@txdot.gov::51a752fa-170d-4c7b-b579-61e6fd93e477" providerId="AD"/>
  <p188:author id="{A870E171-5B1E-03CB-2EF0-AE00A7B97131}" name="Gabby Garza" initials="GG" userId="S::ggarza@rifeline.com::0ed827d9-40da-43c9-9723-a6c6d43bf09b" providerId="AD"/>
  <p188:author id="{9FC4EE8C-5035-D69F-C695-7A36A49BDD5A}" name="Megan Neal" initials="MN" userId="S::mneal@rifeline.com::07139e0a-be4f-4135-ada8-20785f729558" providerId="AD"/>
  <p188:author id="{E5C52495-2AA6-AE65-E550-6803D2B77273}" name="Jessica Engelhardt" initials="JE" userId="S::jengelhardt_rifeline.com#ext#@atkinsrealispi.onmicrosoft.com::b2491495-72b4-4092-a270-ca91148da668" providerId="AD"/>
  <p188:author id="{4AFD4EBA-193C-3DA9-ADB4-DAFA5EA14BD8}" name="Mical Roy" initials="MR" userId="S::mroy@rifeline.com::cda2830b-b79c-41c9-9dbb-fafcc707fe6e" providerId="AD"/>
  <p188:author id="{8F5538DB-41A6-A116-D9D3-B3FE30EEBDFC}" name="Camille Santamaria" initials="CS" userId="S::csantamaria@rifeline.com::70ac3ff6-81ea-4ed2-9053-105a3ab31431" providerId="AD"/>
  <p188:author id="{C9541DE1-D055-031F-63A0-9853E8BFCBE1}" name="Lynda Rife" initials="LR" userId="S::lrife@rifeline.com::f60b5f99-a797-456a-b1f5-f6400fcdb4b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32C"/>
    <a:srgbClr val="0056A9"/>
    <a:srgbClr val="205588"/>
    <a:srgbClr val="FFFFFF"/>
    <a:srgbClr val="FFD13E"/>
    <a:srgbClr val="002E69"/>
    <a:srgbClr val="DF5C16"/>
    <a:srgbClr val="61B2E2"/>
    <a:srgbClr val="7A4FBE"/>
    <a:srgbClr val="F2CD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D42137-6D78-4304-99DC-8C01D215A366}" v="1" dt="2026-02-12T23:58:22.251"/>
    <p1510:client id="{82E44902-CA41-A1C4-87C6-F48E91B64CC3}" v="5" dt="2026-02-12T17:54:46.766"/>
    <p1510:client id="{CFDCAADD-9501-462E-A55A-AE06B17074CB}" v="2076" dt="2026-02-12T23:39:22.3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446"/>
        <p:guide orient="horz" pos="6963"/>
        <p:guide pos="6845"/>
        <p:guide pos="13955"/>
        <p:guide orient="horz" pos="4595"/>
        <p:guide orient="horz" pos="9283"/>
      </p:guideLst>
    </p:cSldViewPr>
  </p:slideViewPr>
  <p:notesViewPr>
    <p:cSldViewPr snapToGrid="0">
      <p:cViewPr>
        <p:scale>
          <a:sx n="1" d="2"/>
          <a:sy n="1" d="2"/>
        </p:scale>
        <p:origin x="0" y="0"/>
      </p:cViewPr>
      <p:guideLst>
        <p:guide orient="horz" pos="2212"/>
        <p:guide pos="29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NULL"/><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font" Target="fonts/font15.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6.xml"/><Relationship Id="rId41" Type="http://schemas.openxmlformats.org/officeDocument/2006/relationships/font" Target="fonts/font12.fntdata"/><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font" Target="fonts/font7.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y McGrath" userId="99b400c1-5344-437a-ad14-024750965cd3" providerId="ADAL" clId="{1D600F09-A96D-451A-856F-AB0F8FAB44CF}"/>
    <pc:docChg chg="modSld">
      <pc:chgData name="Ally McGrath" userId="99b400c1-5344-437a-ad14-024750965cd3" providerId="ADAL" clId="{1D600F09-A96D-451A-856F-AB0F8FAB44CF}" dt="2026-02-12T23:58:22.251" v="0" actId="13244"/>
      <pc:docMkLst>
        <pc:docMk/>
      </pc:docMkLst>
      <pc:sldChg chg="modSp mod">
        <pc:chgData name="Ally McGrath" userId="99b400c1-5344-437a-ad14-024750965cd3" providerId="ADAL" clId="{1D600F09-A96D-451A-856F-AB0F8FAB44CF}" dt="2026-02-12T23:58:22.251" v="0" actId="13244"/>
        <pc:sldMkLst>
          <pc:docMk/>
          <pc:sldMk cId="0" sldId="259"/>
        </pc:sldMkLst>
        <pc:spChg chg="ord">
          <ac:chgData name="Ally McGrath" userId="99b400c1-5344-437a-ad14-024750965cd3" providerId="ADAL" clId="{1D600F09-A96D-451A-856F-AB0F8FAB44CF}" dt="2026-02-12T23:58:22.251" v="0" actId="13244"/>
          <ac:spMkLst>
            <pc:docMk/>
            <pc:sldMk cId="0" sldId="259"/>
            <ac:spMk id="59" creationId="{A1D81338-6337-4674-BFB7-D8CE9ACEB6D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9502E2-9E3D-4512-B063-441A910A974D}" type="doc">
      <dgm:prSet loTypeId="urn:microsoft.com/office/officeart/2011/layout/ThemePictureAlternatingAccent" loCatId="picture" qsTypeId="urn:microsoft.com/office/officeart/2005/8/quickstyle/simple1" qsCatId="simple" csTypeId="urn:microsoft.com/office/officeart/2005/8/colors/accent1_2" csCatId="accent1" phldr="1"/>
      <dgm:spPr/>
      <dgm:t>
        <a:bodyPr/>
        <a:lstStyle/>
        <a:p>
          <a:endParaRPr lang="en-US"/>
        </a:p>
      </dgm:t>
    </dgm:pt>
    <dgm:pt modelId="{3638EB4B-C06D-4F12-8C70-13C84B2EE039}">
      <dgm:prSet phldrT="[Text]"/>
      <dgm:spPr/>
      <dgm:t>
        <a:bodyPr/>
        <a:lstStyle/>
        <a:p>
          <a:r>
            <a:rPr lang="en-US"/>
            <a:t> </a:t>
          </a:r>
        </a:p>
      </dgm:t>
    </dgm:pt>
    <dgm:pt modelId="{F8FDA88F-D814-4FF4-B50D-F29FF1B88FCE}" type="parTrans" cxnId="{C15BECBC-EF88-4664-874C-669D9514AC05}">
      <dgm:prSet/>
      <dgm:spPr/>
      <dgm:t>
        <a:bodyPr/>
        <a:lstStyle/>
        <a:p>
          <a:endParaRPr lang="en-US"/>
        </a:p>
      </dgm:t>
    </dgm:pt>
    <dgm:pt modelId="{6FB87AF6-337B-4D51-A152-AFFD633D3C99}" type="sibTrans" cxnId="{C15BECBC-EF88-4664-874C-669D9514AC05}">
      <dgm:prSet/>
      <dgm:spPr/>
      <dgm:t>
        <a:bodyPr/>
        <a:lstStyle/>
        <a:p>
          <a:endParaRPr lang="en-US"/>
        </a:p>
      </dgm:t>
    </dgm:pt>
    <dgm:pt modelId="{A1C3CD50-3471-4F74-9BDD-62AB89AA08A3}">
      <dgm:prSet phldrT="[Text]"/>
      <dgm:spPr/>
      <dgm:t>
        <a:bodyPr/>
        <a:lstStyle/>
        <a:p>
          <a:r>
            <a:rPr lang="en-US"/>
            <a:t> </a:t>
          </a:r>
        </a:p>
      </dgm:t>
    </dgm:pt>
    <dgm:pt modelId="{EB9D610E-A815-47B1-B6FA-E020A04F592C}" type="parTrans" cxnId="{DE5BCC7C-E623-46FC-8A2F-9DA3802AC3B5}">
      <dgm:prSet/>
      <dgm:spPr/>
      <dgm:t>
        <a:bodyPr/>
        <a:lstStyle/>
        <a:p>
          <a:endParaRPr lang="en-US"/>
        </a:p>
      </dgm:t>
    </dgm:pt>
    <dgm:pt modelId="{9204CB79-884B-4C01-B1C2-92168360546D}" type="sibTrans" cxnId="{DE5BCC7C-E623-46FC-8A2F-9DA3802AC3B5}">
      <dgm:prSet/>
      <dgm:spPr/>
      <dgm:t>
        <a:bodyPr/>
        <a:lstStyle/>
        <a:p>
          <a:endParaRPr lang="en-US"/>
        </a:p>
      </dgm:t>
    </dgm:pt>
    <dgm:pt modelId="{D8A11E85-AEE4-4CF2-A39C-F9AD1F719183}">
      <dgm:prSet phldrT="[Text]" phldr="1"/>
      <dgm:spPr/>
      <dgm:t>
        <a:bodyPr/>
        <a:lstStyle/>
        <a:p>
          <a:endParaRPr lang="en-US"/>
        </a:p>
      </dgm:t>
    </dgm:pt>
    <dgm:pt modelId="{6416D7C2-E98D-4D19-92D0-3B739FD2E905}" type="parTrans" cxnId="{F834B923-317A-4DAF-A5ED-9A6022B46F87}">
      <dgm:prSet/>
      <dgm:spPr/>
      <dgm:t>
        <a:bodyPr/>
        <a:lstStyle/>
        <a:p>
          <a:endParaRPr lang="en-US"/>
        </a:p>
      </dgm:t>
    </dgm:pt>
    <dgm:pt modelId="{8B1781EA-6ED5-4A90-939F-E2E79C202B66}" type="sibTrans" cxnId="{F834B923-317A-4DAF-A5ED-9A6022B46F87}">
      <dgm:prSet/>
      <dgm:spPr/>
      <dgm:t>
        <a:bodyPr/>
        <a:lstStyle/>
        <a:p>
          <a:endParaRPr lang="en-US"/>
        </a:p>
      </dgm:t>
    </dgm:pt>
    <dgm:pt modelId="{A0A5F4FD-8C87-4B9E-8C00-9DDE4011536A}" type="pres">
      <dgm:prSet presAssocID="{FE9502E2-9E3D-4512-B063-441A910A974D}" presName="Name0" presStyleCnt="0">
        <dgm:presLayoutVars>
          <dgm:chMax val="9"/>
          <dgm:chPref val="9"/>
        </dgm:presLayoutVars>
      </dgm:prSet>
      <dgm:spPr/>
    </dgm:pt>
    <dgm:pt modelId="{02BEA41E-858F-46A1-A617-21CC3488A34F}" type="pres">
      <dgm:prSet presAssocID="{3638EB4B-C06D-4F12-8C70-13C84B2EE039}" presName="picture1" presStyleCnt="0"/>
      <dgm:spPr/>
    </dgm:pt>
    <dgm:pt modelId="{6EAAA496-8F5D-4EEC-A4CE-C4CAA78ACCF9}" type="pres">
      <dgm:prSet presAssocID="{3638EB4B-C06D-4F12-8C70-13C84B2EE039}" presName="picture" presStyleLbl="align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dgm:spPr>
    </dgm:pt>
    <dgm:pt modelId="{1B0AAA03-AF6A-4F56-BD5E-F2016628180B}" type="pres">
      <dgm:prSet presAssocID="{3638EB4B-C06D-4F12-8C70-13C84B2EE039}" presName="parent1" presStyleLbl="node1" presStyleIdx="0" presStyleCnt="0">
        <dgm:presLayoutVars>
          <dgm:chMax val="0"/>
          <dgm:chPref val="0"/>
          <dgm:bulletEnabled val="1"/>
        </dgm:presLayoutVars>
      </dgm:prSet>
      <dgm:spPr/>
    </dgm:pt>
    <dgm:pt modelId="{2E681AAB-7E27-4A98-A6AF-502D806DC035}" type="pres">
      <dgm:prSet presAssocID="{A1C3CD50-3471-4F74-9BDD-62AB89AA08A3}" presName="picture2" presStyleCnt="0"/>
      <dgm:spPr/>
    </dgm:pt>
    <dgm:pt modelId="{776DEF10-5F1B-489C-A856-B243F81E0932}" type="pres">
      <dgm:prSet presAssocID="{A1C3CD50-3471-4F74-9BDD-62AB89AA08A3}" presName="picture" presStyleLbl="alignImgPlace1" presStyleIdx="1" presStyleCnt="3" custLinFactNeighborX="-75" custLinFactNeighborY="908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4000" b="-14000"/>
          </a:stretch>
        </a:blipFill>
      </dgm:spPr>
    </dgm:pt>
    <dgm:pt modelId="{22216745-6ECB-4449-AF2F-94B338591D33}" type="pres">
      <dgm:prSet presAssocID="{A1C3CD50-3471-4F74-9BDD-62AB89AA08A3}" presName="parent2" presStyleLbl="node1" presStyleIdx="0" presStyleCnt="0">
        <dgm:presLayoutVars>
          <dgm:chMax val="0"/>
          <dgm:chPref val="0"/>
          <dgm:bulletEnabled val="1"/>
        </dgm:presLayoutVars>
      </dgm:prSet>
      <dgm:spPr/>
    </dgm:pt>
    <dgm:pt modelId="{D6611746-3770-4027-BF67-E54202BE06ED}" type="pres">
      <dgm:prSet presAssocID="{D8A11E85-AEE4-4CF2-A39C-F9AD1F719183}" presName="picture3" presStyleCnt="0"/>
      <dgm:spPr/>
    </dgm:pt>
    <dgm:pt modelId="{2BDBADED-F349-419A-A719-7B5A755A4E34}" type="pres">
      <dgm:prSet presAssocID="{D8A11E85-AEE4-4CF2-A39C-F9AD1F719183}" presName="picture" presStyleLbl="alignImgPlace1" presStyleIdx="2" presStyleCnt="3"/>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dgm:spPr>
    </dgm:pt>
    <dgm:pt modelId="{12C876E5-0BDD-4106-8505-023529F64EA5}" type="pres">
      <dgm:prSet presAssocID="{D8A11E85-AEE4-4CF2-A39C-F9AD1F719183}" presName="parent3" presStyleLbl="node1" presStyleIdx="0" presStyleCnt="0">
        <dgm:presLayoutVars>
          <dgm:chMax val="0"/>
          <dgm:chPref val="0"/>
          <dgm:bulletEnabled val="1"/>
        </dgm:presLayoutVars>
      </dgm:prSet>
      <dgm:spPr/>
    </dgm:pt>
  </dgm:ptLst>
  <dgm:cxnLst>
    <dgm:cxn modelId="{0555311B-A131-4E42-A807-828AEA950173}" type="presOf" srcId="{3638EB4B-C06D-4F12-8C70-13C84B2EE039}" destId="{1B0AAA03-AF6A-4F56-BD5E-F2016628180B}" srcOrd="0" destOrd="0" presId="urn:microsoft.com/office/officeart/2011/layout/ThemePictureAlternatingAccent"/>
    <dgm:cxn modelId="{F834B923-317A-4DAF-A5ED-9A6022B46F87}" srcId="{FE9502E2-9E3D-4512-B063-441A910A974D}" destId="{D8A11E85-AEE4-4CF2-A39C-F9AD1F719183}" srcOrd="2" destOrd="0" parTransId="{6416D7C2-E98D-4D19-92D0-3B739FD2E905}" sibTransId="{8B1781EA-6ED5-4A90-939F-E2E79C202B66}"/>
    <dgm:cxn modelId="{DE5BCC7C-E623-46FC-8A2F-9DA3802AC3B5}" srcId="{FE9502E2-9E3D-4512-B063-441A910A974D}" destId="{A1C3CD50-3471-4F74-9BDD-62AB89AA08A3}" srcOrd="1" destOrd="0" parTransId="{EB9D610E-A815-47B1-B6FA-E020A04F592C}" sibTransId="{9204CB79-884B-4C01-B1C2-92168360546D}"/>
    <dgm:cxn modelId="{A89A0C7F-6A69-41B4-BC60-3CC8B4C5F8FC}" type="presOf" srcId="{D8A11E85-AEE4-4CF2-A39C-F9AD1F719183}" destId="{12C876E5-0BDD-4106-8505-023529F64EA5}" srcOrd="0" destOrd="0" presId="urn:microsoft.com/office/officeart/2011/layout/ThemePictureAlternatingAccent"/>
    <dgm:cxn modelId="{43DB0899-B805-4830-9713-F28A2C89E92B}" type="presOf" srcId="{FE9502E2-9E3D-4512-B063-441A910A974D}" destId="{A0A5F4FD-8C87-4B9E-8C00-9DDE4011536A}" srcOrd="0" destOrd="0" presId="urn:microsoft.com/office/officeart/2011/layout/ThemePictureAlternatingAccent"/>
    <dgm:cxn modelId="{C15BECBC-EF88-4664-874C-669D9514AC05}" srcId="{FE9502E2-9E3D-4512-B063-441A910A974D}" destId="{3638EB4B-C06D-4F12-8C70-13C84B2EE039}" srcOrd="0" destOrd="0" parTransId="{F8FDA88F-D814-4FF4-B50D-F29FF1B88FCE}" sibTransId="{6FB87AF6-337B-4D51-A152-AFFD633D3C99}"/>
    <dgm:cxn modelId="{53C8E7F2-A983-4C0F-B757-DEBCB18B7E8F}" type="presOf" srcId="{A1C3CD50-3471-4F74-9BDD-62AB89AA08A3}" destId="{22216745-6ECB-4449-AF2F-94B338591D33}" srcOrd="0" destOrd="0" presId="urn:microsoft.com/office/officeart/2011/layout/ThemePictureAlternatingAccent"/>
    <dgm:cxn modelId="{63F8A704-1775-43EB-9663-40C286729227}" type="presParOf" srcId="{A0A5F4FD-8C87-4B9E-8C00-9DDE4011536A}" destId="{02BEA41E-858F-46A1-A617-21CC3488A34F}" srcOrd="0" destOrd="0" presId="urn:microsoft.com/office/officeart/2011/layout/ThemePictureAlternatingAccent"/>
    <dgm:cxn modelId="{D7F4870D-91B5-460C-B57B-FAE1F51F5FF7}" type="presParOf" srcId="{02BEA41E-858F-46A1-A617-21CC3488A34F}" destId="{6EAAA496-8F5D-4EEC-A4CE-C4CAA78ACCF9}" srcOrd="0" destOrd="0" presId="urn:microsoft.com/office/officeart/2011/layout/ThemePictureAlternatingAccent"/>
    <dgm:cxn modelId="{1A8B58C2-F0E0-4ECB-BA5C-0F959584E69E}" type="presParOf" srcId="{A0A5F4FD-8C87-4B9E-8C00-9DDE4011536A}" destId="{1B0AAA03-AF6A-4F56-BD5E-F2016628180B}" srcOrd="1" destOrd="0" presId="urn:microsoft.com/office/officeart/2011/layout/ThemePictureAlternatingAccent"/>
    <dgm:cxn modelId="{3D3DE434-186F-4928-8EC5-9F0125C61FC3}" type="presParOf" srcId="{A0A5F4FD-8C87-4B9E-8C00-9DDE4011536A}" destId="{2E681AAB-7E27-4A98-A6AF-502D806DC035}" srcOrd="2" destOrd="0" presId="urn:microsoft.com/office/officeart/2011/layout/ThemePictureAlternatingAccent"/>
    <dgm:cxn modelId="{3200609C-7010-4C39-9DDC-D746AD0A17D9}" type="presParOf" srcId="{2E681AAB-7E27-4A98-A6AF-502D806DC035}" destId="{776DEF10-5F1B-489C-A856-B243F81E0932}" srcOrd="0" destOrd="0" presId="urn:microsoft.com/office/officeart/2011/layout/ThemePictureAlternatingAccent"/>
    <dgm:cxn modelId="{EACF871C-CAEE-4956-9DB9-69CA2775FB0C}" type="presParOf" srcId="{A0A5F4FD-8C87-4B9E-8C00-9DDE4011536A}" destId="{22216745-6ECB-4449-AF2F-94B338591D33}" srcOrd="3" destOrd="0" presId="urn:microsoft.com/office/officeart/2011/layout/ThemePictureAlternatingAccent"/>
    <dgm:cxn modelId="{BFFB55E4-13B1-46CB-B9F1-12DFB3A9B725}" type="presParOf" srcId="{A0A5F4FD-8C87-4B9E-8C00-9DDE4011536A}" destId="{D6611746-3770-4027-BF67-E54202BE06ED}" srcOrd="4" destOrd="0" presId="urn:microsoft.com/office/officeart/2011/layout/ThemePictureAlternatingAccent"/>
    <dgm:cxn modelId="{3540C769-F242-4275-B63C-EF3E9F6D2230}" type="presParOf" srcId="{D6611746-3770-4027-BF67-E54202BE06ED}" destId="{2BDBADED-F349-419A-A719-7B5A755A4E34}" srcOrd="0" destOrd="0" presId="urn:microsoft.com/office/officeart/2011/layout/ThemePictureAlternatingAccent"/>
    <dgm:cxn modelId="{1E5EAF3A-3D5E-4542-9E54-5D9E6DC98AF6}" type="presParOf" srcId="{A0A5F4FD-8C87-4B9E-8C00-9DDE4011536A}" destId="{12C876E5-0BDD-4106-8505-023529F64EA5}" srcOrd="5" destOrd="0" presId="urn:microsoft.com/office/officeart/2011/layout/ThemePictureAlternatingAccen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05182A-A4D3-4FFC-BBD6-08F1A4AA7E6C}" type="doc">
      <dgm:prSet loTypeId="urn:microsoft.com/office/officeart/2005/8/layout/hChevron3" loCatId="process" qsTypeId="urn:microsoft.com/office/officeart/2005/8/quickstyle/simple1" qsCatId="simple" csTypeId="urn:microsoft.com/office/officeart/2005/8/colors/colorful5" csCatId="colorful" phldr="1"/>
      <dgm:spPr/>
    </dgm:pt>
    <dgm:pt modelId="{CFB9C759-C6C6-43F9-A8FF-05EA6105B8FA}">
      <dgm:prSet phldrT="[Text]" phldr="0" custT="0"/>
      <dgm:spPr>
        <a:solidFill>
          <a:schemeClr val="accent5">
            <a:lumMod val="75000"/>
          </a:schemeClr>
        </a:solidFill>
      </dgm:spPr>
      <dgm:t>
        <a:bodyPr/>
        <a:lstStyle/>
        <a:p>
          <a:pPr rtl="0"/>
          <a:r>
            <a:rPr lang="en-US" sz="1800" i="1">
              <a:latin typeface="Arial"/>
              <a:ea typeface="Verdana"/>
              <a:cs typeface="Arial"/>
            </a:rPr>
            <a:t>Project Development</a:t>
          </a:r>
        </a:p>
      </dgm:t>
      <dgm:extLst>
        <a:ext uri="{E40237B7-FDA0-4F09-8148-C483321AD2D9}">
          <dgm14:cNvPr xmlns:dgm14="http://schemas.microsoft.com/office/drawing/2010/diagram" id="0" name="" descr="Arrow pointing to the right, labeled as &quot;Project Development,&quot; showing what the CapEx Central project is currently doing."/>
        </a:ext>
      </dgm:extLst>
    </dgm:pt>
    <dgm:pt modelId="{46C4D7D2-9A51-4B60-96BF-C7EF85AA5D17}" type="parTrans" cxnId="{4B5739BB-5E2C-4D68-BC55-53E52421BC56}">
      <dgm:prSet/>
      <dgm:spPr/>
      <dgm:t>
        <a:bodyPr/>
        <a:lstStyle/>
        <a:p>
          <a:endParaRPr lang="en-US"/>
        </a:p>
      </dgm:t>
    </dgm:pt>
    <dgm:pt modelId="{47A8AB39-3D42-4B87-A6D3-D918C50403CF}" type="sibTrans" cxnId="{4B5739BB-5E2C-4D68-BC55-53E52421BC56}">
      <dgm:prSet/>
      <dgm:spPr/>
      <dgm:t>
        <a:bodyPr/>
        <a:lstStyle/>
        <a:p>
          <a:endParaRPr lang="en-US"/>
        </a:p>
      </dgm:t>
    </dgm:pt>
    <dgm:pt modelId="{D5F400FC-58CA-4B0E-BB13-309B4AD35368}" type="pres">
      <dgm:prSet presAssocID="{2005182A-A4D3-4FFC-BBD6-08F1A4AA7E6C}" presName="Name0" presStyleCnt="0">
        <dgm:presLayoutVars>
          <dgm:dir/>
          <dgm:resizeHandles val="exact"/>
        </dgm:presLayoutVars>
      </dgm:prSet>
      <dgm:spPr/>
    </dgm:pt>
    <dgm:pt modelId="{15911712-D4D2-4DFF-B8CD-66DC89CA9527}" type="pres">
      <dgm:prSet presAssocID="{CFB9C759-C6C6-43F9-A8FF-05EA6105B8FA}" presName="parTxOnly" presStyleLbl="node1" presStyleIdx="0" presStyleCnt="1">
        <dgm:presLayoutVars>
          <dgm:bulletEnabled val="1"/>
        </dgm:presLayoutVars>
      </dgm:prSet>
      <dgm:spPr/>
    </dgm:pt>
  </dgm:ptLst>
  <dgm:cxnLst>
    <dgm:cxn modelId="{1B229492-2C78-46A0-9CF2-E648BD0572EF}" type="presOf" srcId="{2005182A-A4D3-4FFC-BBD6-08F1A4AA7E6C}" destId="{D5F400FC-58CA-4B0E-BB13-309B4AD35368}" srcOrd="0" destOrd="0" presId="urn:microsoft.com/office/officeart/2005/8/layout/hChevron3"/>
    <dgm:cxn modelId="{4B5739BB-5E2C-4D68-BC55-53E52421BC56}" srcId="{2005182A-A4D3-4FFC-BBD6-08F1A4AA7E6C}" destId="{CFB9C759-C6C6-43F9-A8FF-05EA6105B8FA}" srcOrd="0" destOrd="0" parTransId="{46C4D7D2-9A51-4B60-96BF-C7EF85AA5D17}" sibTransId="{47A8AB39-3D42-4B87-A6D3-D918C50403CF}"/>
    <dgm:cxn modelId="{FB9E7ED2-85AA-4BCF-B421-B510517E784B}" type="presOf" srcId="{CFB9C759-C6C6-43F9-A8FF-05EA6105B8FA}" destId="{15911712-D4D2-4DFF-B8CD-66DC89CA9527}" srcOrd="0" destOrd="0" presId="urn:microsoft.com/office/officeart/2005/8/layout/hChevron3"/>
    <dgm:cxn modelId="{00171663-9D3F-4B88-9F3F-C645712B30B0}" type="presParOf" srcId="{D5F400FC-58CA-4B0E-BB13-309B4AD35368}" destId="{15911712-D4D2-4DFF-B8CD-66DC89CA9527}" srcOrd="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05182A-A4D3-4FFC-BBD6-08F1A4AA7E6C}" type="doc">
      <dgm:prSet loTypeId="urn:microsoft.com/office/officeart/2005/8/layout/hChevron3" loCatId="process" qsTypeId="urn:microsoft.com/office/officeart/2005/8/quickstyle/simple1" qsCatId="simple" csTypeId="urn:microsoft.com/office/officeart/2005/8/colors/colorful5" csCatId="colorful" phldr="1"/>
      <dgm:spPr/>
    </dgm:pt>
    <dgm:pt modelId="{CFB9C759-C6C6-43F9-A8FF-05EA6105B8FA}">
      <dgm:prSet phldrT="[Text]" phldr="0" custT="0"/>
      <dgm:spPr>
        <a:solidFill>
          <a:schemeClr val="accent5">
            <a:lumMod val="75000"/>
          </a:schemeClr>
        </a:solidFill>
      </dgm:spPr>
      <dgm:t>
        <a:bodyPr/>
        <a:lstStyle/>
        <a:p>
          <a:r>
            <a:rPr lang="en-US" sz="1800" i="1">
              <a:latin typeface="Arial"/>
              <a:ea typeface="Verdana"/>
              <a:cs typeface="Arial"/>
            </a:rPr>
            <a:t>Construction</a:t>
          </a:r>
          <a:endParaRPr lang="en-US"/>
        </a:p>
      </dgm:t>
      <dgm:extLst>
        <a:ext uri="{E40237B7-FDA0-4F09-8148-C483321AD2D9}">
          <dgm14:cNvPr xmlns:dgm14="http://schemas.microsoft.com/office/drawing/2010/diagram" id="0" name="" descr="Arrow pointing to the right, labeled as &quot;Construction,&quot; showing what the CapEx Central project is currently doing."/>
        </a:ext>
      </dgm:extLst>
    </dgm:pt>
    <dgm:pt modelId="{47A8AB39-3D42-4B87-A6D3-D918C50403CF}" type="sibTrans" cxnId="{4B5739BB-5E2C-4D68-BC55-53E52421BC56}">
      <dgm:prSet/>
      <dgm:spPr/>
      <dgm:t>
        <a:bodyPr/>
        <a:lstStyle/>
        <a:p>
          <a:endParaRPr lang="en-US"/>
        </a:p>
      </dgm:t>
    </dgm:pt>
    <dgm:pt modelId="{46C4D7D2-9A51-4B60-96BF-C7EF85AA5D17}" type="parTrans" cxnId="{4B5739BB-5E2C-4D68-BC55-53E52421BC56}">
      <dgm:prSet/>
      <dgm:spPr/>
      <dgm:t>
        <a:bodyPr/>
        <a:lstStyle/>
        <a:p>
          <a:endParaRPr lang="en-US"/>
        </a:p>
      </dgm:t>
    </dgm:pt>
    <dgm:pt modelId="{D5F400FC-58CA-4B0E-BB13-309B4AD35368}" type="pres">
      <dgm:prSet presAssocID="{2005182A-A4D3-4FFC-BBD6-08F1A4AA7E6C}" presName="Name0" presStyleCnt="0">
        <dgm:presLayoutVars>
          <dgm:dir/>
          <dgm:resizeHandles val="exact"/>
        </dgm:presLayoutVars>
      </dgm:prSet>
      <dgm:spPr/>
    </dgm:pt>
    <dgm:pt modelId="{15911712-D4D2-4DFF-B8CD-66DC89CA9527}" type="pres">
      <dgm:prSet presAssocID="{CFB9C759-C6C6-43F9-A8FF-05EA6105B8FA}" presName="parTxOnly" presStyleLbl="node1" presStyleIdx="0" presStyleCnt="1">
        <dgm:presLayoutVars>
          <dgm:bulletEnabled val="1"/>
        </dgm:presLayoutVars>
      </dgm:prSet>
      <dgm:spPr/>
    </dgm:pt>
  </dgm:ptLst>
  <dgm:cxnLst>
    <dgm:cxn modelId="{1B229492-2C78-46A0-9CF2-E648BD0572EF}" type="presOf" srcId="{2005182A-A4D3-4FFC-BBD6-08F1A4AA7E6C}" destId="{D5F400FC-58CA-4B0E-BB13-309B4AD35368}" srcOrd="0" destOrd="0" presId="urn:microsoft.com/office/officeart/2005/8/layout/hChevron3"/>
    <dgm:cxn modelId="{4B5739BB-5E2C-4D68-BC55-53E52421BC56}" srcId="{2005182A-A4D3-4FFC-BBD6-08F1A4AA7E6C}" destId="{CFB9C759-C6C6-43F9-A8FF-05EA6105B8FA}" srcOrd="0" destOrd="0" parTransId="{46C4D7D2-9A51-4B60-96BF-C7EF85AA5D17}" sibTransId="{47A8AB39-3D42-4B87-A6D3-D918C50403CF}"/>
    <dgm:cxn modelId="{FB9E7ED2-85AA-4BCF-B421-B510517E784B}" type="presOf" srcId="{CFB9C759-C6C6-43F9-A8FF-05EA6105B8FA}" destId="{15911712-D4D2-4DFF-B8CD-66DC89CA9527}" srcOrd="0" destOrd="0" presId="urn:microsoft.com/office/officeart/2005/8/layout/hChevron3"/>
    <dgm:cxn modelId="{00171663-9D3F-4B88-9F3F-C645712B30B0}" type="presParOf" srcId="{D5F400FC-58CA-4B0E-BB13-309B4AD35368}" destId="{15911712-D4D2-4DFF-B8CD-66DC89CA9527}" srcOrd="0"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AA496-8F5D-4EEC-A4CE-C4CAA78ACCF9}">
      <dsp:nvSpPr>
        <dsp:cNvPr id="0" name=""/>
        <dsp:cNvSpPr/>
      </dsp:nvSpPr>
      <dsp:spPr>
        <a:xfrm>
          <a:off x="1112642" y="0"/>
          <a:ext cx="13029223" cy="804257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AAA03-AF6A-4F56-BD5E-F2016628180B}">
      <dsp:nvSpPr>
        <dsp:cNvPr id="0" name=""/>
        <dsp:cNvSpPr/>
      </dsp:nvSpPr>
      <dsp:spPr>
        <a:xfrm>
          <a:off x="1112642" y="7058335"/>
          <a:ext cx="13029223" cy="93767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24790" tIns="74930" rIns="224790" bIns="74930" numCol="1" spcCol="1270" anchor="b" anchorCtr="0">
          <a:noAutofit/>
        </a:bodyPr>
        <a:lstStyle/>
        <a:p>
          <a:pPr marL="0" lvl="0" indent="0" algn="l" defTabSz="2622550">
            <a:lnSpc>
              <a:spcPct val="90000"/>
            </a:lnSpc>
            <a:spcBef>
              <a:spcPct val="0"/>
            </a:spcBef>
            <a:spcAft>
              <a:spcPct val="35000"/>
            </a:spcAft>
            <a:buNone/>
          </a:pPr>
          <a:r>
            <a:rPr lang="en-US" sz="5900" kern="1200"/>
            <a:t> </a:t>
          </a:r>
        </a:p>
      </dsp:txBody>
      <dsp:txXfrm>
        <a:off x="1112642" y="7058335"/>
        <a:ext cx="13029223" cy="937671"/>
      </dsp:txXfrm>
    </dsp:sp>
    <dsp:sp modelId="{776DEF10-5F1B-489C-A856-B243F81E0932}">
      <dsp:nvSpPr>
        <dsp:cNvPr id="0" name=""/>
        <dsp:cNvSpPr/>
      </dsp:nvSpPr>
      <dsp:spPr>
        <a:xfrm>
          <a:off x="1106474" y="8293040"/>
          <a:ext cx="8224046" cy="4293149"/>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216745-6ECB-4449-AF2F-94B338591D33}">
      <dsp:nvSpPr>
        <dsp:cNvPr id="0" name=""/>
        <dsp:cNvSpPr/>
      </dsp:nvSpPr>
      <dsp:spPr>
        <a:xfrm>
          <a:off x="1112642" y="11997156"/>
          <a:ext cx="8224046" cy="53617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9540" tIns="43180" rIns="129540" bIns="43180" numCol="1" spcCol="1270" anchor="b" anchorCtr="0">
          <a:noAutofit/>
        </a:bodyPr>
        <a:lstStyle/>
        <a:p>
          <a:pPr marL="0" lvl="0" indent="0" algn="l" defTabSz="1511300">
            <a:lnSpc>
              <a:spcPct val="90000"/>
            </a:lnSpc>
            <a:spcBef>
              <a:spcPct val="0"/>
            </a:spcBef>
            <a:spcAft>
              <a:spcPct val="35000"/>
            </a:spcAft>
            <a:buNone/>
          </a:pPr>
          <a:r>
            <a:rPr lang="en-US" sz="3400" kern="1200"/>
            <a:t> </a:t>
          </a:r>
        </a:p>
      </dsp:txBody>
      <dsp:txXfrm>
        <a:off x="1112642" y="11997156"/>
        <a:ext cx="8224046" cy="536171"/>
      </dsp:txXfrm>
    </dsp:sp>
    <dsp:sp modelId="{2BDBADED-F349-419A-A719-7B5A755A4E34}">
      <dsp:nvSpPr>
        <dsp:cNvPr id="0" name=""/>
        <dsp:cNvSpPr/>
      </dsp:nvSpPr>
      <dsp:spPr>
        <a:xfrm>
          <a:off x="9582941" y="8293040"/>
          <a:ext cx="4558925" cy="4293149"/>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C876E5-0BDD-4106-8505-023529F64EA5}">
      <dsp:nvSpPr>
        <dsp:cNvPr id="0" name=""/>
        <dsp:cNvSpPr/>
      </dsp:nvSpPr>
      <dsp:spPr>
        <a:xfrm>
          <a:off x="9582941" y="11988345"/>
          <a:ext cx="4558925" cy="54120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9540" tIns="43180" rIns="129540" bIns="43180" numCol="1" spcCol="1270" anchor="b" anchorCtr="0">
          <a:noAutofit/>
        </a:bodyPr>
        <a:lstStyle/>
        <a:p>
          <a:pPr marL="0" lvl="0" indent="0" algn="r" defTabSz="1511300">
            <a:lnSpc>
              <a:spcPct val="90000"/>
            </a:lnSpc>
            <a:spcBef>
              <a:spcPct val="0"/>
            </a:spcBef>
            <a:spcAft>
              <a:spcPct val="35000"/>
            </a:spcAft>
            <a:buNone/>
          </a:pPr>
          <a:endParaRPr lang="en-US" sz="3400" kern="1200"/>
        </a:p>
      </dsp:txBody>
      <dsp:txXfrm>
        <a:off x="9582941" y="11988345"/>
        <a:ext cx="4558925" cy="541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11712-D4D2-4DFF-B8CD-66DC89CA9527}">
      <dsp:nvSpPr>
        <dsp:cNvPr id="0" name=""/>
        <dsp:cNvSpPr/>
      </dsp:nvSpPr>
      <dsp:spPr>
        <a:xfrm>
          <a:off x="6687" y="0"/>
          <a:ext cx="13683373" cy="2040554"/>
        </a:xfrm>
        <a:prstGeom prst="homePlat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710" tIns="173355" rIns="86678" bIns="173355" numCol="1" spcCol="1270" anchor="ctr" anchorCtr="0">
          <a:noAutofit/>
        </a:bodyPr>
        <a:lstStyle/>
        <a:p>
          <a:pPr marL="0" lvl="0" indent="0" algn="ctr" defTabSz="2889250" rtl="0">
            <a:lnSpc>
              <a:spcPct val="90000"/>
            </a:lnSpc>
            <a:spcBef>
              <a:spcPct val="0"/>
            </a:spcBef>
            <a:spcAft>
              <a:spcPct val="35000"/>
            </a:spcAft>
            <a:buNone/>
          </a:pPr>
          <a:r>
            <a:rPr lang="en-US" sz="6500" i="1" kern="1200">
              <a:latin typeface="Arial"/>
              <a:ea typeface="Verdana"/>
              <a:cs typeface="Arial"/>
            </a:rPr>
            <a:t>Project Development</a:t>
          </a:r>
        </a:p>
      </dsp:txBody>
      <dsp:txXfrm>
        <a:off x="6687" y="0"/>
        <a:ext cx="13173235" cy="2040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11712-D4D2-4DFF-B8CD-66DC89CA9527}">
      <dsp:nvSpPr>
        <dsp:cNvPr id="0" name=""/>
        <dsp:cNvSpPr/>
      </dsp:nvSpPr>
      <dsp:spPr>
        <a:xfrm>
          <a:off x="6687" y="0"/>
          <a:ext cx="13683373" cy="2040554"/>
        </a:xfrm>
        <a:prstGeom prst="homePlat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710" tIns="173355" rIns="86678" bIns="173355" numCol="1" spcCol="1270" anchor="ctr" anchorCtr="0">
          <a:noAutofit/>
        </a:bodyPr>
        <a:lstStyle/>
        <a:p>
          <a:pPr marL="0" lvl="0" indent="0" algn="ctr" defTabSz="2889250">
            <a:lnSpc>
              <a:spcPct val="90000"/>
            </a:lnSpc>
            <a:spcBef>
              <a:spcPct val="0"/>
            </a:spcBef>
            <a:spcAft>
              <a:spcPct val="35000"/>
            </a:spcAft>
            <a:buNone/>
          </a:pPr>
          <a:r>
            <a:rPr lang="en-US" sz="6500" i="1" kern="1200">
              <a:latin typeface="Arial"/>
              <a:ea typeface="Verdana"/>
              <a:cs typeface="Arial"/>
            </a:rPr>
            <a:t>Construction</a:t>
          </a:r>
          <a:endParaRPr lang="en-US" sz="6500" kern="1200"/>
        </a:p>
      </dsp:txBody>
      <dsp:txXfrm>
        <a:off x="6687" y="0"/>
        <a:ext cx="13173235" cy="2040554"/>
      </dsp:txXfrm>
    </dsp:sp>
  </dsp:spTree>
</dsp:drawing>
</file>

<file path=ppt/diagrams/layout1.xml><?xml version="1.0" encoding="utf-8"?>
<dgm:layoutDef xmlns:dgm="http://schemas.openxmlformats.org/drawingml/2006/diagram" xmlns:a="http://schemas.openxmlformats.org/drawingml/2006/main" uniqueId="urn:microsoft.com/office/officeart/2011/layout/ThemePictureAlternatingAccent">
  <dgm:title val="Theme Picture Alternating Accent"/>
  <dgm:desc val="Use to show a group of pictures with the first picture being the largest and on top. Additional Level 1 pictures alternate between squares and rectangles with a limit of nine Level 1 pictures. Works best with small amounts of text. Unused text does not appear, but remains available if you switch layouts."/>
  <dgm:catLst>
    <dgm:cat type="picture" pri="13750"/>
    <dgm:cat type="officeonline" pri="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9"/>
      <dgm:chPref val="9"/>
    </dgm:varLst>
    <dgm:shape xmlns:r="http://schemas.openxmlformats.org/officeDocument/2006/relationships" r:blip="">
      <dgm:adjLst/>
    </dgm:shape>
    <dgm:choose name="Name1">
      <dgm:if name="Name2" axis="ch" ptType="node" func="cnt" op="equ" val="1">
        <dgm:alg type="composite">
          <dgm:param type="ar" val="1.62"/>
        </dgm:alg>
        <dgm:constrLst>
          <dgm:constr type="primFontSz" for="des" forName="parent1" val="65"/>
          <dgm:constr type="l" for="ch" forName="picture1" refType="w" fact="0"/>
          <dgm:constr type="t" for="ch" forName="picture1" refType="h" fact="0"/>
          <dgm:constr type="w" for="ch" forName="picture1" refType="w"/>
          <dgm:constr type="h" for="ch" forName="picture1" refType="h"/>
          <dgm:constr type="l" for="ch" forName="parent1" refType="w" fact="0"/>
          <dgm:constr type="t" for="ch" forName="parent1" refType="h" fact="0.8776"/>
          <dgm:constr type="w" for="ch" forName="parent1" refType="w"/>
          <dgm:constr type="h" for="ch" forName="parent1" refType="h" fact="0.1166"/>
        </dgm:constrLst>
      </dgm:if>
      <dgm:if name="Name3" axis="ch" ptType="node" func="cnt" op="equ" val="2">
        <dgm:alg type="composite">
          <dgm:param type="ar" val="1.0352"/>
        </dgm:alg>
        <dgm:constrLst>
          <dgm:constr type="primFontSz" for="des" forName="parent1" val="65"/>
          <dgm:constr type="primFontSz" for="des" forName="parent2" val="65"/>
          <dgm:constr type="l" for="ch" forName="picture1" refType="w" fact="0"/>
          <dgm:constr type="t" for="ch" forName="picture1" refType="h" fact="0"/>
          <dgm:constr type="w" for="ch" forName="picture1" refType="w"/>
          <dgm:constr type="h" for="ch" forName="picture1" refType="h" fact="0.639"/>
          <dgm:constr type="l" for="ch" forName="parent1" refType="w" fact="0"/>
          <dgm:constr type="t" for="ch" forName="parent1" refType="h" fact="0.5608"/>
          <dgm:constr type="w" for="ch" forName="parent1" refType="w"/>
          <dgm:constr type="h" for="ch" forName="parent1" refType="h" fact="0.0745"/>
          <dgm:constr type="l" for="ch" forName="picture2" refType="w" fact="0"/>
          <dgm:constr type="t" for="ch" forName="picture2" refType="h" fact="0.6589"/>
          <dgm:constr type="w" for="ch" forName="picture2" refType="w" fact="0.6312"/>
          <dgm:constr type="h" for="ch" forName="picture2" refType="h" fact="0.3411"/>
          <dgm:constr type="l" for="ch" forName="parent2" refType="w" fact="0"/>
          <dgm:constr type="t" for="ch" forName="parent2" refType="h" fact="0.9532"/>
          <dgm:constr type="w" for="ch" forName="parent2" refType="w" fact="0.6312"/>
          <dgm:constr type="h" for="ch" forName="parent2" refType="h" fact="0.0426"/>
        </dgm:constrLst>
      </dgm:if>
      <dgm:if name="Name4" axis="ch" ptType="node" func="cnt" op="equ" val="3">
        <dgm:alg type="composite">
          <dgm:param type="ar" val="1.0352"/>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
          <dgm:constr type="t" for="ch" forName="picture1" refType="h" fact="0"/>
          <dgm:constr type="w" for="ch" forName="picture1" refType="w"/>
          <dgm:constr type="h" for="ch" forName="picture1" refType="h" fact="0.639"/>
          <dgm:constr type="l" for="ch" forName="parent1" refType="w" fact="0"/>
          <dgm:constr type="t" for="ch" forName="parent1" refType="h" fact="0.5608"/>
          <dgm:constr type="w" for="ch" forName="parent1" refType="w"/>
          <dgm:constr type="h" for="ch" forName="parent1" refType="h" fact="0.0745"/>
          <dgm:constr type="l" for="ch" forName="picture2" refType="w" fact="0"/>
          <dgm:constr type="t" for="ch" forName="picture2" refType="h" fact="0.6589"/>
          <dgm:constr type="w" for="ch" forName="picture2" refType="w" fact="0.6312"/>
          <dgm:constr type="h" for="ch" forName="picture2" refType="h" fact="0.3411"/>
          <dgm:constr type="l" for="ch" forName="parent2" refType="w" fact="0"/>
          <dgm:constr type="t" for="ch" forName="parent2" refType="h" fact="0.9532"/>
          <dgm:constr type="w" for="ch" forName="parent2" refType="w" fact="0.6312"/>
          <dgm:constr type="h" for="ch" forName="parent2" refType="h" fact="0.0426"/>
          <dgm:constr type="l" for="ch" forName="picture3" refType="w" fact="0.6501"/>
          <dgm:constr type="t" for="ch" forName="picture3" refType="h" fact="0.6589"/>
          <dgm:constr type="w" for="ch" forName="picture3" refType="w" fact="0.3499"/>
          <dgm:constr type="h" for="ch" forName="picture3" refType="h" fact="0.3411"/>
          <dgm:constr type="l" for="ch" forName="parent3" refType="w" fact="0.6501"/>
          <dgm:constr type="t" for="ch" forName="parent3" refType="h" fact="0.9525"/>
          <dgm:constr type="w" for="ch" forName="parent3" refType="w" fact="0.3499"/>
          <dgm:constr type="h" for="ch" forName="parent3" refType="h" fact="0.043"/>
        </dgm:constrLst>
      </dgm:if>
      <dgm:if name="Name5" axis="ch" ptType="node" func="cnt" op="equ" val="4">
        <dgm:alg type="composite">
          <dgm:param type="ar" val="0.7603"/>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
          <dgm:constr type="t" for="ch" forName="picture1" refType="h" fact="0"/>
          <dgm:constr type="w" for="ch" forName="picture1" refType="w" fact="0.9998"/>
          <dgm:constr type="h" for="ch" forName="picture1" refType="h" fact="0.4692"/>
          <dgm:constr type="l" for="ch" forName="parent1" refType="w" fact="0"/>
          <dgm:constr type="t" for="ch" forName="parent1" refType="h" fact="0.4118"/>
          <dgm:constr type="w" for="ch" forName="parent1" refType="w" fact="0.9998"/>
          <dgm:constr type="h" for="ch" forName="parent1" refType="h" fact="0.0547"/>
          <dgm:constr type="l" for="ch" forName="picture2" refType="w" fact="0"/>
          <dgm:constr type="t" for="ch" forName="picture2" refType="h" fact="0.4839"/>
          <dgm:constr type="w" for="ch" forName="picture2" refType="w" fact="0.631"/>
          <dgm:constr type="h" for="ch" forName="picture2" refType="h" fact="0.2504"/>
          <dgm:constr type="l" for="ch" forName="parent2" refType="w" fact="0"/>
          <dgm:constr type="t" for="ch" forName="parent2" refType="h" fact="0.6999"/>
          <dgm:constr type="w" for="ch" forName="parent2" refType="w" fact="0.631"/>
          <dgm:constr type="h" for="ch" forName="parent2" refType="h" fact="0.0313"/>
          <dgm:constr type="l" for="ch" forName="picture3" refType="w" fact="0.65"/>
          <dgm:constr type="t" for="ch" forName="picture3" refType="h" fact="0.4839"/>
          <dgm:constr type="w" for="ch" forName="picture3" refType="w" fact="0.3498"/>
          <dgm:constr type="h" for="ch" forName="picture3" refType="h" fact="0.2504"/>
          <dgm:constr type="l" for="ch" forName="parent3" refType="w" fact="0.65"/>
          <dgm:constr type="t" for="ch" forName="parent3" refType="h" fact="0.6994"/>
          <dgm:constr type="w" for="ch" forName="parent3" refType="w" fact="0.3498"/>
          <dgm:constr type="h" for="ch" forName="parent3" refType="h" fact="0.0316"/>
          <dgm:constr type="l" for="ch" forName="picture4" refType="w" fact="0"/>
          <dgm:constr type="t" for="ch" forName="picture4" refType="h" fact="0.7496"/>
          <dgm:constr type="w" for="ch" forName="picture4" refType="w" fact="0.3498"/>
          <dgm:constr type="h" for="ch" forName="picture4" refType="h" fact="0.2504"/>
          <dgm:constr type="l" for="ch" forName="parent4" refType="w" fact="0"/>
          <dgm:constr type="t" for="ch" forName="parent4" refType="h" fact="0.9651"/>
          <dgm:constr type="w" for="ch" forName="parent4" refType="w" fact="0.3498"/>
          <dgm:constr type="h" for="ch" forName="parent4" refType="h" fact="0.0316"/>
        </dgm:constrLst>
      </dgm:if>
      <dgm:if name="Name6" axis="ch" ptType="node" func="cnt" op="equ" val="5">
        <dgm:alg type="composite">
          <dgm:param type="ar" val="0.7603"/>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
          <dgm:constr type="t" for="ch" forName="picture1" refType="h" fact="0"/>
          <dgm:constr type="w" for="ch" forName="picture1" refType="w" fact="0.9998"/>
          <dgm:constr type="h" for="ch" forName="picture1" refType="h" fact="0.4692"/>
          <dgm:constr type="l" for="ch" forName="parent1" refType="w" fact="0"/>
          <dgm:constr type="t" for="ch" forName="parent1" refType="h" fact="0.4118"/>
          <dgm:constr type="w" for="ch" forName="parent1" refType="w" fact="0.9998"/>
          <dgm:constr type="h" for="ch" forName="parent1" refType="h" fact="0.0547"/>
          <dgm:constr type="l" for="ch" forName="picture2" refType="w" fact="0"/>
          <dgm:constr type="t" for="ch" forName="picture2" refType="h" fact="0.4839"/>
          <dgm:constr type="w" for="ch" forName="picture2" refType="w" fact="0.631"/>
          <dgm:constr type="h" for="ch" forName="picture2" refType="h" fact="0.2504"/>
          <dgm:constr type="l" for="ch" forName="parent2" refType="w" fact="0"/>
          <dgm:constr type="t" for="ch" forName="parent2" refType="h" fact="0.6999"/>
          <dgm:constr type="w" for="ch" forName="parent2" refType="w" fact="0.631"/>
          <dgm:constr type="h" for="ch" forName="parent2" refType="h" fact="0.0313"/>
          <dgm:constr type="l" for="ch" forName="picture3" refType="w" fact="0.65"/>
          <dgm:constr type="t" for="ch" forName="picture3" refType="h" fact="0.4839"/>
          <dgm:constr type="w" for="ch" forName="picture3" refType="w" fact="0.3498"/>
          <dgm:constr type="h" for="ch" forName="picture3" refType="h" fact="0.2504"/>
          <dgm:constr type="l" for="ch" forName="parent3" refType="w" fact="0.65"/>
          <dgm:constr type="t" for="ch" forName="parent3" refType="h" fact="0.6994"/>
          <dgm:constr type="w" for="ch" forName="parent3" refType="w" fact="0.3498"/>
          <dgm:constr type="h" for="ch" forName="parent3" refType="h" fact="0.0316"/>
          <dgm:constr type="l" for="ch" forName="picture4" refType="w" fact="0"/>
          <dgm:constr type="t" for="ch" forName="picture4" refType="h" fact="0.7496"/>
          <dgm:constr type="w" for="ch" forName="picture4" refType="w" fact="0.3498"/>
          <dgm:constr type="h" for="ch" forName="picture4" refType="h" fact="0.2504"/>
          <dgm:constr type="l" for="ch" forName="parent4" refType="w" fact="0"/>
          <dgm:constr type="t" for="ch" forName="parent4" refType="h" fact="0.9651"/>
          <dgm:constr type="w" for="ch" forName="parent4" refType="w" fact="0.3498"/>
          <dgm:constr type="h" for="ch" forName="parent4" refType="h" fact="0.0316"/>
          <dgm:constr type="l" for="ch" forName="picture5" refType="w" fact="0.369"/>
          <dgm:constr type="t" for="ch" forName="picture5" refType="h" fact="0.7496"/>
          <dgm:constr type="w" for="ch" forName="picture5" refType="w" fact="0.631"/>
          <dgm:constr type="h" for="ch" forName="picture5" refType="h" fact="0.2504"/>
          <dgm:constr type="l" for="ch" forName="parent5" refType="w" fact="0.369"/>
          <dgm:constr type="t" for="ch" forName="parent5" refType="h" fact="0.9656"/>
          <dgm:constr type="w" for="ch" forName="parent5" refType="w" fact="0.631"/>
          <dgm:constr type="h" for="ch" forName="parent5" refType="h" fact="0.0313"/>
        </dgm:constrLst>
      </dgm:if>
      <dgm:if name="Name7" axis="ch" ptType="node" func="cnt" op="equ" val="6">
        <dgm:alg type="composite">
          <dgm:param type="ar" val="0.6012"/>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primFontSz" for="des" forName="parent6" refType="primFontSz" refFor="des" refForName="parent2" op="equ"/>
          <dgm:constr type="l" for="ch" forName="picture1" refType="w" fact="0"/>
          <dgm:constr type="t" for="ch" forName="picture1" refType="h" fact="0"/>
          <dgm:constr type="w" for="ch" forName="picture1" refType="w" fact="0.9992"/>
          <dgm:constr type="h" for="ch" forName="picture1" refType="h" fact="0.3708"/>
          <dgm:constr type="l" for="ch" forName="parent1" refType="w" fact="0"/>
          <dgm:constr type="t" for="ch" forName="parent1" refType="h" fact="0.3254"/>
          <dgm:constr type="w" for="ch" forName="parent1" refType="w" fact="0.9992"/>
          <dgm:constr type="h" for="ch" forName="parent1" refType="h" fact="0.0432"/>
          <dgm:constr type="l" for="ch" forName="picture2" refType="w" fact="0"/>
          <dgm:constr type="t" for="ch" forName="picture2" refType="h" fact="0.3824"/>
          <dgm:constr type="w" for="ch" forName="picture2" refType="w" fact="0.6307"/>
          <dgm:constr type="h" for="ch" forName="picture2" refType="h" fact="0.1979"/>
          <dgm:constr type="l" for="ch" forName="parent2" refType="w" fact="0"/>
          <dgm:constr type="t" for="ch" forName="parent2" refType="h" fact="0.5531"/>
          <dgm:constr type="w" for="ch" forName="parent2" refType="w" fact="0.6307"/>
          <dgm:constr type="h" for="ch" forName="parent2" refType="h" fact="0.0247"/>
          <dgm:constr type="l" for="ch" forName="picture3" refType="w" fact="0.6496"/>
          <dgm:constr type="t" for="ch" forName="picture3" refType="h" fact="0.3824"/>
          <dgm:constr type="w" for="ch" forName="picture3" refType="w" fact="0.3496"/>
          <dgm:constr type="h" for="ch" forName="picture3" refType="h" fact="0.1979"/>
          <dgm:constr type="l" for="ch" forName="parent3" refType="w" fact="0.6496"/>
          <dgm:constr type="t" for="ch" forName="parent3" refType="h" fact="0.5527"/>
          <dgm:constr type="w" for="ch" forName="parent3" refType="w" fact="0.3496"/>
          <dgm:constr type="h" for="ch" forName="parent3" refType="h" fact="0.025"/>
          <dgm:constr type="l" for="ch" forName="picture4" refType="w" fact="0"/>
          <dgm:constr type="t" for="ch" forName="picture4" refType="h" fact="0.5924"/>
          <dgm:constr type="w" for="ch" forName="picture4" refType="w" fact="0.3496"/>
          <dgm:constr type="h" for="ch" forName="picture4" refType="h" fact="0.1979"/>
          <dgm:constr type="l" for="ch" forName="parent4" refType="w" fact="0"/>
          <dgm:constr type="t" for="ch" forName="parent4" refType="h" fact="0.7627"/>
          <dgm:constr type="w" for="ch" forName="parent4" refType="w" fact="0.3496"/>
          <dgm:constr type="h" for="ch" forName="parent4" refType="h" fact="0.025"/>
          <dgm:constr type="l" for="ch" forName="picture5" refType="w" fact="0.3688"/>
          <dgm:constr type="t" for="ch" forName="picture5" refType="h" fact="0.5924"/>
          <dgm:constr type="w" for="ch" forName="picture5" refType="w" fact="0.6307"/>
          <dgm:constr type="h" for="ch" forName="picture5" refType="h" fact="0.1979"/>
          <dgm:constr type="l" for="ch" forName="parent5" refType="w" fact="0.3688"/>
          <dgm:constr type="t" for="ch" forName="parent5" refType="h" fact="0.7631"/>
          <dgm:constr type="w" for="ch" forName="parent5" refType="w" fact="0.6307"/>
          <dgm:constr type="h" for="ch" forName="parent5" refType="h" fact="0.0247"/>
          <dgm:constr type="l" for="ch" forName="picture6" refType="w" fact="0"/>
          <dgm:constr type="t" for="ch" forName="picture6" refType="h" fact="0.8021"/>
          <dgm:constr type="w" for="ch" forName="picture6" refType="w" fact="0.6307"/>
          <dgm:constr type="h" for="ch" forName="picture6" refType="h" fact="0.1979"/>
          <dgm:constr type="l" for="ch" forName="parent6" refType="w" fact="0"/>
          <dgm:constr type="t" for="ch" forName="parent6" refType="h" fact="0.9728"/>
          <dgm:constr type="w" for="ch" forName="parent6" refType="w" fact="0.6307"/>
          <dgm:constr type="h" for="ch" forName="parent6" refType="h" fact="0.0247"/>
        </dgm:constrLst>
      </dgm:if>
      <dgm:if name="Name8" axis="ch" ptType="node" func="cnt" op="equ" val="7">
        <dgm:alg type="composite">
          <dgm:param type="ar" val="0.6012"/>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primFontSz" for="des" forName="parent6" refType="primFontSz" refFor="des" refForName="parent2" op="equ"/>
          <dgm:constr type="primFontSz" for="des" forName="parent7" refType="primFontSz" refFor="des" refForName="parent2" op="equ"/>
          <dgm:constr type="l" for="ch" forName="picture1" refType="w" fact="0"/>
          <dgm:constr type="t" for="ch" forName="picture1" refType="h" fact="0"/>
          <dgm:constr type="w" for="ch" forName="picture1" refType="w" fact="0.9992"/>
          <dgm:constr type="h" for="ch" forName="picture1" refType="h" fact="0.3708"/>
          <dgm:constr type="l" for="ch" forName="parent1" refType="w" fact="0"/>
          <dgm:constr type="t" for="ch" forName="parent1" refType="h" fact="0.3254"/>
          <dgm:constr type="w" for="ch" forName="parent1" refType="w" fact="0.9992"/>
          <dgm:constr type="h" for="ch" forName="parent1" refType="h" fact="0.0432"/>
          <dgm:constr type="l" for="ch" forName="picture2" refType="w" fact="0"/>
          <dgm:constr type="t" for="ch" forName="picture2" refType="h" fact="0.3824"/>
          <dgm:constr type="w" for="ch" forName="picture2" refType="w" fact="0.6307"/>
          <dgm:constr type="h" for="ch" forName="picture2" refType="h" fact="0.1979"/>
          <dgm:constr type="l" for="ch" forName="parent2" refType="w" fact="0"/>
          <dgm:constr type="t" for="ch" forName="parent2" refType="h" fact="0.5531"/>
          <dgm:constr type="w" for="ch" forName="parent2" refType="w" fact="0.6307"/>
          <dgm:constr type="h" for="ch" forName="parent2" refType="h" fact="0.0247"/>
          <dgm:constr type="l" for="ch" forName="picture3" refType="w" fact="0.6496"/>
          <dgm:constr type="t" for="ch" forName="picture3" refType="h" fact="0.3824"/>
          <dgm:constr type="w" for="ch" forName="picture3" refType="w" fact="0.3496"/>
          <dgm:constr type="h" for="ch" forName="picture3" refType="h" fact="0.1979"/>
          <dgm:constr type="l" for="ch" forName="parent3" refType="w" fact="0.6496"/>
          <dgm:constr type="t" for="ch" forName="parent3" refType="h" fact="0.5527"/>
          <dgm:constr type="w" for="ch" forName="parent3" refType="w" fact="0.3496"/>
          <dgm:constr type="h" for="ch" forName="parent3" refType="h" fact="0.025"/>
          <dgm:constr type="l" for="ch" forName="picture4" refType="w" fact="0"/>
          <dgm:constr type="t" for="ch" forName="picture4" refType="h" fact="0.5924"/>
          <dgm:constr type="w" for="ch" forName="picture4" refType="w" fact="0.3496"/>
          <dgm:constr type="h" for="ch" forName="picture4" refType="h" fact="0.1979"/>
          <dgm:constr type="l" for="ch" forName="parent4" refType="w" fact="0"/>
          <dgm:constr type="t" for="ch" forName="parent4" refType="h" fact="0.7627"/>
          <dgm:constr type="w" for="ch" forName="parent4" refType="w" fact="0.3496"/>
          <dgm:constr type="h" for="ch" forName="parent4" refType="h" fact="0.025"/>
          <dgm:constr type="l" for="ch" forName="picture5" refType="w" fact="0.3688"/>
          <dgm:constr type="t" for="ch" forName="picture5" refType="h" fact="0.5924"/>
          <dgm:constr type="w" for="ch" forName="picture5" refType="w" fact="0.6307"/>
          <dgm:constr type="h" for="ch" forName="picture5" refType="h" fact="0.1979"/>
          <dgm:constr type="l" for="ch" forName="parent5" refType="w" fact="0.3688"/>
          <dgm:constr type="t" for="ch" forName="parent5" refType="h" fact="0.7631"/>
          <dgm:constr type="w" for="ch" forName="parent5" refType="w" fact="0.6307"/>
          <dgm:constr type="h" for="ch" forName="parent5" refType="h" fact="0.0247"/>
          <dgm:constr type="l" for="ch" forName="picture6" refType="w" fact="0"/>
          <dgm:constr type="t" for="ch" forName="picture6" refType="h" fact="0.8021"/>
          <dgm:constr type="w" for="ch" forName="picture6" refType="w" fact="0.6307"/>
          <dgm:constr type="h" for="ch" forName="picture6" refType="h" fact="0.1979"/>
          <dgm:constr type="l" for="ch" forName="parent6" refType="w" fact="0"/>
          <dgm:constr type="t" for="ch" forName="parent6" refType="h" fact="0.9728"/>
          <dgm:constr type="w" for="ch" forName="parent6" refType="w" fact="0.6307"/>
          <dgm:constr type="h" for="ch" forName="parent6" refType="h" fact="0.0247"/>
          <dgm:constr type="l" for="ch" forName="picture7" refType="w" fact="0.6504"/>
          <dgm:constr type="t" for="ch" forName="picture7" refType="h" fact="0.8021"/>
          <dgm:constr type="w" for="ch" forName="picture7" refType="w" fact="0.3496"/>
          <dgm:constr type="h" for="ch" forName="picture7" refType="h" fact="0.1979"/>
          <dgm:constr type="l" for="ch" forName="parent7" refType="w" fact="0.6504"/>
          <dgm:constr type="t" for="ch" forName="parent7" refType="h" fact="0.9724"/>
          <dgm:constr type="w" for="ch" forName="parent7" refType="w" fact="0.3496"/>
          <dgm:constr type="h" for="ch" forName="parent7" refType="h" fact="0.025"/>
        </dgm:constrLst>
      </dgm:if>
      <dgm:if name="Name9" axis="ch" ptType="node" func="cnt" op="equ" val="8">
        <dgm:alg type="composite">
          <dgm:param type="ar" val="0.4976"/>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primFontSz" for="des" forName="parent6" refType="primFontSz" refFor="des" refForName="parent2" op="equ"/>
          <dgm:constr type="primFontSz" for="des" forName="parent7" refType="primFontSz" refFor="des" refForName="parent2" op="equ"/>
          <dgm:constr type="primFontSz" for="des" forName="parent8" refType="primFontSz" refFor="des" refForName="parent2" op="equ"/>
          <dgm:constr type="l" for="ch" forName="picture1" refType="w" fact="0"/>
          <dgm:constr type="t" for="ch" forName="picture1" refType="h" fact="0"/>
          <dgm:constr type="w" for="ch" forName="picture1" refType="w" fact="0.9992"/>
          <dgm:constr type="h" for="ch" forName="picture1" refType="h" fact="0.3069"/>
          <dgm:constr type="l" for="ch" forName="parent1" refType="w" fact="0"/>
          <dgm:constr type="t" for="ch" forName="parent1" refType="h" fact="0.2693"/>
          <dgm:constr type="w" for="ch" forName="parent1" refType="w" fact="0.9992"/>
          <dgm:constr type="h" for="ch" forName="parent1" refType="h" fact="0.0358"/>
          <dgm:constr type="l" for="ch" forName="picture2" refType="w" fact="0"/>
          <dgm:constr type="t" for="ch" forName="picture2" refType="h" fact="0.3165"/>
          <dgm:constr type="w" for="ch" forName="picture2" refType="w" fact="0.6307"/>
          <dgm:constr type="h" for="ch" forName="picture2" refType="h" fact="0.1638"/>
          <dgm:constr type="l" for="ch" forName="parent2" refType="w" fact="0"/>
          <dgm:constr type="t" for="ch" forName="parent2" refType="h" fact="0.4578"/>
          <dgm:constr type="w" for="ch" forName="parent2" refType="w" fact="0.6307"/>
          <dgm:constr type="h" for="ch" forName="parent2" refType="h" fact="0.0205"/>
          <dgm:constr type="l" for="ch" forName="picture3" refType="w" fact="0.6496"/>
          <dgm:constr type="t" for="ch" forName="picture3" refType="h" fact="0.3165"/>
          <dgm:constr type="w" for="ch" forName="picture3" refType="w" fact="0.3496"/>
          <dgm:constr type="h" for="ch" forName="picture3" refType="h" fact="0.1638"/>
          <dgm:constr type="l" for="ch" forName="parent3" refType="w" fact="0.6496"/>
          <dgm:constr type="t" for="ch" forName="parent3" refType="h" fact="0.4575"/>
          <dgm:constr type="w" for="ch" forName="parent3" refType="w" fact="0.3496"/>
          <dgm:constr type="h" for="ch" forName="parent3" refType="h" fact="0.0207"/>
          <dgm:constr type="l" for="ch" forName="picture5" refType="w" fact="0.3688"/>
          <dgm:constr type="t" for="ch" forName="picture5" refType="h" fact="0.4903"/>
          <dgm:constr type="w" for="ch" forName="picture5" refType="w" fact="0.6307"/>
          <dgm:constr type="h" for="ch" forName="picture5" refType="h" fact="0.1638"/>
          <dgm:constr type="l" for="ch" forName="parent5" refType="w" fact="0.3688"/>
          <dgm:constr type="t" for="ch" forName="parent5" refType="h" fact="0.6316"/>
          <dgm:constr type="w" for="ch" forName="parent5" refType="w" fact="0.6307"/>
          <dgm:constr type="h" for="ch" forName="parent5" refType="h" fact="0.0205"/>
          <dgm:constr type="l" for="ch" forName="picture4" refType="w" fact="0"/>
          <dgm:constr type="t" for="ch" forName="picture4" refType="h" fact="0.4903"/>
          <dgm:constr type="w" for="ch" forName="picture4" refType="w" fact="0.3496"/>
          <dgm:constr type="h" for="ch" forName="picture4" refType="h" fact="0.1638"/>
          <dgm:constr type="l" for="ch" forName="parent4" refType="w" fact="0"/>
          <dgm:constr type="t" for="ch" forName="parent4" refType="h" fact="0.6313"/>
          <dgm:constr type="w" for="ch" forName="parent4" refType="w" fact="0.3496"/>
          <dgm:constr type="h" for="ch" forName="parent4" refType="h" fact="0.0207"/>
          <dgm:constr type="l" for="ch" forName="picture6" refType="w" fact="0"/>
          <dgm:constr type="t" for="ch" forName="picture6" refType="h" fact="0.6638"/>
          <dgm:constr type="w" for="ch" forName="picture6" refType="w" fact="0.6307"/>
          <dgm:constr type="h" for="ch" forName="picture6" refType="h" fact="0.1638"/>
          <dgm:constr type="l" for="ch" forName="parent6" refType="w" fact="0"/>
          <dgm:constr type="t" for="ch" forName="parent6" refType="h" fact="0.8051"/>
          <dgm:constr type="w" for="ch" forName="parent6" refType="w" fact="0.6307"/>
          <dgm:constr type="h" for="ch" forName="parent6" refType="h" fact="0.0205"/>
          <dgm:constr type="l" for="ch" forName="picture7" refType="w" fact="0.6504"/>
          <dgm:constr type="t" for="ch" forName="picture7" refType="h" fact="0.6638"/>
          <dgm:constr type="w" for="ch" forName="picture7" refType="w" fact="0.3496"/>
          <dgm:constr type="h" for="ch" forName="picture7" refType="h" fact="0.1638"/>
          <dgm:constr type="l" for="ch" forName="parent7" refType="w" fact="0.6504"/>
          <dgm:constr type="t" for="ch" forName="parent7" refType="h" fact="0.8048"/>
          <dgm:constr type="w" for="ch" forName="parent7" refType="w" fact="0.3496"/>
          <dgm:constr type="h" for="ch" forName="parent7" refType="h" fact="0.0207"/>
          <dgm:constr type="l" for="ch" forName="picture8" refType="w" fact="0"/>
          <dgm:constr type="t" for="ch" forName="picture8" refType="h" fact="0.8362"/>
          <dgm:constr type="w" for="ch" forName="picture8" refType="w" fact="0.3496"/>
          <dgm:constr type="h" for="ch" forName="picture8" refType="h" fact="0.1638"/>
          <dgm:constr type="l" for="ch" forName="parent8" refType="w" fact="0"/>
          <dgm:constr type="t" for="ch" forName="parent8" refType="h" fact="0.9772"/>
          <dgm:constr type="w" for="ch" forName="parent8" refType="w" fact="0.3496"/>
          <dgm:constr type="h" for="ch" forName="parent8" refType="h" fact="0.0207"/>
        </dgm:constrLst>
      </dgm:if>
      <dgm:else name="Name10">
        <dgm:alg type="composite">
          <dgm:param type="ar" val="0.4976"/>
        </dgm:alg>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primFontSz" for="des" forName="parent6" refType="primFontSz" refFor="des" refForName="parent2" op="equ"/>
          <dgm:constr type="primFontSz" for="des" forName="parent7" refType="primFontSz" refFor="des" refForName="parent2" op="equ"/>
          <dgm:constr type="primFontSz" for="des" forName="parent8" refType="primFontSz" refFor="des" refForName="parent2" op="equ"/>
          <dgm:constr type="primFontSz" for="des" forName="parent9" refType="primFontSz" refFor="des" refForName="parent2" op="equ"/>
          <dgm:constr type="l" for="ch" forName="picture1" refType="w" fact="0"/>
          <dgm:constr type="t" for="ch" forName="picture1" refType="h" fact="0"/>
          <dgm:constr type="w" for="ch" forName="picture1" refType="w" fact="0.9992"/>
          <dgm:constr type="h" for="ch" forName="picture1" refType="h" fact="0.3069"/>
          <dgm:constr type="l" for="ch" forName="parent1" refType="w" fact="0"/>
          <dgm:constr type="t" for="ch" forName="parent1" refType="h" fact="0.2693"/>
          <dgm:constr type="w" for="ch" forName="parent1" refType="w" fact="0.9992"/>
          <dgm:constr type="h" for="ch" forName="parent1" refType="h" fact="0.0358"/>
          <dgm:constr type="l" for="ch" forName="picture2" refType="w" fact="0"/>
          <dgm:constr type="t" for="ch" forName="picture2" refType="h" fact="0.3165"/>
          <dgm:constr type="w" for="ch" forName="picture2" refType="w" fact="0.6307"/>
          <dgm:constr type="h" for="ch" forName="picture2" refType="h" fact="0.1638"/>
          <dgm:constr type="l" for="ch" forName="parent2" refType="w" fact="0"/>
          <dgm:constr type="t" for="ch" forName="parent2" refType="h" fact="0.4578"/>
          <dgm:constr type="w" for="ch" forName="parent2" refType="w" fact="0.6307"/>
          <dgm:constr type="h" for="ch" forName="parent2" refType="h" fact="0.0205"/>
          <dgm:constr type="l" for="ch" forName="picture3" refType="w" fact="0.6496"/>
          <dgm:constr type="t" for="ch" forName="picture3" refType="h" fact="0.3165"/>
          <dgm:constr type="w" for="ch" forName="picture3" refType="w" fact="0.3496"/>
          <dgm:constr type="h" for="ch" forName="picture3" refType="h" fact="0.1638"/>
          <dgm:constr type="l" for="ch" forName="parent3" refType="w" fact="0.6496"/>
          <dgm:constr type="t" for="ch" forName="parent3" refType="h" fact="0.4575"/>
          <dgm:constr type="w" for="ch" forName="parent3" refType="w" fact="0.3496"/>
          <dgm:constr type="h" for="ch" forName="parent3" refType="h" fact="0.0207"/>
          <dgm:constr type="l" for="ch" forName="picture5" refType="w" fact="0.3688"/>
          <dgm:constr type="t" for="ch" forName="picture5" refType="h" fact="0.4903"/>
          <dgm:constr type="w" for="ch" forName="picture5" refType="w" fact="0.6307"/>
          <dgm:constr type="h" for="ch" forName="picture5" refType="h" fact="0.1638"/>
          <dgm:constr type="l" for="ch" forName="parent5" refType="w" fact="0.3688"/>
          <dgm:constr type="t" for="ch" forName="parent5" refType="h" fact="0.6316"/>
          <dgm:constr type="w" for="ch" forName="parent5" refType="w" fact="0.6307"/>
          <dgm:constr type="h" for="ch" forName="parent5" refType="h" fact="0.0205"/>
          <dgm:constr type="l" for="ch" forName="picture4" refType="w" fact="0"/>
          <dgm:constr type="t" for="ch" forName="picture4" refType="h" fact="0.4903"/>
          <dgm:constr type="w" for="ch" forName="picture4" refType="w" fact="0.3496"/>
          <dgm:constr type="h" for="ch" forName="picture4" refType="h" fact="0.1638"/>
          <dgm:constr type="l" for="ch" forName="parent4" refType="w" fact="0"/>
          <dgm:constr type="t" for="ch" forName="parent4" refType="h" fact="0.6313"/>
          <dgm:constr type="w" for="ch" forName="parent4" refType="w" fact="0.3496"/>
          <dgm:constr type="h" for="ch" forName="parent4" refType="h" fact="0.0207"/>
          <dgm:constr type="l" for="ch" forName="picture6" refType="w" fact="0"/>
          <dgm:constr type="t" for="ch" forName="picture6" refType="h" fact="0.6638"/>
          <dgm:constr type="w" for="ch" forName="picture6" refType="w" fact="0.6307"/>
          <dgm:constr type="h" for="ch" forName="picture6" refType="h" fact="0.1638"/>
          <dgm:constr type="l" for="ch" forName="parent6" refType="w" fact="0"/>
          <dgm:constr type="t" for="ch" forName="parent6" refType="h" fact="0.8051"/>
          <dgm:constr type="w" for="ch" forName="parent6" refType="w" fact="0.6307"/>
          <dgm:constr type="h" for="ch" forName="parent6" refType="h" fact="0.0205"/>
          <dgm:constr type="l" for="ch" forName="picture7" refType="w" fact="0.6504"/>
          <dgm:constr type="t" for="ch" forName="picture7" refType="h" fact="0.6638"/>
          <dgm:constr type="w" for="ch" forName="picture7" refType="w" fact="0.3496"/>
          <dgm:constr type="h" for="ch" forName="picture7" refType="h" fact="0.1638"/>
          <dgm:constr type="l" for="ch" forName="parent7" refType="w" fact="0.6504"/>
          <dgm:constr type="t" for="ch" forName="parent7" refType="h" fact="0.8048"/>
          <dgm:constr type="w" for="ch" forName="parent7" refType="w" fact="0.3496"/>
          <dgm:constr type="h" for="ch" forName="parent7" refType="h" fact="0.0207"/>
          <dgm:constr type="l" for="ch" forName="picture8" refType="w" fact="0"/>
          <dgm:constr type="t" for="ch" forName="picture8" refType="h" fact="0.8362"/>
          <dgm:constr type="w" for="ch" forName="picture8" refType="w" fact="0.3496"/>
          <dgm:constr type="h" for="ch" forName="picture8" refType="h" fact="0.1638"/>
          <dgm:constr type="l" for="ch" forName="parent8" refType="w" fact="0"/>
          <dgm:constr type="t" for="ch" forName="parent8" refType="h" fact="0.9772"/>
          <dgm:constr type="w" for="ch" forName="parent8" refType="w" fact="0.3496"/>
          <dgm:constr type="h" for="ch" forName="parent8" refType="h" fact="0.0207"/>
          <dgm:constr type="l" for="ch" forName="picture9" refType="w" fact="0.3689"/>
          <dgm:constr type="t" for="ch" forName="picture9" refType="h" fact="0.8362"/>
          <dgm:constr type="w" for="ch" forName="picture9" refType="w" fact="0.6307"/>
          <dgm:constr type="h" for="ch" forName="picture9" refType="h" fact="0.1638"/>
          <dgm:constr type="l" for="ch" forName="parent9" refType="w" fact="0.3689"/>
          <dgm:constr type="t" for="ch" forName="parent9" refType="h" fact="0.9775"/>
          <dgm:constr type="w" for="ch" forName="parent9" refType="w" fact="0.6307"/>
          <dgm:constr type="h" for="ch" forName="parent9" refType="h" fact="0.0205"/>
        </dgm:constrLst>
      </dgm:else>
    </dgm:choose>
    <dgm:forEach name="Name11" axis="ch" ptType="node" cnt="1">
      <dgm:layoutNode name="picture1">
        <dgm:alg type="sp"/>
        <dgm:shape xmlns:r="http://schemas.openxmlformats.org/officeDocument/2006/relationships" r:blip="">
          <dgm:adjLst/>
        </dgm:shape>
        <dgm:presOf/>
        <dgm:forEach name="Name12" ref="pictureWrapper"/>
      </dgm:layoutNode>
      <dgm:layoutNode name="parent1">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13" axis="ch" ptType="node" st="2" cnt="1">
      <dgm:layoutNode name="picture2">
        <dgm:alg type="sp"/>
        <dgm:shape xmlns:r="http://schemas.openxmlformats.org/officeDocument/2006/relationships" r:blip="">
          <dgm:adjLst/>
        </dgm:shape>
        <dgm:presOf/>
        <dgm:forEach name="Name14" ref="pictureWrapper"/>
      </dgm:layoutNode>
      <dgm:layoutNode name="parent2">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15" axis="ch" ptType="node" st="3" cnt="1">
      <dgm:layoutNode name="picture3">
        <dgm:alg type="sp"/>
        <dgm:shape xmlns:r="http://schemas.openxmlformats.org/officeDocument/2006/relationships" r:blip="">
          <dgm:adjLst/>
        </dgm:shape>
        <dgm:presOf/>
        <dgm:forEach name="Name16" ref="pictureWrapper"/>
      </dgm:layoutNode>
      <dgm:layoutNode name="parent3">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17" axis="ch" ptType="node" st="4" cnt="1">
      <dgm:layoutNode name="picture4">
        <dgm:alg type="sp"/>
        <dgm:shape xmlns:r="http://schemas.openxmlformats.org/officeDocument/2006/relationships" r:blip="">
          <dgm:adjLst/>
        </dgm:shape>
        <dgm:presOf/>
        <dgm:forEach name="Name18" ref="pictureWrapper"/>
      </dgm:layoutNode>
      <dgm:layoutNode name="parent4">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19" axis="ch" ptType="node" st="5" cnt="1">
      <dgm:layoutNode name="picture5">
        <dgm:alg type="sp"/>
        <dgm:shape xmlns:r="http://schemas.openxmlformats.org/officeDocument/2006/relationships" r:blip="">
          <dgm:adjLst/>
        </dgm:shape>
        <dgm:presOf/>
        <dgm:forEach name="Name20" ref="pictureWrapper"/>
      </dgm:layoutNode>
      <dgm:layoutNode name="parent5">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1" axis="ch" ptType="node" st="6" cnt="1">
      <dgm:layoutNode name="picture6">
        <dgm:alg type="sp"/>
        <dgm:shape xmlns:r="http://schemas.openxmlformats.org/officeDocument/2006/relationships" r:blip="">
          <dgm:adjLst/>
        </dgm:shape>
        <dgm:presOf/>
        <dgm:forEach name="Name22" ref="pictureWrapper"/>
      </dgm:layoutNode>
      <dgm:layoutNode name="parent6">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3" axis="ch" ptType="node" st="7" cnt="1">
      <dgm:layoutNode name="picture7">
        <dgm:alg type="sp"/>
        <dgm:shape xmlns:r="http://schemas.openxmlformats.org/officeDocument/2006/relationships" r:blip="">
          <dgm:adjLst/>
        </dgm:shape>
        <dgm:presOf/>
        <dgm:forEach name="Name24" ref="pictureWrapper"/>
      </dgm:layoutNode>
      <dgm:layoutNode name="parent7">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5" axis="ch" ptType="node" st="8" cnt="1">
      <dgm:layoutNode name="picture8">
        <dgm:alg type="sp"/>
        <dgm:shape xmlns:r="http://schemas.openxmlformats.org/officeDocument/2006/relationships" r:blip="">
          <dgm:adjLst/>
        </dgm:shape>
        <dgm:presOf/>
        <dgm:forEach name="Name26" ref="pictureWrapper"/>
      </dgm:layoutNode>
      <dgm:layoutNode name="parent8">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7" axis="ch" ptType="node" st="9" cnt="1">
      <dgm:layoutNode name="picture9">
        <dgm:alg type="sp"/>
        <dgm:shape xmlns:r="http://schemas.openxmlformats.org/officeDocument/2006/relationships" r:blip="">
          <dgm:adjLst/>
        </dgm:shape>
        <dgm:presOf/>
        <dgm:forEach name="Name28" ref="pictureWrapper"/>
      </dgm:layoutNode>
      <dgm:layoutNode name="parent9">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hideGeom="1">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alignImgPlace1">
          <dgm:alg type="sp"/>
          <dgm:shape xmlns:r="http://schemas.openxmlformats.org/officeDocument/2006/relationships" type="rect" r:blip="" blipPhldr="1">
            <dgm:adjLst/>
          </dgm:shape>
          <dgm:presOf/>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34787" cy="351276"/>
          </a:xfrm>
          <a:prstGeom prst="rect">
            <a:avLst/>
          </a:prstGeom>
        </p:spPr>
        <p:txBody>
          <a:bodyPr vert="horz" lIns="91915" tIns="45958" rIns="91915" bIns="45958" rtlCol="0"/>
          <a:lstStyle>
            <a:lvl1pPr algn="l">
              <a:defRPr sz="1200"/>
            </a:lvl1pPr>
          </a:lstStyle>
          <a:p>
            <a:endParaRPr lang="en-US"/>
          </a:p>
        </p:txBody>
      </p:sp>
      <p:sp>
        <p:nvSpPr>
          <p:cNvPr id="3" name="Date Placeholder 2"/>
          <p:cNvSpPr>
            <a:spLocks noGrp="1"/>
          </p:cNvSpPr>
          <p:nvPr>
            <p:ph type="dt" sz="quarter" idx="1"/>
          </p:nvPr>
        </p:nvSpPr>
        <p:spPr>
          <a:xfrm>
            <a:off x="5272207" y="1"/>
            <a:ext cx="4034787" cy="351276"/>
          </a:xfrm>
          <a:prstGeom prst="rect">
            <a:avLst/>
          </a:prstGeom>
        </p:spPr>
        <p:txBody>
          <a:bodyPr vert="horz" lIns="91915" tIns="45958" rIns="91915" bIns="45958" rtlCol="0"/>
          <a:lstStyle>
            <a:lvl1pPr algn="r">
              <a:defRPr sz="1200"/>
            </a:lvl1pPr>
          </a:lstStyle>
          <a:p>
            <a:fld id="{FF8E6447-1AF7-45FC-B6F3-B45DEEC38ECA}" type="datetimeFigureOut">
              <a:rPr lang="en-US" smtClean="0"/>
              <a:t>2/12/2026</a:t>
            </a:fld>
            <a:endParaRPr lang="en-US"/>
          </a:p>
        </p:txBody>
      </p:sp>
      <p:sp>
        <p:nvSpPr>
          <p:cNvPr id="4" name="Footer Placeholder 3"/>
          <p:cNvSpPr>
            <a:spLocks noGrp="1"/>
          </p:cNvSpPr>
          <p:nvPr>
            <p:ph type="ftr" sz="quarter" idx="2"/>
          </p:nvPr>
        </p:nvSpPr>
        <p:spPr>
          <a:xfrm>
            <a:off x="1" y="6670618"/>
            <a:ext cx="4034787" cy="351276"/>
          </a:xfrm>
          <a:prstGeom prst="rect">
            <a:avLst/>
          </a:prstGeom>
        </p:spPr>
        <p:txBody>
          <a:bodyPr vert="horz" lIns="91915" tIns="45958" rIns="91915" bIns="45958" rtlCol="0" anchor="b"/>
          <a:lstStyle>
            <a:lvl1pPr algn="l">
              <a:defRPr sz="1200"/>
            </a:lvl1pPr>
          </a:lstStyle>
          <a:p>
            <a:endParaRPr lang="en-US"/>
          </a:p>
        </p:txBody>
      </p:sp>
      <p:sp>
        <p:nvSpPr>
          <p:cNvPr id="5" name="Slide Number Placeholder 4"/>
          <p:cNvSpPr>
            <a:spLocks noGrp="1"/>
          </p:cNvSpPr>
          <p:nvPr>
            <p:ph type="sldNum" sz="quarter" idx="3"/>
          </p:nvPr>
        </p:nvSpPr>
        <p:spPr>
          <a:xfrm>
            <a:off x="5272207" y="6670618"/>
            <a:ext cx="4034787" cy="351276"/>
          </a:xfrm>
          <a:prstGeom prst="rect">
            <a:avLst/>
          </a:prstGeom>
        </p:spPr>
        <p:txBody>
          <a:bodyPr vert="horz" lIns="91915" tIns="45958" rIns="91915" bIns="45958" rtlCol="0" anchor="b"/>
          <a:lstStyle>
            <a:lvl1pPr algn="r">
              <a:defRPr sz="1200"/>
            </a:lvl1pPr>
          </a:lstStyle>
          <a:p>
            <a:fld id="{B9B2EB33-711F-41CA-8F73-C56B715F8B97}" type="slidenum">
              <a:rPr lang="en-US" smtClean="0"/>
              <a:t>‹#›</a:t>
            </a:fld>
            <a:endParaRPr lang="en-US"/>
          </a:p>
        </p:txBody>
      </p:sp>
    </p:spTree>
    <p:extLst>
      <p:ext uri="{BB962C8B-B14F-4D97-AF65-F5344CB8AC3E}">
        <p14:creationId xmlns:p14="http://schemas.microsoft.com/office/powerpoint/2010/main" val="3450556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1155"/>
          </a:xfrm>
          <a:prstGeom prst="rect">
            <a:avLst/>
          </a:prstGeom>
        </p:spPr>
        <p:txBody>
          <a:bodyPr vert="horz" lIns="93662" tIns="46831" rIns="93662" bIns="46831" rtlCol="0"/>
          <a:lstStyle>
            <a:lvl1pPr algn="l">
              <a:defRPr sz="1200"/>
            </a:lvl1pPr>
          </a:lstStyle>
          <a:p>
            <a:endParaRPr lang="en-US"/>
          </a:p>
        </p:txBody>
      </p:sp>
      <p:sp>
        <p:nvSpPr>
          <p:cNvPr id="3" name="Date Placeholder 2"/>
          <p:cNvSpPr>
            <a:spLocks noGrp="1"/>
          </p:cNvSpPr>
          <p:nvPr>
            <p:ph type="dt" idx="1"/>
          </p:nvPr>
        </p:nvSpPr>
        <p:spPr>
          <a:xfrm>
            <a:off x="5273004" y="0"/>
            <a:ext cx="4033943" cy="351155"/>
          </a:xfrm>
          <a:prstGeom prst="rect">
            <a:avLst/>
          </a:prstGeom>
        </p:spPr>
        <p:txBody>
          <a:bodyPr vert="horz" lIns="93662" tIns="46831" rIns="93662" bIns="46831" rtlCol="0"/>
          <a:lstStyle>
            <a:lvl1pPr algn="r">
              <a:defRPr sz="1200"/>
            </a:lvl1pPr>
          </a:lstStyle>
          <a:p>
            <a:fld id="{7A790463-911A-4750-AD2E-671879DD54F4}" type="datetimeFigureOut">
              <a:rPr lang="en-US" smtClean="0"/>
              <a:pPr/>
              <a:t>2/12/2026</a:t>
            </a:fld>
            <a:endParaRPr lang="en-US"/>
          </a:p>
        </p:txBody>
      </p:sp>
      <p:sp>
        <p:nvSpPr>
          <p:cNvPr id="4" name="Slide Image Placeholder 3"/>
          <p:cNvSpPr>
            <a:spLocks noGrp="1" noRot="1" noChangeAspect="1"/>
          </p:cNvSpPr>
          <p:nvPr>
            <p:ph type="sldImg" idx="2"/>
          </p:nvPr>
        </p:nvSpPr>
        <p:spPr>
          <a:xfrm>
            <a:off x="2679700" y="527050"/>
            <a:ext cx="3949700" cy="2633663"/>
          </a:xfrm>
          <a:prstGeom prst="rect">
            <a:avLst/>
          </a:prstGeom>
          <a:noFill/>
          <a:ln w="12700">
            <a:solidFill>
              <a:prstClr val="black"/>
            </a:solidFill>
          </a:ln>
        </p:spPr>
        <p:txBody>
          <a:bodyPr vert="horz" lIns="93662" tIns="46831" rIns="93662" bIns="46831" rtlCol="0" anchor="ctr"/>
          <a:lstStyle/>
          <a:p>
            <a:endParaRPr lang="en-US"/>
          </a:p>
        </p:txBody>
      </p:sp>
      <p:sp>
        <p:nvSpPr>
          <p:cNvPr id="5" name="Notes Placeholder 4"/>
          <p:cNvSpPr>
            <a:spLocks noGrp="1"/>
          </p:cNvSpPr>
          <p:nvPr>
            <p:ph type="body" sz="quarter" idx="3"/>
          </p:nvPr>
        </p:nvSpPr>
        <p:spPr>
          <a:xfrm>
            <a:off x="930911" y="3335973"/>
            <a:ext cx="7447280" cy="3160395"/>
          </a:xfrm>
          <a:prstGeom prst="rect">
            <a:avLst/>
          </a:prstGeom>
        </p:spPr>
        <p:txBody>
          <a:bodyPr vert="horz" lIns="93662" tIns="46831" rIns="93662" bIns="468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70727"/>
            <a:ext cx="4033943" cy="351155"/>
          </a:xfrm>
          <a:prstGeom prst="rect">
            <a:avLst/>
          </a:prstGeom>
        </p:spPr>
        <p:txBody>
          <a:bodyPr vert="horz" lIns="93662" tIns="46831" rIns="93662" bIns="46831" rtlCol="0" anchor="b"/>
          <a:lstStyle>
            <a:lvl1pPr algn="l">
              <a:defRPr sz="1200"/>
            </a:lvl1pPr>
          </a:lstStyle>
          <a:p>
            <a:endParaRPr lang="en-US"/>
          </a:p>
        </p:txBody>
      </p:sp>
      <p:sp>
        <p:nvSpPr>
          <p:cNvPr id="7" name="Slide Number Placeholder 6"/>
          <p:cNvSpPr>
            <a:spLocks noGrp="1"/>
          </p:cNvSpPr>
          <p:nvPr>
            <p:ph type="sldNum" sz="quarter" idx="5"/>
          </p:nvPr>
        </p:nvSpPr>
        <p:spPr>
          <a:xfrm>
            <a:off x="5273004" y="6670727"/>
            <a:ext cx="4033943" cy="351155"/>
          </a:xfrm>
          <a:prstGeom prst="rect">
            <a:avLst/>
          </a:prstGeom>
        </p:spPr>
        <p:txBody>
          <a:bodyPr vert="horz" lIns="93662" tIns="46831" rIns="93662" bIns="46831" rtlCol="0" anchor="b"/>
          <a:lstStyle>
            <a:lvl1pPr algn="r">
              <a:defRPr sz="1200"/>
            </a:lvl1pPr>
          </a:lstStyle>
          <a:p>
            <a:fld id="{09541898-D043-4569-A9A6-59B778BECE00}" type="slidenum">
              <a:rPr lang="en-US" smtClean="0"/>
              <a:pPr/>
              <a:t>‹#›</a:t>
            </a:fld>
            <a:endParaRPr lang="en-US"/>
          </a:p>
        </p:txBody>
      </p:sp>
    </p:spTree>
    <p:extLst>
      <p:ext uri="{BB962C8B-B14F-4D97-AF65-F5344CB8AC3E}">
        <p14:creationId xmlns:p14="http://schemas.microsoft.com/office/powerpoint/2010/main" val="75824314"/>
      </p:ext>
    </p:extLst>
  </p:cSld>
  <p:clrMap bg1="lt1" tx1="dk1" bg2="lt2" tx2="dk2" accent1="accent1" accent2="accent2" accent3="accent3" accent4="accent4" accent5="accent5" accent6="accent6" hlink="hlink" folHlink="folHlink"/>
  <p:notesStyle>
    <a:lvl1pPr marL="0" algn="l" defTabSz="3132828" rtl="0" eaLnBrk="1" latinLnBrk="0" hangingPunct="1">
      <a:defRPr sz="4109" kern="1200">
        <a:solidFill>
          <a:schemeClr val="tx1"/>
        </a:solidFill>
        <a:latin typeface="+mn-lt"/>
        <a:ea typeface="+mn-ea"/>
        <a:cs typeface="+mn-cs"/>
      </a:defRPr>
    </a:lvl1pPr>
    <a:lvl2pPr marL="1566415" algn="l" defTabSz="3132828" rtl="0" eaLnBrk="1" latinLnBrk="0" hangingPunct="1">
      <a:defRPr sz="4109" kern="1200">
        <a:solidFill>
          <a:schemeClr val="tx1"/>
        </a:solidFill>
        <a:latin typeface="+mn-lt"/>
        <a:ea typeface="+mn-ea"/>
        <a:cs typeface="+mn-cs"/>
      </a:defRPr>
    </a:lvl2pPr>
    <a:lvl3pPr marL="3132828" algn="l" defTabSz="3132828" rtl="0" eaLnBrk="1" latinLnBrk="0" hangingPunct="1">
      <a:defRPr sz="4109" kern="1200">
        <a:solidFill>
          <a:schemeClr val="tx1"/>
        </a:solidFill>
        <a:latin typeface="+mn-lt"/>
        <a:ea typeface="+mn-ea"/>
        <a:cs typeface="+mn-cs"/>
      </a:defRPr>
    </a:lvl3pPr>
    <a:lvl4pPr marL="4699241" algn="l" defTabSz="3132828" rtl="0" eaLnBrk="1" latinLnBrk="0" hangingPunct="1">
      <a:defRPr sz="4109" kern="1200">
        <a:solidFill>
          <a:schemeClr val="tx1"/>
        </a:solidFill>
        <a:latin typeface="+mn-lt"/>
        <a:ea typeface="+mn-ea"/>
        <a:cs typeface="+mn-cs"/>
      </a:defRPr>
    </a:lvl4pPr>
    <a:lvl5pPr marL="6265654" algn="l" defTabSz="3132828" rtl="0" eaLnBrk="1" latinLnBrk="0" hangingPunct="1">
      <a:defRPr sz="4109" kern="1200">
        <a:solidFill>
          <a:schemeClr val="tx1"/>
        </a:solidFill>
        <a:latin typeface="+mn-lt"/>
        <a:ea typeface="+mn-ea"/>
        <a:cs typeface="+mn-cs"/>
      </a:defRPr>
    </a:lvl5pPr>
    <a:lvl6pPr marL="7832067" algn="l" defTabSz="3132828" rtl="0" eaLnBrk="1" latinLnBrk="0" hangingPunct="1">
      <a:defRPr sz="4109" kern="1200">
        <a:solidFill>
          <a:schemeClr val="tx1"/>
        </a:solidFill>
        <a:latin typeface="+mn-lt"/>
        <a:ea typeface="+mn-ea"/>
        <a:cs typeface="+mn-cs"/>
      </a:defRPr>
    </a:lvl6pPr>
    <a:lvl7pPr marL="9398483" algn="l" defTabSz="3132828" rtl="0" eaLnBrk="1" latinLnBrk="0" hangingPunct="1">
      <a:defRPr sz="4109" kern="1200">
        <a:solidFill>
          <a:schemeClr val="tx1"/>
        </a:solidFill>
        <a:latin typeface="+mn-lt"/>
        <a:ea typeface="+mn-ea"/>
        <a:cs typeface="+mn-cs"/>
      </a:defRPr>
    </a:lvl7pPr>
    <a:lvl8pPr marL="10964897" algn="l" defTabSz="3132828" rtl="0" eaLnBrk="1" latinLnBrk="0" hangingPunct="1">
      <a:defRPr sz="4109" kern="1200">
        <a:solidFill>
          <a:schemeClr val="tx1"/>
        </a:solidFill>
        <a:latin typeface="+mn-lt"/>
        <a:ea typeface="+mn-ea"/>
        <a:cs typeface="+mn-cs"/>
      </a:defRPr>
    </a:lvl8pPr>
    <a:lvl9pPr marL="12531310" algn="l" defTabSz="3132828" rtl="0" eaLnBrk="1" latinLnBrk="0" hangingPunct="1">
      <a:defRPr sz="410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67E55-428B-4304-B017-B5D31EF0D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4F9EE-861F-4332-6625-404B809692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CA374-7780-D181-93D1-9EC8CC98E532}"/>
              </a:ext>
            </a:extLst>
          </p:cNvPr>
          <p:cNvSpPr>
            <a:spLocks noGrp="1"/>
          </p:cNvSpPr>
          <p:nvPr>
            <p:ph type="body" idx="1"/>
          </p:nvPr>
        </p:nvSpPr>
        <p:spPr/>
        <p:txBody>
          <a:bodyPr/>
          <a:lstStyle/>
          <a:p>
            <a:endParaRPr lang="en-US" sz="4100">
              <a:ea typeface="Calibri"/>
              <a:cs typeface="Calibri"/>
            </a:endParaRPr>
          </a:p>
        </p:txBody>
      </p:sp>
      <p:sp>
        <p:nvSpPr>
          <p:cNvPr id="4" name="Slide Number Placeholder 3">
            <a:extLst>
              <a:ext uri="{FF2B5EF4-FFF2-40B4-BE49-F238E27FC236}">
                <a16:creationId xmlns:a16="http://schemas.microsoft.com/office/drawing/2014/main" id="{9B6F1BFF-03C4-12C6-F059-6A1D448429E0}"/>
              </a:ext>
            </a:extLst>
          </p:cNvPr>
          <p:cNvSpPr>
            <a:spLocks noGrp="1"/>
          </p:cNvSpPr>
          <p:nvPr>
            <p:ph type="sldNum" sz="quarter" idx="5"/>
          </p:nvPr>
        </p:nvSpPr>
        <p:spPr/>
        <p:txBody>
          <a:bodyPr/>
          <a:lstStyle/>
          <a:p>
            <a:fld id="{09541898-D043-4569-A9A6-59B778BECE00}" type="slidenum">
              <a:rPr lang="en-US" smtClean="0"/>
              <a:pPr/>
              <a:t>6</a:t>
            </a:fld>
            <a:endParaRPr lang="en-US"/>
          </a:p>
        </p:txBody>
      </p:sp>
    </p:spTree>
    <p:extLst>
      <p:ext uri="{BB962C8B-B14F-4D97-AF65-F5344CB8AC3E}">
        <p14:creationId xmlns:p14="http://schemas.microsoft.com/office/powerpoint/2010/main" val="2167481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6E10F-C613-BC6C-6476-FE0B36296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F23FF-1ED2-497F-215A-07C926D24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14DE6-2880-A8E0-36C1-32EED9C4A3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1E28EA-0DDD-4074-CD06-F677328D7342}"/>
              </a:ext>
            </a:extLst>
          </p:cNvPr>
          <p:cNvSpPr>
            <a:spLocks noGrp="1"/>
          </p:cNvSpPr>
          <p:nvPr>
            <p:ph type="sldNum" sz="quarter" idx="5"/>
          </p:nvPr>
        </p:nvSpPr>
        <p:spPr/>
        <p:txBody>
          <a:bodyPr/>
          <a:lstStyle/>
          <a:p>
            <a:fld id="{09541898-D043-4569-A9A6-59B778BECE00}" type="slidenum">
              <a:rPr lang="en-US" smtClean="0"/>
              <a:pPr/>
              <a:t>15</a:t>
            </a:fld>
            <a:endParaRPr lang="en-US"/>
          </a:p>
        </p:txBody>
      </p:sp>
    </p:spTree>
    <p:extLst>
      <p:ext uri="{BB962C8B-B14F-4D97-AF65-F5344CB8AC3E}">
        <p14:creationId xmlns:p14="http://schemas.microsoft.com/office/powerpoint/2010/main" val="2923606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99AC0-BA43-0C04-5C27-A9E3B3483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C42A7E-25EF-7A08-94CA-FC7C8D1AF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11362-259A-6A4D-687F-F3C22201FF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AA3FE8-0E53-5B90-35B9-E657DF0DB433}"/>
              </a:ext>
            </a:extLst>
          </p:cNvPr>
          <p:cNvSpPr>
            <a:spLocks noGrp="1"/>
          </p:cNvSpPr>
          <p:nvPr>
            <p:ph type="sldNum" sz="quarter" idx="5"/>
          </p:nvPr>
        </p:nvSpPr>
        <p:spPr/>
        <p:txBody>
          <a:bodyPr/>
          <a:lstStyle/>
          <a:p>
            <a:fld id="{09541898-D043-4569-A9A6-59B778BECE00}" type="slidenum">
              <a:rPr lang="en-US" smtClean="0"/>
              <a:pPr/>
              <a:t>7</a:t>
            </a:fld>
            <a:endParaRPr lang="en-US"/>
          </a:p>
        </p:txBody>
      </p:sp>
    </p:spTree>
    <p:extLst>
      <p:ext uri="{BB962C8B-B14F-4D97-AF65-F5344CB8AC3E}">
        <p14:creationId xmlns:p14="http://schemas.microsoft.com/office/powerpoint/2010/main" val="4093583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A5098-4AEE-E88C-C201-D79569C3D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C8D38-B3E9-7E39-5B22-6713125A7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DB80A-9535-31A5-2056-B35DB03679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55D719-2124-572F-45AB-F3A2706AC3E3}"/>
              </a:ext>
            </a:extLst>
          </p:cNvPr>
          <p:cNvSpPr>
            <a:spLocks noGrp="1"/>
          </p:cNvSpPr>
          <p:nvPr>
            <p:ph type="sldNum" sz="quarter" idx="5"/>
          </p:nvPr>
        </p:nvSpPr>
        <p:spPr/>
        <p:txBody>
          <a:bodyPr/>
          <a:lstStyle/>
          <a:p>
            <a:fld id="{09541898-D043-4569-A9A6-59B778BECE00}" type="slidenum">
              <a:rPr lang="en-US" smtClean="0"/>
              <a:pPr/>
              <a:t>8</a:t>
            </a:fld>
            <a:endParaRPr lang="en-US"/>
          </a:p>
        </p:txBody>
      </p:sp>
    </p:spTree>
    <p:extLst>
      <p:ext uri="{BB962C8B-B14F-4D97-AF65-F5344CB8AC3E}">
        <p14:creationId xmlns:p14="http://schemas.microsoft.com/office/powerpoint/2010/main" val="2953205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469E8-45FC-00D5-1B96-CA2631AB6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9CA85-BAF2-704A-0C65-E95E810400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56544-073A-226C-E9C0-C612DC5EA4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3A0BA1-004E-806F-A645-573EFF3251E2}"/>
              </a:ext>
            </a:extLst>
          </p:cNvPr>
          <p:cNvSpPr>
            <a:spLocks noGrp="1"/>
          </p:cNvSpPr>
          <p:nvPr>
            <p:ph type="sldNum" sz="quarter" idx="5"/>
          </p:nvPr>
        </p:nvSpPr>
        <p:spPr/>
        <p:txBody>
          <a:bodyPr/>
          <a:lstStyle/>
          <a:p>
            <a:fld id="{09541898-D043-4569-A9A6-59B778BECE00}" type="slidenum">
              <a:rPr lang="en-US" smtClean="0"/>
              <a:pPr/>
              <a:t>9</a:t>
            </a:fld>
            <a:endParaRPr lang="en-US"/>
          </a:p>
        </p:txBody>
      </p:sp>
    </p:spTree>
    <p:extLst>
      <p:ext uri="{BB962C8B-B14F-4D97-AF65-F5344CB8AC3E}">
        <p14:creationId xmlns:p14="http://schemas.microsoft.com/office/powerpoint/2010/main" val="4266735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AC161-23FA-785D-A5AD-E2CC104884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147AF-B310-69BD-C2D4-156D70354F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BC61A-3724-ED64-CD1F-D6298BC5EC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FAE33B-794B-E4A0-1268-012D12BFFE87}"/>
              </a:ext>
            </a:extLst>
          </p:cNvPr>
          <p:cNvSpPr>
            <a:spLocks noGrp="1"/>
          </p:cNvSpPr>
          <p:nvPr>
            <p:ph type="sldNum" sz="quarter" idx="5"/>
          </p:nvPr>
        </p:nvSpPr>
        <p:spPr/>
        <p:txBody>
          <a:bodyPr/>
          <a:lstStyle/>
          <a:p>
            <a:fld id="{09541898-D043-4569-A9A6-59B778BECE00}" type="slidenum">
              <a:rPr lang="en-US" smtClean="0"/>
              <a:pPr/>
              <a:t>10</a:t>
            </a:fld>
            <a:endParaRPr lang="en-US"/>
          </a:p>
        </p:txBody>
      </p:sp>
    </p:spTree>
    <p:extLst>
      <p:ext uri="{BB962C8B-B14F-4D97-AF65-F5344CB8AC3E}">
        <p14:creationId xmlns:p14="http://schemas.microsoft.com/office/powerpoint/2010/main" val="929120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437BE-7B17-DFE8-37DA-8E0E6047A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83547-4697-E5C0-61EF-46D665C7D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0440B-88A1-4BD7-6B9D-0CDF8601E2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2DF4F7-E921-D9C4-31C2-E6780EFE2F54}"/>
              </a:ext>
            </a:extLst>
          </p:cNvPr>
          <p:cNvSpPr>
            <a:spLocks noGrp="1"/>
          </p:cNvSpPr>
          <p:nvPr>
            <p:ph type="sldNum" sz="quarter" idx="5"/>
          </p:nvPr>
        </p:nvSpPr>
        <p:spPr/>
        <p:txBody>
          <a:bodyPr/>
          <a:lstStyle/>
          <a:p>
            <a:fld id="{09541898-D043-4569-A9A6-59B778BECE00}" type="slidenum">
              <a:rPr lang="en-US" smtClean="0"/>
              <a:pPr/>
              <a:t>11</a:t>
            </a:fld>
            <a:endParaRPr lang="en-US"/>
          </a:p>
        </p:txBody>
      </p:sp>
    </p:spTree>
    <p:extLst>
      <p:ext uri="{BB962C8B-B14F-4D97-AF65-F5344CB8AC3E}">
        <p14:creationId xmlns:p14="http://schemas.microsoft.com/office/powerpoint/2010/main" val="1303439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E8F7-C5AB-06B4-F549-7E3B42A92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B82CA-B2EA-5F0A-604B-24F03123C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C9813-BB74-E116-1A4F-973A940FED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27D289-0EC2-6359-CBF3-3AB9E74CA43C}"/>
              </a:ext>
            </a:extLst>
          </p:cNvPr>
          <p:cNvSpPr>
            <a:spLocks noGrp="1"/>
          </p:cNvSpPr>
          <p:nvPr>
            <p:ph type="sldNum" sz="quarter" idx="5"/>
          </p:nvPr>
        </p:nvSpPr>
        <p:spPr/>
        <p:txBody>
          <a:bodyPr/>
          <a:lstStyle/>
          <a:p>
            <a:fld id="{09541898-D043-4569-A9A6-59B778BECE00}" type="slidenum">
              <a:rPr lang="en-US" smtClean="0"/>
              <a:pPr/>
              <a:t>12</a:t>
            </a:fld>
            <a:endParaRPr lang="en-US"/>
          </a:p>
        </p:txBody>
      </p:sp>
    </p:spTree>
    <p:extLst>
      <p:ext uri="{BB962C8B-B14F-4D97-AF65-F5344CB8AC3E}">
        <p14:creationId xmlns:p14="http://schemas.microsoft.com/office/powerpoint/2010/main" val="2863931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16916-C59F-1ADD-D38E-883DA5CFC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9C1AC-ACA8-2BD3-BC71-787475FD8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E1F16-CA8B-6133-D938-4AFDD75928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05DCCA-6165-D40F-8084-3E0DEFFDFAEC}"/>
              </a:ext>
            </a:extLst>
          </p:cNvPr>
          <p:cNvSpPr>
            <a:spLocks noGrp="1"/>
          </p:cNvSpPr>
          <p:nvPr>
            <p:ph type="sldNum" sz="quarter" idx="5"/>
          </p:nvPr>
        </p:nvSpPr>
        <p:spPr/>
        <p:txBody>
          <a:bodyPr/>
          <a:lstStyle/>
          <a:p>
            <a:fld id="{09541898-D043-4569-A9A6-59B778BECE00}" type="slidenum">
              <a:rPr lang="en-US" smtClean="0"/>
              <a:pPr/>
              <a:t>13</a:t>
            </a:fld>
            <a:endParaRPr lang="en-US"/>
          </a:p>
        </p:txBody>
      </p:sp>
    </p:spTree>
    <p:extLst>
      <p:ext uri="{BB962C8B-B14F-4D97-AF65-F5344CB8AC3E}">
        <p14:creationId xmlns:p14="http://schemas.microsoft.com/office/powerpoint/2010/main" val="2914064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7281A-6A85-2512-DE2F-E448C75CB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752F4-2A58-951B-CF25-8491A9197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CDFBFD-D3D2-561C-9800-764585993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438AE-3FE7-7553-CD3D-1846DB4B69FD}"/>
              </a:ext>
            </a:extLst>
          </p:cNvPr>
          <p:cNvSpPr>
            <a:spLocks noGrp="1"/>
          </p:cNvSpPr>
          <p:nvPr>
            <p:ph type="sldNum" sz="quarter" idx="5"/>
          </p:nvPr>
        </p:nvSpPr>
        <p:spPr/>
        <p:txBody>
          <a:bodyPr/>
          <a:lstStyle/>
          <a:p>
            <a:fld id="{09541898-D043-4569-A9A6-59B778BECE00}" type="slidenum">
              <a:rPr lang="en-US" smtClean="0"/>
              <a:pPr/>
              <a:t>14</a:t>
            </a:fld>
            <a:endParaRPr lang="en-US"/>
          </a:p>
        </p:txBody>
      </p:sp>
    </p:spTree>
    <p:extLst>
      <p:ext uri="{BB962C8B-B14F-4D97-AF65-F5344CB8AC3E}">
        <p14:creationId xmlns:p14="http://schemas.microsoft.com/office/powerpoint/2010/main" val="2172449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DA308C-2612-1691-59C6-B2843F2910CF}"/>
              </a:ext>
            </a:extLst>
          </p:cNvPr>
          <p:cNvSpPr>
            <a:spLocks/>
          </p:cNvSpPr>
          <p:nvPr userDrawn="1"/>
        </p:nvSpPr>
        <p:spPr>
          <a:xfrm rot="10800000">
            <a:off x="-1" y="20272247"/>
            <a:ext cx="32984237" cy="1673352"/>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itchFamily="34" charset="0"/>
              <a:cs typeface="Arial" pitchFamily="34" charset="0"/>
            </a:endParaRPr>
          </a:p>
        </p:txBody>
      </p:sp>
      <p:sp>
        <p:nvSpPr>
          <p:cNvPr id="3" name="TextBox 2">
            <a:extLst>
              <a:ext uri="{FF2B5EF4-FFF2-40B4-BE49-F238E27FC236}">
                <a16:creationId xmlns:a16="http://schemas.microsoft.com/office/drawing/2014/main" id="{08628331-CFCA-7338-C6E6-4ECF8EF55648}"/>
              </a:ext>
            </a:extLst>
          </p:cNvPr>
          <p:cNvSpPr txBox="1"/>
          <p:nvPr userDrawn="1"/>
        </p:nvSpPr>
        <p:spPr>
          <a:xfrm>
            <a:off x="1593145" y="20820797"/>
            <a:ext cx="15609358" cy="1144603"/>
          </a:xfrm>
          <a:prstGeom prst="rect">
            <a:avLst/>
          </a:prstGeom>
          <a:noFill/>
        </p:spPr>
        <p:txBody>
          <a:bodyPr wrap="none" lIns="0" tIns="0" rIns="0" bIns="0" rtlCol="0" anchor="t" anchorCtr="0">
            <a:noAutofit/>
          </a:bodyPr>
          <a:lstStyle/>
          <a:p>
            <a:r>
              <a:rPr lang="en-US" sz="4000">
                <a:solidFill>
                  <a:schemeClr val="bg1"/>
                </a:solidFill>
                <a:latin typeface="Verdana Pro Cond" panose="020B0606030504040204" pitchFamily="34" charset="0"/>
              </a:rPr>
              <a:t>I-35 Capital Express Central Community Connectors</a:t>
            </a:r>
            <a:endParaRPr lang="en-US" sz="3840">
              <a:solidFill>
                <a:schemeClr val="bg1"/>
              </a:solidFill>
              <a:latin typeface="Verdana Pro Cond" panose="020B060603050404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6D6286-BCF9-6084-F5BA-0BE433489F6D}"/>
              </a:ext>
            </a:extLst>
          </p:cNvPr>
          <p:cNvSpPr>
            <a:spLocks/>
          </p:cNvSpPr>
          <p:nvPr userDrawn="1"/>
        </p:nvSpPr>
        <p:spPr>
          <a:xfrm rot="10800000">
            <a:off x="-1" y="20272247"/>
            <a:ext cx="32984237" cy="1673352"/>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sp>
        <p:nvSpPr>
          <p:cNvPr id="4" name="TextBox 3">
            <a:extLst>
              <a:ext uri="{FF2B5EF4-FFF2-40B4-BE49-F238E27FC236}">
                <a16:creationId xmlns:a16="http://schemas.microsoft.com/office/drawing/2014/main" id="{E9BD7873-F083-5B95-121B-8977C7D9A8DD}"/>
              </a:ext>
            </a:extLst>
          </p:cNvPr>
          <p:cNvSpPr txBox="1"/>
          <p:nvPr userDrawn="1"/>
        </p:nvSpPr>
        <p:spPr>
          <a:xfrm>
            <a:off x="1593145" y="20820797"/>
            <a:ext cx="15609358" cy="1144603"/>
          </a:xfrm>
          <a:prstGeom prst="rect">
            <a:avLst/>
          </a:prstGeom>
          <a:noFill/>
        </p:spPr>
        <p:txBody>
          <a:bodyPr wrap="none" lIns="0" tIns="0" rIns="0" bIns="0" rtlCol="0" anchor="t" anchorCtr="0">
            <a:noAutofit/>
          </a:bodyPr>
          <a:lstStyle/>
          <a:p>
            <a:r>
              <a:rPr lang="en-US" sz="4000">
                <a:solidFill>
                  <a:schemeClr val="bg1"/>
                </a:solidFill>
                <a:latin typeface="Verdana Pro Cond" panose="020B0606030504040204" pitchFamily="34" charset="0"/>
              </a:rPr>
              <a:t>I-35 Capital Express Central Community Connectors</a:t>
            </a:r>
            <a:endParaRPr lang="en-US" sz="3840">
              <a:solidFill>
                <a:schemeClr val="bg1"/>
              </a:solidFill>
              <a:latin typeface="Verdana Pro Cond" panose="020B0606030504040204" pitchFamily="34" charset="0"/>
            </a:endParaRPr>
          </a:p>
        </p:txBody>
      </p:sp>
    </p:spTree>
    <p:extLst>
      <p:ext uri="{BB962C8B-B14F-4D97-AF65-F5344CB8AC3E}">
        <p14:creationId xmlns:p14="http://schemas.microsoft.com/office/powerpoint/2010/main" val="358786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45920" y="3780898"/>
            <a:ext cx="29626560" cy="1257012"/>
          </a:xfrm>
          <a:prstGeom prst="rect">
            <a:avLst/>
          </a:prstGeom>
        </p:spPr>
        <p:txBody>
          <a:bodyPr wrap="none" lIns="0" tIns="0" rIns="0" bIns="0" anchor="b" anchorCtr="0">
            <a:normAutofit/>
          </a:bodyPr>
          <a:lstStyle>
            <a:lvl1pPr>
              <a:lnSpc>
                <a:spcPct val="100000"/>
              </a:lnSpc>
              <a:defRPr sz="7920">
                <a:solidFill>
                  <a:schemeClr val="accent1"/>
                </a:solidFill>
              </a:defRPr>
            </a:lvl1pPr>
          </a:lstStyle>
          <a:p>
            <a:r>
              <a:rPr lang="en-US"/>
              <a:t>Click to edit Master title style</a:t>
            </a:r>
          </a:p>
        </p:txBody>
      </p:sp>
      <p:sp>
        <p:nvSpPr>
          <p:cNvPr id="3" name="Content Placeholder 2"/>
          <p:cNvSpPr>
            <a:spLocks noGrp="1"/>
          </p:cNvSpPr>
          <p:nvPr>
            <p:ph idx="1"/>
          </p:nvPr>
        </p:nvSpPr>
        <p:spPr>
          <a:xfrm>
            <a:off x="1645920" y="5423076"/>
            <a:ext cx="29626560" cy="13598343"/>
          </a:xfrm>
          <a:prstGeom prst="rect">
            <a:avLst/>
          </a:prstGeom>
        </p:spPr>
        <p:txBody>
          <a:bodyPr lIns="0" tIns="0" rIns="0" bIns="0">
            <a:normAutofit/>
          </a:bodyPr>
          <a:lstStyle>
            <a:lvl1pPr marL="823042" indent="-823042">
              <a:lnSpc>
                <a:spcPct val="120000"/>
              </a:lnSpc>
              <a:spcAft>
                <a:spcPts val="2160"/>
              </a:spcAft>
              <a:buClr>
                <a:schemeClr val="accent1"/>
              </a:buClr>
              <a:buSzPct val="120000"/>
              <a:defRPr sz="5400"/>
            </a:lvl1pPr>
            <a:lvl2pPr marL="2041145" indent="-823042">
              <a:lnSpc>
                <a:spcPct val="120000"/>
              </a:lnSpc>
              <a:spcAft>
                <a:spcPts val="2160"/>
              </a:spcAft>
              <a:buClr>
                <a:schemeClr val="accent1"/>
              </a:buClr>
              <a:buFont typeface="Verdana" panose="020B0604030504040204" pitchFamily="34" charset="0"/>
              <a:buChar char="-"/>
              <a:defRPr sz="5400"/>
            </a:lvl2pPr>
            <a:lvl3pPr marL="3086408" indent="-823042">
              <a:lnSpc>
                <a:spcPct val="120000"/>
              </a:lnSpc>
              <a:spcAft>
                <a:spcPts val="2160"/>
              </a:spcAft>
              <a:buClr>
                <a:schemeClr val="accent1"/>
              </a:buClr>
              <a:buFont typeface="Wingdings" panose="05000000000000000000" pitchFamily="2" charset="2"/>
              <a:buChar char="§"/>
              <a:defRPr sz="5400"/>
            </a:lvl3pPr>
            <a:lvl4pPr marL="4320972" indent="-823042">
              <a:lnSpc>
                <a:spcPct val="120000"/>
              </a:lnSpc>
              <a:spcAft>
                <a:spcPts val="2160"/>
              </a:spcAft>
              <a:buClr>
                <a:schemeClr val="accent1"/>
              </a:buClr>
              <a:buFont typeface="Verdana" panose="020B0604030504040204" pitchFamily="34" charset="0"/>
              <a:buChar char="-"/>
              <a:defRPr sz="5400"/>
            </a:lvl4pPr>
            <a:lvl5pPr marL="5555536" indent="-823042">
              <a:lnSpc>
                <a:spcPct val="120000"/>
              </a:lnSpc>
              <a:spcAft>
                <a:spcPts val="2160"/>
              </a:spcAft>
              <a:buClr>
                <a:schemeClr val="accent1"/>
              </a:buClr>
              <a:buSzPct val="80000"/>
              <a:buFont typeface="Verdana" panose="020B0604030504040204" pitchFamily="34" charset="0"/>
              <a:buChar char="°"/>
              <a:defRPr sz="5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32922" y="-100886"/>
            <a:ext cx="32984237" cy="2424243"/>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32919" y="2331682"/>
            <a:ext cx="32984237"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28382085" y="19613920"/>
            <a:ext cx="3283758" cy="1259476"/>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576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5760" b="1">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45920" y="438998"/>
            <a:ext cx="6675120" cy="1344483"/>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23602493" y="2"/>
            <a:ext cx="7680960" cy="2323348"/>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36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
        <p:nvSpPr>
          <p:cNvPr id="4" name="Rectangle 3">
            <a:extLst>
              <a:ext uri="{FF2B5EF4-FFF2-40B4-BE49-F238E27FC236}">
                <a16:creationId xmlns:a16="http://schemas.microsoft.com/office/drawing/2014/main" id="{BF8A211D-11DC-6327-3FD5-AE598429373C}"/>
              </a:ext>
            </a:extLst>
          </p:cNvPr>
          <p:cNvSpPr>
            <a:spLocks/>
          </p:cNvSpPr>
          <p:nvPr userDrawn="1"/>
        </p:nvSpPr>
        <p:spPr>
          <a:xfrm rot="10800000">
            <a:off x="-32923" y="20272247"/>
            <a:ext cx="33017159" cy="1673352"/>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sp>
        <p:nvSpPr>
          <p:cNvPr id="6" name="TextBox 5">
            <a:extLst>
              <a:ext uri="{FF2B5EF4-FFF2-40B4-BE49-F238E27FC236}">
                <a16:creationId xmlns:a16="http://schemas.microsoft.com/office/drawing/2014/main" id="{87A64567-B9CE-8D4F-B855-A7F94A7165B9}"/>
              </a:ext>
            </a:extLst>
          </p:cNvPr>
          <p:cNvSpPr txBox="1"/>
          <p:nvPr userDrawn="1"/>
        </p:nvSpPr>
        <p:spPr>
          <a:xfrm>
            <a:off x="1593145" y="20820797"/>
            <a:ext cx="15609358" cy="1144603"/>
          </a:xfrm>
          <a:prstGeom prst="rect">
            <a:avLst/>
          </a:prstGeom>
          <a:noFill/>
        </p:spPr>
        <p:txBody>
          <a:bodyPr wrap="none" lIns="0" tIns="0" rIns="0" bIns="0" rtlCol="0" anchor="t" anchorCtr="0">
            <a:noAutofit/>
          </a:bodyPr>
          <a:lstStyle/>
          <a:p>
            <a:r>
              <a:rPr lang="en-US" sz="4000">
                <a:solidFill>
                  <a:schemeClr val="bg1"/>
                </a:solidFill>
                <a:latin typeface="Verdana Pro Cond" panose="020B0606030504040204" pitchFamily="34" charset="0"/>
              </a:rPr>
              <a:t>I-35 Capital Express Central Community Connectors</a:t>
            </a:r>
            <a:endParaRPr lang="en-US" sz="3840">
              <a:solidFill>
                <a:schemeClr val="bg1"/>
              </a:solidFill>
              <a:latin typeface="Verdana Pro Cond" panose="020B0606030504040204" pitchFamily="34" charset="0"/>
            </a:endParaRPr>
          </a:p>
        </p:txBody>
      </p:sp>
    </p:spTree>
    <p:extLst>
      <p:ext uri="{BB962C8B-B14F-4D97-AF65-F5344CB8AC3E}">
        <p14:creationId xmlns:p14="http://schemas.microsoft.com/office/powerpoint/2010/main" val="289421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09F8-911F-F838-FC69-C76DBF9F2786}"/>
              </a:ext>
            </a:extLst>
          </p:cNvPr>
          <p:cNvSpPr>
            <a:spLocks noGrp="1"/>
          </p:cNvSpPr>
          <p:nvPr>
            <p:ph type="ctrTitle"/>
          </p:nvPr>
        </p:nvSpPr>
        <p:spPr>
          <a:xfrm>
            <a:off x="4114800" y="3591562"/>
            <a:ext cx="24688800" cy="7640320"/>
          </a:xfrm>
        </p:spPr>
        <p:txBody>
          <a:bodyPr anchor="b"/>
          <a:lstStyle>
            <a:lvl1pPr algn="ctr">
              <a:defRPr sz="16200"/>
            </a:lvl1pPr>
          </a:lstStyle>
          <a:p>
            <a:r>
              <a:rPr lang="en-US"/>
              <a:t>Click to edit Master title style</a:t>
            </a:r>
          </a:p>
        </p:txBody>
      </p:sp>
      <p:sp>
        <p:nvSpPr>
          <p:cNvPr id="3" name="Subtitle 2">
            <a:extLst>
              <a:ext uri="{FF2B5EF4-FFF2-40B4-BE49-F238E27FC236}">
                <a16:creationId xmlns:a16="http://schemas.microsoft.com/office/drawing/2014/main" id="{3723C5A8-8E13-74A6-9244-36E757EA7C3B}"/>
              </a:ext>
            </a:extLst>
          </p:cNvPr>
          <p:cNvSpPr>
            <a:spLocks noGrp="1"/>
          </p:cNvSpPr>
          <p:nvPr>
            <p:ph type="subTitle" idx="1"/>
          </p:nvPr>
        </p:nvSpPr>
        <p:spPr>
          <a:xfrm>
            <a:off x="4114800" y="11526522"/>
            <a:ext cx="24688800" cy="5298438"/>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a:t>Click to edit Master subtitle style</a:t>
            </a:r>
          </a:p>
        </p:txBody>
      </p:sp>
      <p:sp>
        <p:nvSpPr>
          <p:cNvPr id="4" name="Date Placeholder 3">
            <a:extLst>
              <a:ext uri="{FF2B5EF4-FFF2-40B4-BE49-F238E27FC236}">
                <a16:creationId xmlns:a16="http://schemas.microsoft.com/office/drawing/2014/main" id="{5F268510-4305-8120-2BF8-19C2AF8AB84F}"/>
              </a:ext>
            </a:extLst>
          </p:cNvPr>
          <p:cNvSpPr>
            <a:spLocks noGrp="1"/>
          </p:cNvSpPr>
          <p:nvPr>
            <p:ph type="dt" sz="half" idx="10"/>
          </p:nvPr>
        </p:nvSpPr>
        <p:spPr/>
        <p:txBody>
          <a:bodyPr/>
          <a:lstStyle/>
          <a:p>
            <a:fld id="{750529DE-B319-436B-935A-01C20368EB1F}" type="datetimeFigureOut">
              <a:rPr lang="en-US" smtClean="0"/>
              <a:t>2/12/2026</a:t>
            </a:fld>
            <a:endParaRPr lang="en-US"/>
          </a:p>
        </p:txBody>
      </p:sp>
      <p:sp>
        <p:nvSpPr>
          <p:cNvPr id="5" name="Footer Placeholder 4">
            <a:extLst>
              <a:ext uri="{FF2B5EF4-FFF2-40B4-BE49-F238E27FC236}">
                <a16:creationId xmlns:a16="http://schemas.microsoft.com/office/drawing/2014/main" id="{0A453A2E-87B1-9C2D-D9A2-C94067D180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6127C-BE20-B919-F379-AA895CAC0A33}"/>
              </a:ext>
            </a:extLst>
          </p:cNvPr>
          <p:cNvSpPr>
            <a:spLocks noGrp="1"/>
          </p:cNvSpPr>
          <p:nvPr>
            <p:ph type="sldNum" sz="quarter" idx="12"/>
          </p:nvPr>
        </p:nvSpPr>
        <p:spPr/>
        <p:txBody>
          <a:bodyPr/>
          <a:lstStyle/>
          <a:p>
            <a:fld id="{A6BD7DE8-FCF8-4652-B830-0D7065C6BFEF}" type="slidenum">
              <a:rPr lang="en-US" smtClean="0"/>
              <a:t>‹#›</a:t>
            </a:fld>
            <a:endParaRPr lang="en-US"/>
          </a:p>
        </p:txBody>
      </p:sp>
    </p:spTree>
    <p:extLst>
      <p:ext uri="{BB962C8B-B14F-4D97-AF65-F5344CB8AC3E}">
        <p14:creationId xmlns:p14="http://schemas.microsoft.com/office/powerpoint/2010/main" val="347358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descr="Blue Box with white Texas Department of Transportation Logo and their slogan &quot;Connecting you with Texas.&quot;">
            <a:extLst>
              <a:ext uri="{FF2B5EF4-FFF2-40B4-BE49-F238E27FC236}">
                <a16:creationId xmlns:a16="http://schemas.microsoft.com/office/drawing/2014/main" id="{F9D895D2-3F8A-76C6-E884-496C138B0F2E}"/>
              </a:ext>
            </a:extLst>
          </p:cNvPr>
          <p:cNvSpPr>
            <a:spLocks/>
          </p:cNvSpPr>
          <p:nvPr userDrawn="1"/>
        </p:nvSpPr>
        <p:spPr>
          <a:xfrm rot="10800000">
            <a:off x="-32922" y="-100886"/>
            <a:ext cx="32984237" cy="2424243"/>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itchFamily="34" charset="0"/>
              <a:cs typeface="Arial" pitchFamily="34" charset="0"/>
            </a:endParaRPr>
          </a:p>
        </p:txBody>
      </p:sp>
      <p:graphicFrame>
        <p:nvGraphicFramePr>
          <p:cNvPr id="10" name="Object 9" hidden="1"/>
          <p:cNvGraphicFramePr>
            <a:graphicFrameLocks/>
          </p:cNvGraphicFramePr>
          <p:nvPr>
            <p:custDataLst>
              <p:tags r:id="rId6"/>
            </p:custDataLst>
          </p:nvPr>
        </p:nvGraphicFramePr>
        <p:xfrm>
          <a:off x="0" y="18"/>
          <a:ext cx="571500" cy="508003"/>
        </p:xfrm>
        <a:graphic>
          <a:graphicData uri="http://schemas.openxmlformats.org/presentationml/2006/ole">
            <mc:AlternateContent xmlns:mc="http://schemas.openxmlformats.org/markup-compatibility/2006">
              <mc:Choice xmlns:v="urn:schemas-microsoft-com:vml" Requires="v">
                <p:oleObj name="think-cell Slide" r:id="rId7" imgW="0" imgH="0" progId="">
                  <p:embed/>
                </p:oleObj>
              </mc:Choice>
              <mc:Fallback>
                <p:oleObj name="think-cell Slide" r:id="rId7" imgW="0" imgH="0" progId="">
                  <p:embed/>
                  <p:pic>
                    <p:nvPicPr>
                      <p:cNvPr id="10" name="Object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8"/>
                        <a:ext cx="571500" cy="50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Graphic 2">
            <a:extLst>
              <a:ext uri="{FF2B5EF4-FFF2-40B4-BE49-F238E27FC236}">
                <a16:creationId xmlns:a16="http://schemas.microsoft.com/office/drawing/2014/main" id="{8D1DC28E-D069-F2F5-9A17-B5ABC23F5F4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645920" y="438994"/>
            <a:ext cx="6675120" cy="1344483"/>
          </a:xfrm>
          <a:prstGeom prst="rect">
            <a:avLst/>
          </a:prstGeom>
        </p:spPr>
      </p:pic>
      <p:sp>
        <p:nvSpPr>
          <p:cNvPr id="4" name="Title 1" descr=" TxDOT slogan &quot;Connecting you with Texas.&quot;">
            <a:extLst>
              <a:ext uri="{FF2B5EF4-FFF2-40B4-BE49-F238E27FC236}">
                <a16:creationId xmlns:a16="http://schemas.microsoft.com/office/drawing/2014/main" id="{704994E5-9F4F-A403-84FA-F01179D73CC2}"/>
              </a:ext>
            </a:extLst>
          </p:cNvPr>
          <p:cNvSpPr txBox="1">
            <a:spLocks/>
          </p:cNvSpPr>
          <p:nvPr userDrawn="1"/>
        </p:nvSpPr>
        <p:spPr bwMode="gray">
          <a:xfrm>
            <a:off x="23602493" y="2"/>
            <a:ext cx="7680960" cy="2323348"/>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40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cxnSp>
        <p:nvCxnSpPr>
          <p:cNvPr id="6" name="Straight Connector 5">
            <a:extLst>
              <a:ext uri="{FF2B5EF4-FFF2-40B4-BE49-F238E27FC236}">
                <a16:creationId xmlns:a16="http://schemas.microsoft.com/office/drawing/2014/main" id="{CC841E11-01A9-0A18-05D1-E64A241C7326}"/>
              </a:ext>
            </a:extLst>
          </p:cNvPr>
          <p:cNvCxnSpPr>
            <a:cxnSpLocks/>
          </p:cNvCxnSpPr>
          <p:nvPr userDrawn="1"/>
        </p:nvCxnSpPr>
        <p:spPr>
          <a:xfrm>
            <a:off x="-32919" y="2331682"/>
            <a:ext cx="32984237"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29F85AA4-E7ED-1422-9670-09F822DD5F14}"/>
              </a:ext>
              <a:ext uri="{C183D7F6-B498-43B3-948B-1728B52AA6E4}">
                <adec:decorative xmlns:adec="http://schemas.microsoft.com/office/drawing/2017/decorative" val="1"/>
              </a:ext>
            </a:extLst>
          </p:cNvPr>
          <p:cNvSpPr>
            <a:spLocks/>
          </p:cNvSpPr>
          <p:nvPr userDrawn="1"/>
        </p:nvSpPr>
        <p:spPr>
          <a:xfrm rot="10800000">
            <a:off x="-32923" y="20272247"/>
            <a:ext cx="33017159" cy="1673352"/>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sp>
        <p:nvSpPr>
          <p:cNvPr id="7" name="TextBox 6" descr="I-35 Capital Express Central Community Connectors&#10;">
            <a:extLst>
              <a:ext uri="{FF2B5EF4-FFF2-40B4-BE49-F238E27FC236}">
                <a16:creationId xmlns:a16="http://schemas.microsoft.com/office/drawing/2014/main" id="{6ED99BE9-738D-EB4E-ED2D-EC0CA7E467D2}"/>
              </a:ext>
            </a:extLst>
          </p:cNvPr>
          <p:cNvSpPr txBox="1"/>
          <p:nvPr userDrawn="1"/>
        </p:nvSpPr>
        <p:spPr>
          <a:xfrm>
            <a:off x="1593145" y="20820797"/>
            <a:ext cx="15609358" cy="1144603"/>
          </a:xfrm>
          <a:prstGeom prst="rect">
            <a:avLst/>
          </a:prstGeom>
          <a:noFill/>
        </p:spPr>
        <p:txBody>
          <a:bodyPr wrap="none" lIns="0" tIns="0" rIns="0" bIns="0" rtlCol="0" anchor="t" anchorCtr="0">
            <a:noAutofit/>
          </a:bodyPr>
          <a:lstStyle/>
          <a:p>
            <a:r>
              <a:rPr lang="en-US" sz="4000">
                <a:solidFill>
                  <a:schemeClr val="bg1"/>
                </a:solidFill>
                <a:latin typeface="Verdana Pro Cond" panose="020B0606030504040204" pitchFamily="34" charset="0"/>
              </a:rPr>
              <a:t>I-35 Capital Express Central Community Connectors</a:t>
            </a:r>
            <a:endParaRPr lang="en-US" sz="3840">
              <a:solidFill>
                <a:schemeClr val="bg1"/>
              </a:solidFill>
              <a:latin typeface="Verdana Pro Cond" panose="020B0606030504040204"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Lst>
  <p:hf hdr="0" dt="0"/>
  <p:txStyles>
    <p:title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p:titleStyle>
    <p:bodyStyle>
      <a:lvl1pPr marL="736683" indent="-736683" algn="l" defTabSz="2926400"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6100" indent="-736683"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700"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9301" indent="-731601"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8001"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p:bodyStyle>
    <p:otherStyle>
      <a:defPPr>
        <a:defRPr lang="en-US"/>
      </a:defPPr>
      <a:lvl1pPr marL="0" algn="l" defTabSz="2926400" rtl="0" eaLnBrk="1" latinLnBrk="0" hangingPunct="1">
        <a:defRPr sz="5760" kern="1200">
          <a:solidFill>
            <a:schemeClr val="tx1"/>
          </a:solidFill>
          <a:latin typeface="+mn-lt"/>
          <a:ea typeface="+mn-ea"/>
          <a:cs typeface="+mn-cs"/>
        </a:defRPr>
      </a:lvl1pPr>
      <a:lvl2pPr marL="1463200" algn="l" defTabSz="2926400" rtl="0" eaLnBrk="1" latinLnBrk="0" hangingPunct="1">
        <a:defRPr sz="5760" kern="1200">
          <a:solidFill>
            <a:schemeClr val="tx1"/>
          </a:solidFill>
          <a:latin typeface="+mn-lt"/>
          <a:ea typeface="+mn-ea"/>
          <a:cs typeface="+mn-cs"/>
        </a:defRPr>
      </a:lvl2pPr>
      <a:lvl3pPr marL="2926400" algn="l" defTabSz="2926400" rtl="0" eaLnBrk="1" latinLnBrk="0" hangingPunct="1">
        <a:defRPr sz="5760" kern="1200">
          <a:solidFill>
            <a:schemeClr val="tx1"/>
          </a:solidFill>
          <a:latin typeface="+mn-lt"/>
          <a:ea typeface="+mn-ea"/>
          <a:cs typeface="+mn-cs"/>
        </a:defRPr>
      </a:lvl3pPr>
      <a:lvl4pPr marL="4389601" algn="l" defTabSz="2926400" rtl="0" eaLnBrk="1" latinLnBrk="0" hangingPunct="1">
        <a:defRPr sz="5760" kern="1200">
          <a:solidFill>
            <a:schemeClr val="tx1"/>
          </a:solidFill>
          <a:latin typeface="+mn-lt"/>
          <a:ea typeface="+mn-ea"/>
          <a:cs typeface="+mn-cs"/>
        </a:defRPr>
      </a:lvl4pPr>
      <a:lvl5pPr marL="5852802" algn="l" defTabSz="2926400" rtl="0" eaLnBrk="1" latinLnBrk="0" hangingPunct="1">
        <a:defRPr sz="5760" kern="1200">
          <a:solidFill>
            <a:schemeClr val="tx1"/>
          </a:solidFill>
          <a:latin typeface="+mn-lt"/>
          <a:ea typeface="+mn-ea"/>
          <a:cs typeface="+mn-cs"/>
        </a:defRPr>
      </a:lvl5pPr>
      <a:lvl6pPr marL="7316002" algn="l" defTabSz="2926400" rtl="0" eaLnBrk="1" latinLnBrk="0" hangingPunct="1">
        <a:defRPr sz="5760" kern="1200">
          <a:solidFill>
            <a:schemeClr val="tx1"/>
          </a:solidFill>
          <a:latin typeface="+mn-lt"/>
          <a:ea typeface="+mn-ea"/>
          <a:cs typeface="+mn-cs"/>
        </a:defRPr>
      </a:lvl6pPr>
      <a:lvl7pPr marL="8779202" algn="l" defTabSz="2926400" rtl="0" eaLnBrk="1" latinLnBrk="0" hangingPunct="1">
        <a:defRPr sz="5760" kern="1200">
          <a:solidFill>
            <a:schemeClr val="tx1"/>
          </a:solidFill>
          <a:latin typeface="+mn-lt"/>
          <a:ea typeface="+mn-ea"/>
          <a:cs typeface="+mn-cs"/>
        </a:defRPr>
      </a:lvl7pPr>
      <a:lvl8pPr marL="10242402" algn="l" defTabSz="2926400" rtl="0" eaLnBrk="1" latinLnBrk="0" hangingPunct="1">
        <a:defRPr sz="5760" kern="1200">
          <a:solidFill>
            <a:schemeClr val="tx1"/>
          </a:solidFill>
          <a:latin typeface="+mn-lt"/>
          <a:ea typeface="+mn-ea"/>
          <a:cs typeface="+mn-cs"/>
        </a:defRPr>
      </a:lvl8pPr>
      <a:lvl9pPr marL="11705603" algn="l" defTabSz="292640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oleObject" Target="../embeddings/oleObject2.bin"/><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CapExCentral@txdot.gov" TargetMode="External"/><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hyperlink" Target="http://www.mymobility35.com/" TargetMode="Externa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0.png"/><Relationship Id="rId3" Type="http://schemas.openxmlformats.org/officeDocument/2006/relationships/diagramLayout" Target="../diagrams/layout2.xml"/><Relationship Id="rId7" Type="http://schemas.openxmlformats.org/officeDocument/2006/relationships/image" Target="../media/image9.jpe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5" Type="http://schemas.openxmlformats.org/officeDocument/2006/relationships/image" Target="../media/image12.jpeg"/><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 Id="rId14"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Object 60" descr="Blue Box with white Texas Department of Transportation Logo and their slogan &quot;Connecting you with Texas.&quot;"/>
          <p:cNvGraphicFramePr>
            <a:graphicFrameLocks/>
          </p:cNvGraphicFramePr>
          <p:nvPr>
            <p:custDataLst>
              <p:tags r:id="rId1"/>
            </p:custDataLst>
            <p:extLst>
              <p:ext uri="{D42A27DB-BD31-4B8C-83A1-F6EECF244321}">
                <p14:modId xmlns:p14="http://schemas.microsoft.com/office/powerpoint/2010/main" val="884034089"/>
              </p:ext>
            </p:extLst>
          </p:nvPr>
        </p:nvGraphicFramePr>
        <p:xfrm>
          <a:off x="1828800" y="22"/>
          <a:ext cx="508000" cy="508003"/>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1" name="Object 60" descr="Blue Box with white Texas Department of Transportation Logo and their slogan &quot;Connecting you with Texas.&quot;"/>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828800" y="22"/>
                        <a:ext cx="508000" cy="50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itle 4"/>
          <p:cNvSpPr>
            <a:spLocks noGrp="1"/>
          </p:cNvSpPr>
          <p:nvPr>
            <p:ph type="title" idx="4294967295"/>
            <p:custDataLst>
              <p:tags r:id="rId2"/>
            </p:custDataLst>
          </p:nvPr>
        </p:nvSpPr>
        <p:spPr>
          <a:xfrm>
            <a:off x="3882683" y="3531186"/>
            <a:ext cx="25146000" cy="3170238"/>
          </a:xfrm>
          <a:prstGeom prst="rect">
            <a:avLst/>
          </a:prstGeom>
        </p:spPr>
        <p:txBody>
          <a:bodyPr lIns="91440" tIns="45720" rIns="91440" bIns="45720" anchor="t" anchorCtr="0"/>
          <a:lstStyle/>
          <a:p>
            <a:pPr algn="ctr">
              <a:spcBef>
                <a:spcPts val="0"/>
              </a:spcBef>
              <a:spcAft>
                <a:spcPts val="3600"/>
              </a:spcAft>
              <a:buClr>
                <a:srgbClr val="205588"/>
              </a:buClr>
            </a:pPr>
            <a:r>
              <a:rPr lang="en-US" sz="19000">
                <a:solidFill>
                  <a:srgbClr val="002E69"/>
                </a:solidFill>
                <a:latin typeface="Verdana Pro Semibold"/>
                <a:ea typeface="Verdana"/>
                <a:cs typeface="Arial"/>
              </a:rPr>
              <a:t>Welcome</a:t>
            </a:r>
          </a:p>
        </p:txBody>
      </p:sp>
      <p:sp>
        <p:nvSpPr>
          <p:cNvPr id="59" name="Title 4">
            <a:extLst>
              <a:ext uri="{FF2B5EF4-FFF2-40B4-BE49-F238E27FC236}">
                <a16:creationId xmlns:a16="http://schemas.microsoft.com/office/drawing/2014/main" id="{A1D81338-6337-4674-BFB7-D8CE9ACEB6D0}"/>
              </a:ext>
            </a:extLst>
          </p:cNvPr>
          <p:cNvSpPr txBox="1">
            <a:spLocks/>
          </p:cNvSpPr>
          <p:nvPr>
            <p:custDataLst>
              <p:tags r:id="rId3"/>
            </p:custDataLst>
          </p:nvPr>
        </p:nvSpPr>
        <p:spPr bwMode="gray">
          <a:xfrm>
            <a:off x="3886201" y="6984514"/>
            <a:ext cx="25146000" cy="7538029"/>
          </a:xfrm>
          <a:prstGeom prst="rect">
            <a:avLst/>
          </a:prstGeom>
          <a:noFill/>
        </p:spPr>
        <p:txBody>
          <a:bodyPr wrap="square" lIns="0" tIns="45720" rIns="91440" bIns="45720" rtlCol="0" anchor="t" anchorCtr="0">
            <a:noAutofit/>
          </a:bodyPr>
          <a:lstStyle>
            <a:lvl1pPr marL="0" algn="l" defTabSz="2926080" rtl="0" eaLnBrk="1" latinLnBrk="0" hangingPunct="1">
              <a:lnSpc>
                <a:spcPct val="100000"/>
              </a:lnSpc>
              <a:spcBef>
                <a:spcPct val="0"/>
              </a:spcBef>
              <a:buNone/>
              <a:defRPr lang="en-US" sz="6400" b="0" kern="1200">
                <a:solidFill>
                  <a:srgbClr val="205588"/>
                </a:solidFill>
                <a:effectLst/>
                <a:latin typeface="Franklin Gothic Demi" pitchFamily="34" charset="0"/>
                <a:ea typeface="+mn-ea"/>
                <a:cs typeface="Arial" pitchFamily="34" charset="0"/>
              </a:defRPr>
            </a:lvl1pPr>
          </a:lstStyle>
          <a:p>
            <a:pPr algn="ctr">
              <a:spcBef>
                <a:spcPts val="0"/>
              </a:spcBef>
            </a:pPr>
            <a:r>
              <a:rPr lang="en-US" sz="9600">
                <a:latin typeface="Verdana"/>
                <a:ea typeface="Verdana"/>
                <a:cs typeface="Arial"/>
              </a:rPr>
              <a:t>Community Connectors Meeting: </a:t>
            </a:r>
          </a:p>
          <a:p>
            <a:pPr algn="ctr">
              <a:spcBef>
                <a:spcPts val="0"/>
              </a:spcBef>
            </a:pPr>
            <a:r>
              <a:rPr lang="en-US" sz="9600">
                <a:latin typeface="Verdana"/>
                <a:ea typeface="Verdana"/>
                <a:cs typeface="Arial"/>
              </a:rPr>
              <a:t>University and Downtown Access</a:t>
            </a:r>
            <a:endParaRPr lang="en-US" sz="9600">
              <a:latin typeface="Verdana"/>
              <a:ea typeface="Verdana"/>
            </a:endParaRPr>
          </a:p>
          <a:p>
            <a:pPr algn="ctr">
              <a:spcBef>
                <a:spcPts val="0"/>
              </a:spcBef>
            </a:pPr>
            <a:endParaRPr lang="en-US" sz="6000">
              <a:solidFill>
                <a:schemeClr val="tx1"/>
              </a:solidFill>
              <a:latin typeface="Verdana"/>
              <a:ea typeface="Verdana"/>
              <a:cs typeface="Arial"/>
            </a:endParaRPr>
          </a:p>
          <a:p>
            <a:pPr algn="ctr">
              <a:spcBef>
                <a:spcPts val="0"/>
              </a:spcBef>
            </a:pPr>
            <a:r>
              <a:rPr lang="en-US" sz="6000">
                <a:solidFill>
                  <a:schemeClr val="tx1"/>
                </a:solidFill>
                <a:latin typeface="Verdana"/>
                <a:ea typeface="Verdana"/>
                <a:cs typeface="Arial"/>
              </a:rPr>
              <a:t>Saturday, Jan. 31, 2026</a:t>
            </a:r>
            <a:endParaRPr lang="en-US">
              <a:solidFill>
                <a:schemeClr val="tx1"/>
              </a:solidFill>
              <a:ea typeface="Verdana"/>
            </a:endParaRPr>
          </a:p>
          <a:p>
            <a:pPr algn="ctr">
              <a:spcBef>
                <a:spcPts val="0"/>
              </a:spcBef>
            </a:pPr>
            <a:r>
              <a:rPr lang="en-US" sz="6000">
                <a:solidFill>
                  <a:schemeClr val="tx1"/>
                </a:solidFill>
                <a:latin typeface="Verdana"/>
                <a:ea typeface="Verdana"/>
                <a:cs typeface="Arial"/>
              </a:rPr>
              <a:t>Austin Community College Highland Campus</a:t>
            </a:r>
            <a:endParaRPr lang="en-US" sz="6000">
              <a:solidFill>
                <a:schemeClr val="tx1"/>
              </a:solidFill>
              <a:latin typeface="Verdana"/>
              <a:ea typeface="Verdana"/>
            </a:endParaRPr>
          </a:p>
        </p:txBody>
      </p:sp>
      <p:sp>
        <p:nvSpPr>
          <p:cNvPr id="3" name="TextBox 2">
            <a:extLst>
              <a:ext uri="{FF2B5EF4-FFF2-40B4-BE49-F238E27FC236}">
                <a16:creationId xmlns:a16="http://schemas.microsoft.com/office/drawing/2014/main" id="{283C3F36-E25E-0D65-6486-B1D5CC3BA73F}"/>
              </a:ext>
            </a:extLst>
          </p:cNvPr>
          <p:cNvSpPr txBox="1"/>
          <p:nvPr/>
        </p:nvSpPr>
        <p:spPr>
          <a:xfrm>
            <a:off x="1657121" y="13802954"/>
            <a:ext cx="6438900" cy="3785652"/>
          </a:xfrm>
          <a:prstGeom prst="rect">
            <a:avLst/>
          </a:prstGeom>
          <a:noFill/>
          <a:ln>
            <a:solidFill>
              <a:schemeClr val="tx1"/>
            </a:solidFill>
          </a:ln>
        </p:spPr>
        <p:txBody>
          <a:bodyPr wrap="square" rtlCol="0">
            <a:spAutoFit/>
          </a:bodyPr>
          <a:lstStyle/>
          <a:p>
            <a:pPr marL="0" marR="0" lvl="0" indent="0" algn="ctr" defTabSz="3134239" rtl="0" eaLnBrk="1" fontAlgn="auto" latinLnBrk="0" hangingPunct="1">
              <a:lnSpc>
                <a:spcPct val="100000"/>
              </a:lnSpc>
              <a:spcBef>
                <a:spcPts val="0"/>
              </a:spcBef>
              <a:spcAft>
                <a:spcPts val="1920"/>
              </a:spcAft>
              <a:buClr>
                <a:srgbClr val="205588"/>
              </a:buClr>
              <a:buSzTx/>
              <a:buFontTx/>
              <a:buNone/>
              <a:tabLst/>
              <a:defRPr/>
            </a:pPr>
            <a:r>
              <a:rPr kumimoji="0" lang="en-US" sz="8000" b="0" i="0" u="none" strike="noStrike" kern="1200" cap="none" spc="0" normalizeH="0" baseline="0" noProof="0">
                <a:ln>
                  <a:noFill/>
                </a:ln>
                <a:solidFill>
                  <a:srgbClr val="002E69"/>
                </a:solidFill>
                <a:effectLst/>
                <a:uLnTx/>
                <a:uFillTx/>
                <a:latin typeface="Verdana Pro Semibold"/>
                <a:ea typeface="Verdana"/>
                <a:cs typeface="+mn-cs"/>
              </a:rPr>
              <a:t>Why am I here today?</a:t>
            </a:r>
          </a:p>
        </p:txBody>
      </p:sp>
      <p:sp>
        <p:nvSpPr>
          <p:cNvPr id="2" name="TextBox 1">
            <a:extLst>
              <a:ext uri="{FF2B5EF4-FFF2-40B4-BE49-F238E27FC236}">
                <a16:creationId xmlns:a16="http://schemas.microsoft.com/office/drawing/2014/main" id="{15E7F4B4-D20D-2DEC-7081-29B5425925BB}"/>
              </a:ext>
            </a:extLst>
          </p:cNvPr>
          <p:cNvSpPr txBox="1"/>
          <p:nvPr/>
        </p:nvSpPr>
        <p:spPr>
          <a:xfrm>
            <a:off x="8404697" y="13641228"/>
            <a:ext cx="23074009" cy="6488956"/>
          </a:xfrm>
          <a:prstGeom prst="rect">
            <a:avLst/>
          </a:prstGeom>
          <a:noFill/>
        </p:spPr>
        <p:txBody>
          <a:bodyPr wrap="square" rtlCol="0">
            <a:spAutoFit/>
          </a:bodyPr>
          <a:lstStyle/>
          <a:p>
            <a:pPr marL="0" marR="0" lvl="0" indent="0" algn="l" defTabSz="2926400" rtl="0" eaLnBrk="1" fontAlgn="auto" latinLnBrk="0" hangingPunct="1">
              <a:lnSpc>
                <a:spcPct val="100000"/>
              </a:lnSpc>
              <a:spcBef>
                <a:spcPts val="0"/>
              </a:spcBef>
              <a:spcAft>
                <a:spcPts val="3840"/>
              </a:spcAft>
              <a:buClrTx/>
              <a:buSzTx/>
              <a:buFontTx/>
              <a:buNone/>
              <a:tabLst/>
              <a:defRPr/>
            </a:pPr>
            <a:r>
              <a:rPr kumimoji="0" lang="en-US" sz="5300" b="0" i="0" u="none" strike="noStrike" kern="1200" cap="none" spc="0" normalizeH="0" baseline="0" noProof="0">
                <a:ln>
                  <a:noFill/>
                </a:ln>
                <a:solidFill>
                  <a:srgbClr val="000000"/>
                </a:solidFill>
                <a:effectLst/>
                <a:uLnTx/>
                <a:uFillTx/>
                <a:latin typeface="Verdana"/>
                <a:ea typeface="Verdana"/>
                <a:cs typeface="+mn-cs"/>
              </a:rPr>
              <a:t>To learn about access along I-35 between US 290 East and Holly Street once construction is complete, as well as highlighting design improvements made since the Final Environmental Impact Statement (FEIS) as approved in 2023.</a:t>
            </a:r>
          </a:p>
          <a:p>
            <a:pPr marL="0" marR="0" lvl="0" indent="0" algn="l" defTabSz="2926400" rtl="0" eaLnBrk="1" fontAlgn="auto" latinLnBrk="0" hangingPunct="1">
              <a:lnSpc>
                <a:spcPct val="100000"/>
              </a:lnSpc>
              <a:spcBef>
                <a:spcPts val="0"/>
              </a:spcBef>
              <a:spcAft>
                <a:spcPts val="3840"/>
              </a:spcAft>
              <a:buClrTx/>
              <a:buSzTx/>
              <a:buFontTx/>
              <a:buNone/>
              <a:tabLst/>
              <a:defRPr/>
            </a:pPr>
            <a:r>
              <a:rPr kumimoji="0" lang="en-US" sz="4300" b="0" i="1" u="none" strike="noStrike" kern="1200" cap="none" spc="0" normalizeH="0" baseline="0" noProof="0">
                <a:ln>
                  <a:noFill/>
                </a:ln>
                <a:solidFill>
                  <a:srgbClr val="000000"/>
                </a:solidFill>
                <a:effectLst/>
                <a:uLnTx/>
                <a:uFillTx/>
                <a:latin typeface="Verdana"/>
                <a:ea typeface="+mn-ea"/>
                <a:cs typeface="+mn-cs"/>
              </a:rPr>
              <a:t>I-35 is the backbone of our local, regional and national transportation network. Improvements are needed to support the population and employment growth in our communities. The I-35 Capital Express Central project will enhance safety, improve mobility and reduce congestion through Austin. </a:t>
            </a:r>
            <a:endParaRPr kumimoji="0" lang="en-US" sz="5760" b="1"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0E6F3-AAC7-0AEF-66F1-C9C6D509B9C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523E3E0-FBF3-F98A-FFEC-5CA31F45DC03}"/>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St. George Connection </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5" name="Content Placeholder 2">
            <a:extLst>
              <a:ext uri="{FF2B5EF4-FFF2-40B4-BE49-F238E27FC236}">
                <a16:creationId xmlns:a16="http://schemas.microsoft.com/office/drawing/2014/main" id="{C4C47B28-6E82-EAAD-CF6D-F39D1CEDCA32}"/>
              </a:ext>
            </a:extLst>
          </p:cNvPr>
          <p:cNvSpPr txBox="1">
            <a:spLocks/>
          </p:cNvSpPr>
          <p:nvPr/>
        </p:nvSpPr>
        <p:spPr>
          <a:xfrm>
            <a:off x="1631312" y="4416786"/>
            <a:ext cx="30047770" cy="3963059"/>
          </a:xfrm>
          <a:prstGeom prst="rect">
            <a:avLst/>
          </a:prstGeom>
        </p:spPr>
        <p:txBody>
          <a:bodyPr lIns="91440" tIns="45720" rIns="91440" bIns="45720" anchor="t">
            <a:normAutofit lnSpcReduction="10000"/>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lnSpc>
                <a:spcPct val="120000"/>
              </a:lnSpc>
              <a:spcAft>
                <a:spcPts val="2160"/>
              </a:spcAft>
            </a:pPr>
            <a:r>
              <a:rPr lang="en-US" sz="4600" b="1">
                <a:latin typeface="Verdana"/>
                <a:ea typeface="Verdana"/>
              </a:rPr>
              <a:t>What We Heard:</a:t>
            </a:r>
            <a:r>
              <a:rPr lang="en-US" sz="4600">
                <a:latin typeface="Verdana"/>
                <a:ea typeface="Verdana"/>
              </a:rPr>
              <a:t> The 2023 design limited access from the neighborhoods to the northbound I-35 frontage road, south of Airport Boulevard.</a:t>
            </a:r>
          </a:p>
          <a:p>
            <a:pPr marL="736600" indent="-736600">
              <a:lnSpc>
                <a:spcPct val="120000"/>
              </a:lnSpc>
              <a:spcAft>
                <a:spcPts val="2160"/>
              </a:spcAft>
            </a:pPr>
            <a:r>
              <a:rPr lang="en-US" sz="4600" b="1">
                <a:latin typeface="Verdana"/>
                <a:ea typeface="Verdana"/>
              </a:rPr>
              <a:t>What We Did: </a:t>
            </a:r>
            <a:r>
              <a:rPr lang="en-US" sz="4600">
                <a:latin typeface="Verdana"/>
                <a:ea typeface="Verdana"/>
              </a:rPr>
              <a:t>The updated design provides two-way local access on the northbound I-35 frontage road to Ardenwood Road and Crestwood Road.</a:t>
            </a:r>
          </a:p>
          <a:p>
            <a:pPr marL="736600" indent="-736600">
              <a:lnSpc>
                <a:spcPct val="130000"/>
              </a:lnSpc>
              <a:spcBef>
                <a:spcPts val="750"/>
              </a:spcBef>
              <a:spcAft>
                <a:spcPts val="600"/>
              </a:spcAft>
            </a:pPr>
            <a:endParaRPr lang="en-US" sz="4400" b="1">
              <a:latin typeface="Verdana" panose="020B0604030504040204" pitchFamily="34" charset="0"/>
              <a:ea typeface="Verdana" panose="020B0604030504040204" pitchFamily="34" charset="0"/>
            </a:endParaRPr>
          </a:p>
          <a:p>
            <a:pPr marL="736600" indent="-736600">
              <a:spcAft>
                <a:spcPts val="3840"/>
              </a:spcAft>
            </a:pPr>
            <a:endParaRPr lang="en-US" sz="4400">
              <a:latin typeface="Verdana" panose="020B0604030504040204" pitchFamily="34" charset="0"/>
              <a:ea typeface="Verdana" panose="020B0604030504040204" pitchFamily="34" charset="0"/>
            </a:endParaRPr>
          </a:p>
          <a:p>
            <a:pPr marL="736600" indent="-736600">
              <a:spcAft>
                <a:spcPts val="3840"/>
              </a:spcAft>
            </a:pPr>
            <a:endParaRPr lang="en-US" sz="4400">
              <a:latin typeface="Verdana" panose="020B0604030504040204" pitchFamily="34" charset="0"/>
              <a:ea typeface="Verdana" panose="020B0604030504040204" pitchFamily="34" charset="0"/>
            </a:endParaRPr>
          </a:p>
        </p:txBody>
      </p:sp>
      <p:pic>
        <p:nvPicPr>
          <p:cNvPr id="4" name="Picture 3" descr="St. George Connection schematic snippet. This is a proposed project schematic showing the August 2023 design for the St. George Connection area within the University Project corridor. The schematic illustrates the earlier design approach, which limited access from the surrounding neighborhoods to the northbound I‑35 frontage road south of Airport Boulevard, reflecting the concerns later raised during community feedback. No additional relevant locations are shown beyond the St. George area. There are no inset figures or inset maps present. Additional information includes that this snippet represents the previous 2023 design prior to updates made in response to public input. No longer the  schematic. For any questions, assistance, or more information, please contact c a p e x  central @ t x d o t .gov.">
            <a:extLst>
              <a:ext uri="{FF2B5EF4-FFF2-40B4-BE49-F238E27FC236}">
                <a16:creationId xmlns:a16="http://schemas.microsoft.com/office/drawing/2014/main" id="{41E8471A-1281-5B4A-9A62-D84725F0578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18000"/>
                    </a14:imgEffect>
                  </a14:imgLayer>
                </a14:imgProps>
              </a:ext>
            </a:extLst>
          </a:blip>
          <a:srcRect l="7006" t="1731" r="414" b="-762"/>
          <a:stretch>
            <a:fillRect/>
          </a:stretch>
        </p:blipFill>
        <p:spPr>
          <a:xfrm>
            <a:off x="1804938" y="8077742"/>
            <a:ext cx="13859007" cy="11279819"/>
          </a:xfrm>
          <a:prstGeom prst="rect">
            <a:avLst/>
          </a:prstGeom>
          <a:ln w="12700">
            <a:solidFill>
              <a:schemeClr val="tx1"/>
            </a:solidFill>
          </a:ln>
        </p:spPr>
      </p:pic>
      <p:sp>
        <p:nvSpPr>
          <p:cNvPr id="8" name="TextBox 7">
            <a:extLst>
              <a:ext uri="{FF2B5EF4-FFF2-40B4-BE49-F238E27FC236}">
                <a16:creationId xmlns:a16="http://schemas.microsoft.com/office/drawing/2014/main" id="{A8BBCB31-B5C9-E7C5-D738-11F3A60751C9}"/>
              </a:ext>
            </a:extLst>
          </p:cNvPr>
          <p:cNvSpPr txBox="1"/>
          <p:nvPr/>
        </p:nvSpPr>
        <p:spPr>
          <a:xfrm>
            <a:off x="1804938" y="19434189"/>
            <a:ext cx="4798108"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August 2023 design</a:t>
            </a:r>
          </a:p>
        </p:txBody>
      </p:sp>
      <p:pic>
        <p:nvPicPr>
          <p:cNvPr id="10" name="Picture 9" descr="St. George Connection schematic snippet. This is a proposed project schematic showing the updated design for the St. George area within the University Project corridor. The schematic highlights the revised layout providing two‑way local access on the northbound I‑35 frontage road to Ardenwood Road and Crestwood Road, reflecting improvements made in response to community feedback on the previous 2023 design. No additional relevant locations are shown beyond the immediate St. George area. There are no inset figures or inset maps present. Additional information includes that this snippet represents the current updated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EE71FBB3-7EE4-8A59-ABA6-0D97456912D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18000"/>
                    </a14:imgEffect>
                  </a14:imgLayer>
                </a14:imgProps>
              </a:ext>
            </a:extLst>
          </a:blip>
          <a:stretch>
            <a:fillRect/>
          </a:stretch>
        </p:blipFill>
        <p:spPr>
          <a:xfrm>
            <a:off x="17486105" y="8077742"/>
            <a:ext cx="13170147" cy="11404184"/>
          </a:xfrm>
          <a:prstGeom prst="rect">
            <a:avLst/>
          </a:prstGeom>
          <a:ln>
            <a:solidFill>
              <a:schemeClr val="tx1"/>
            </a:solidFill>
          </a:ln>
        </p:spPr>
      </p:pic>
      <p:sp>
        <p:nvSpPr>
          <p:cNvPr id="29" name="TextBox 28">
            <a:extLst>
              <a:ext uri="{FF2B5EF4-FFF2-40B4-BE49-F238E27FC236}">
                <a16:creationId xmlns:a16="http://schemas.microsoft.com/office/drawing/2014/main" id="{59D3DA14-EE92-1545-5EE6-12C5B75441DA}"/>
              </a:ext>
            </a:extLst>
          </p:cNvPr>
          <p:cNvSpPr txBox="1"/>
          <p:nvPr/>
        </p:nvSpPr>
        <p:spPr>
          <a:xfrm>
            <a:off x="17525114" y="19475378"/>
            <a:ext cx="2853666"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a:t>
            </a:r>
          </a:p>
        </p:txBody>
      </p:sp>
    </p:spTree>
    <p:extLst>
      <p:ext uri="{BB962C8B-B14F-4D97-AF65-F5344CB8AC3E}">
        <p14:creationId xmlns:p14="http://schemas.microsoft.com/office/powerpoint/2010/main" val="23200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FBC3-EF16-DA30-AC6E-9CD2EBAC93F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1D56CA6-75FB-684D-F032-36106D1CC97C}"/>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Parkwood Road Connection </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5" name="Content Placeholder 2">
            <a:extLst>
              <a:ext uri="{FF2B5EF4-FFF2-40B4-BE49-F238E27FC236}">
                <a16:creationId xmlns:a16="http://schemas.microsoft.com/office/drawing/2014/main" id="{CCD7E326-915E-9EA6-A349-7454EE449D08}"/>
              </a:ext>
            </a:extLst>
          </p:cNvPr>
          <p:cNvSpPr txBox="1">
            <a:spLocks/>
          </p:cNvSpPr>
          <p:nvPr/>
        </p:nvSpPr>
        <p:spPr>
          <a:xfrm>
            <a:off x="1631312" y="4416786"/>
            <a:ext cx="30047770" cy="3963059"/>
          </a:xfrm>
          <a:prstGeom prst="rect">
            <a:avLst/>
          </a:prstGeom>
        </p:spPr>
        <p:txBody>
          <a:bodyPr lIns="91440" tIns="45720" rIns="91440" bIns="45720" anchor="t">
            <a:normAutofit lnSpcReduction="10000"/>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lnSpc>
                <a:spcPct val="120000"/>
              </a:lnSpc>
              <a:spcAft>
                <a:spcPts val="2160"/>
              </a:spcAft>
            </a:pPr>
            <a:r>
              <a:rPr lang="en-US" sz="4600" b="1">
                <a:latin typeface="Verdana"/>
                <a:ea typeface="Verdana"/>
              </a:rPr>
              <a:t>What We Heard: </a:t>
            </a:r>
            <a:r>
              <a:rPr lang="en-US" sz="4600">
                <a:latin typeface="Verdana"/>
                <a:ea typeface="Verdana"/>
              </a:rPr>
              <a:t>Communities expressed a need for improved intersection access in the proposed 2023 design.</a:t>
            </a:r>
          </a:p>
          <a:p>
            <a:pPr marL="736600" indent="-736600">
              <a:lnSpc>
                <a:spcPct val="120000"/>
              </a:lnSpc>
              <a:spcAft>
                <a:spcPts val="2160"/>
              </a:spcAft>
            </a:pPr>
            <a:r>
              <a:rPr lang="en-US" sz="4600" b="1">
                <a:latin typeface="Verdana"/>
                <a:ea typeface="Verdana"/>
              </a:rPr>
              <a:t>What We Did: </a:t>
            </a:r>
            <a:r>
              <a:rPr lang="en-US" sz="4600">
                <a:latin typeface="Verdana"/>
                <a:ea typeface="Verdana"/>
              </a:rPr>
              <a:t>The updated design includes a four-way traffic signal at Parkwood Road, providing safety improvements along the corridor. </a:t>
            </a:r>
            <a:endParaRPr lang="en-US"/>
          </a:p>
          <a:p>
            <a:pPr marL="736600" indent="-736600">
              <a:lnSpc>
                <a:spcPct val="130000"/>
              </a:lnSpc>
              <a:spcBef>
                <a:spcPts val="750"/>
              </a:spcBef>
              <a:spcAft>
                <a:spcPts val="600"/>
              </a:spcAft>
            </a:pPr>
            <a:endParaRPr lang="en-US" sz="4400" b="1">
              <a:latin typeface="Verdana" panose="020B0604030504040204" pitchFamily="34" charset="0"/>
              <a:ea typeface="Verdana" panose="020B0604030504040204" pitchFamily="34" charset="0"/>
            </a:endParaRPr>
          </a:p>
          <a:p>
            <a:pPr marL="736600" indent="-736600">
              <a:spcAft>
                <a:spcPts val="3840"/>
              </a:spcAft>
            </a:pPr>
            <a:endParaRPr lang="en-US" sz="4400">
              <a:latin typeface="Verdana" panose="020B0604030504040204" pitchFamily="34" charset="0"/>
              <a:ea typeface="Verdana" panose="020B0604030504040204" pitchFamily="34" charset="0"/>
            </a:endParaRPr>
          </a:p>
          <a:p>
            <a:pPr marL="736600" indent="-736600">
              <a:spcAft>
                <a:spcPts val="3840"/>
              </a:spcAft>
            </a:pPr>
            <a:endParaRPr lang="en-US" sz="4400">
              <a:latin typeface="Verdana" panose="020B0604030504040204" pitchFamily="34" charset="0"/>
              <a:ea typeface="Verdana" panose="020B0604030504040204" pitchFamily="34" charset="0"/>
            </a:endParaRPr>
          </a:p>
        </p:txBody>
      </p:sp>
      <p:pic>
        <p:nvPicPr>
          <p:cNvPr id="10" name="Picture 9" descr="Parkwood Connection schematic snippet. This is a proposed project schematic showing the August 2023 design for the Parkwood Road area within the University Project corridor. The schematic highlights the original layout in which Parkwood Road connects to the corridor as a three‑way intersection without a dedicated traffic signal, reflecting the level of access provided in the 2023 design. Community feedback caused a change in this design. No additional relevant locations are shown beyond the immediate Parkwood area. There are no inset figures or inset maps present. Additional information includes that this snippet represents the August 2023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FE93CE28-CC95-F271-D92E-4CA047E56AE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18000"/>
                    </a14:imgEffect>
                  </a14:imgLayer>
                </a14:imgProps>
              </a:ext>
            </a:extLst>
          </a:blip>
          <a:srcRect l="7006" t="1731" r="414" b="-762"/>
          <a:stretch>
            <a:fillRect/>
          </a:stretch>
        </p:blipFill>
        <p:spPr>
          <a:xfrm>
            <a:off x="2585930" y="9453749"/>
            <a:ext cx="7770923" cy="6118204"/>
          </a:xfrm>
          <a:prstGeom prst="rect">
            <a:avLst/>
          </a:prstGeom>
          <a:ln w="12700">
            <a:solidFill>
              <a:schemeClr val="tx1"/>
            </a:solidFill>
          </a:ln>
        </p:spPr>
      </p:pic>
      <p:sp>
        <p:nvSpPr>
          <p:cNvPr id="8" name="TextBox 7">
            <a:extLst>
              <a:ext uri="{FF2B5EF4-FFF2-40B4-BE49-F238E27FC236}">
                <a16:creationId xmlns:a16="http://schemas.microsoft.com/office/drawing/2014/main" id="{4FFEDECE-E7E2-1869-92D2-BEE84F5CFDD2}"/>
              </a:ext>
            </a:extLst>
          </p:cNvPr>
          <p:cNvSpPr txBox="1"/>
          <p:nvPr/>
        </p:nvSpPr>
        <p:spPr>
          <a:xfrm>
            <a:off x="2422913" y="15557748"/>
            <a:ext cx="4798108"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August 2023 design</a:t>
            </a:r>
          </a:p>
        </p:txBody>
      </p:sp>
      <p:pic>
        <p:nvPicPr>
          <p:cNvPr id="15" name="Picture 14" descr="Parkwood Connection schematic snippet. This is a proposed project schematic showing the updated design for the Parkwood Road area within the University Project corridor. The schematic highlights the revised layout featuring a full four‑way traffic signal at Parkwood Road, providing improved intersection access and safety in response to community feedback received on the 2023 design. The signalized intersection allows for controlled movements for vehicles, pedestrians, and cyclists along all legs. No additional relevant locations are shown beyond the immediate Parkwood area. There are no inset figures or inset maps present. Additional information includes that this snippet represents the current updated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5AACBCBD-05A4-315D-8C54-10BAD1F27FB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18000"/>
                    </a14:imgEffect>
                  </a14:imgLayer>
                </a14:imgProps>
              </a:ext>
            </a:extLst>
          </a:blip>
          <a:stretch>
            <a:fillRect/>
          </a:stretch>
        </p:blipFill>
        <p:spPr>
          <a:xfrm>
            <a:off x="10750936" y="9402413"/>
            <a:ext cx="7342747" cy="6185273"/>
          </a:xfrm>
          <a:prstGeom prst="rect">
            <a:avLst/>
          </a:prstGeom>
          <a:ln>
            <a:solidFill>
              <a:schemeClr val="tx1"/>
            </a:solidFill>
          </a:ln>
        </p:spPr>
      </p:pic>
      <p:sp>
        <p:nvSpPr>
          <p:cNvPr id="29" name="TextBox 28">
            <a:extLst>
              <a:ext uri="{FF2B5EF4-FFF2-40B4-BE49-F238E27FC236}">
                <a16:creationId xmlns:a16="http://schemas.microsoft.com/office/drawing/2014/main" id="{7DBAC6FD-16A3-8A04-5523-1FBBE06709D9}"/>
              </a:ext>
            </a:extLst>
          </p:cNvPr>
          <p:cNvSpPr txBox="1"/>
          <p:nvPr/>
        </p:nvSpPr>
        <p:spPr>
          <a:xfrm>
            <a:off x="10668194" y="15617840"/>
            <a:ext cx="2853666"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a:t>
            </a:r>
          </a:p>
        </p:txBody>
      </p:sp>
      <p:sp>
        <p:nvSpPr>
          <p:cNvPr id="11" name="Rectangle 10" descr="Blue box calling out the Parkwood Area.">
            <a:extLst>
              <a:ext uri="{FF2B5EF4-FFF2-40B4-BE49-F238E27FC236}">
                <a16:creationId xmlns:a16="http://schemas.microsoft.com/office/drawing/2014/main" id="{277F2E46-125F-AB3C-BC95-BEC9FE376EA4}"/>
              </a:ext>
            </a:extLst>
          </p:cNvPr>
          <p:cNvSpPr/>
          <p:nvPr/>
        </p:nvSpPr>
        <p:spPr>
          <a:xfrm>
            <a:off x="13249190" y="9422630"/>
            <a:ext cx="1532320" cy="1594303"/>
          </a:xfrm>
          <a:prstGeom prst="rect">
            <a:avLst/>
          </a:prstGeom>
          <a:noFill/>
          <a:ln w="57150">
            <a:solidFill>
              <a:srgbClr val="0056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cxnSp>
        <p:nvCxnSpPr>
          <p:cNvPr id="13" name="Straight Arrow Connector 12" descr="Blue Line">
            <a:extLst>
              <a:ext uri="{FF2B5EF4-FFF2-40B4-BE49-F238E27FC236}">
                <a16:creationId xmlns:a16="http://schemas.microsoft.com/office/drawing/2014/main" id="{C6945259-D89E-23C3-7F64-7B4250128B8B}"/>
              </a:ext>
            </a:extLst>
          </p:cNvPr>
          <p:cNvCxnSpPr/>
          <p:nvPr/>
        </p:nvCxnSpPr>
        <p:spPr>
          <a:xfrm flipV="1">
            <a:off x="14888072" y="7227972"/>
            <a:ext cx="6377648" cy="2212166"/>
          </a:xfrm>
          <a:prstGeom prst="straightConnector1">
            <a:avLst/>
          </a:prstGeom>
          <a:ln w="57150">
            <a:solidFill>
              <a:srgbClr val="0056A9"/>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descr="Blue Line">
            <a:extLst>
              <a:ext uri="{FF2B5EF4-FFF2-40B4-BE49-F238E27FC236}">
                <a16:creationId xmlns:a16="http://schemas.microsoft.com/office/drawing/2014/main" id="{7080D75C-B0F2-C79B-56FA-A2C1B5400569}"/>
              </a:ext>
            </a:extLst>
          </p:cNvPr>
          <p:cNvCxnSpPr/>
          <p:nvPr/>
        </p:nvCxnSpPr>
        <p:spPr>
          <a:xfrm>
            <a:off x="14720099" y="11112860"/>
            <a:ext cx="6616666" cy="8450039"/>
          </a:xfrm>
          <a:prstGeom prst="straightConnector1">
            <a:avLst/>
          </a:prstGeom>
          <a:ln w="57150">
            <a:solidFill>
              <a:srgbClr val="0056A9"/>
            </a:solidFill>
          </a:ln>
        </p:spPr>
        <p:style>
          <a:lnRef idx="1">
            <a:schemeClr val="accent1"/>
          </a:lnRef>
          <a:fillRef idx="0">
            <a:schemeClr val="accent1"/>
          </a:fillRef>
          <a:effectRef idx="0">
            <a:schemeClr val="accent1"/>
          </a:effectRef>
          <a:fontRef idx="minor">
            <a:schemeClr val="tx1"/>
          </a:fontRef>
        </p:style>
      </p:cxnSp>
      <p:pic>
        <p:nvPicPr>
          <p:cNvPr id="4" name="Picture 3" descr="Parkwood Connection schematic snippet zoomed in to only show Crestwood Road and Parkwood Road. This is a proposed project schematic showing the updated design for the Parkwood Road area within the University Project corridor. The schematic highlights the revised layout featuring a full four‑way traffic signal at Parkwood Road, providing improved intersection access and safety in response to community feedback received on the 2023 design. The signalized intersection allows for controlled movements for vehicles, pedestrians, and cyclists along all legs. No additional relevant locations are shown beyond the immediate Parkwood area. There are no inset figures or inset maps present. Additional information includes that this snippet represents the current updated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5384F62D-A985-98A5-4EB5-A5E7590C9D41}"/>
              </a:ext>
            </a:extLst>
          </p:cNvPr>
          <p:cNvPicPr>
            <a:picLocks noChangeAspect="1"/>
          </p:cNvPicPr>
          <p:nvPr/>
        </p:nvPicPr>
        <p:blipFill>
          <a:blip r:embed="rId7"/>
          <a:stretch>
            <a:fillRect/>
          </a:stretch>
        </p:blipFill>
        <p:spPr>
          <a:xfrm>
            <a:off x="21314096" y="7261697"/>
            <a:ext cx="6941735" cy="12423981"/>
          </a:xfrm>
          <a:prstGeom prst="rect">
            <a:avLst/>
          </a:prstGeom>
          <a:ln w="57150">
            <a:solidFill>
              <a:srgbClr val="4472C4"/>
            </a:solidFill>
          </a:ln>
        </p:spPr>
      </p:pic>
      <p:sp>
        <p:nvSpPr>
          <p:cNvPr id="12" name="TextBox 11">
            <a:extLst>
              <a:ext uri="{FF2B5EF4-FFF2-40B4-BE49-F238E27FC236}">
                <a16:creationId xmlns:a16="http://schemas.microsoft.com/office/drawing/2014/main" id="{D011C07B-AB1E-DC16-9C61-4E61A2D40C4A}"/>
              </a:ext>
            </a:extLst>
          </p:cNvPr>
          <p:cNvSpPr txBox="1"/>
          <p:nvPr/>
        </p:nvSpPr>
        <p:spPr>
          <a:xfrm>
            <a:off x="21309615" y="19698543"/>
            <a:ext cx="9267281"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 focused on Parkwood Road</a:t>
            </a:r>
          </a:p>
        </p:txBody>
      </p:sp>
    </p:spTree>
    <p:extLst>
      <p:ext uri="{BB962C8B-B14F-4D97-AF65-F5344CB8AC3E}">
        <p14:creationId xmlns:p14="http://schemas.microsoft.com/office/powerpoint/2010/main" val="2829805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9A9BB-3A4E-CA41-CF45-D5198B3C3DA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CBF5755-0749-F438-8661-FCD26A66CF82}"/>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Wilshire Boulevard Connection </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7" name="Content Placeholder 2">
            <a:extLst>
              <a:ext uri="{FF2B5EF4-FFF2-40B4-BE49-F238E27FC236}">
                <a16:creationId xmlns:a16="http://schemas.microsoft.com/office/drawing/2014/main" id="{91FB3160-EE38-727D-BAF2-F0EE5BFB6815}"/>
              </a:ext>
            </a:extLst>
          </p:cNvPr>
          <p:cNvSpPr txBox="1">
            <a:spLocks/>
          </p:cNvSpPr>
          <p:nvPr/>
        </p:nvSpPr>
        <p:spPr>
          <a:xfrm>
            <a:off x="1648632" y="4429652"/>
            <a:ext cx="29976631" cy="3217751"/>
          </a:xfrm>
          <a:prstGeom prst="rect">
            <a:avLst/>
          </a:prstGeom>
        </p:spPr>
        <p:txBody>
          <a:bodyPr lIns="91440" tIns="45720" rIns="91440" bIns="45720" anchor="t">
            <a:norm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lnSpc>
                <a:spcPct val="120000"/>
              </a:lnSpc>
              <a:spcAft>
                <a:spcPts val="2160"/>
              </a:spcAft>
            </a:pPr>
            <a:r>
              <a:rPr lang="en-US" sz="4600" b="1">
                <a:latin typeface="Verdana"/>
                <a:ea typeface="Verdana"/>
              </a:rPr>
              <a:t>What We Heard:</a:t>
            </a:r>
            <a:r>
              <a:rPr lang="en-US" sz="4400">
                <a:latin typeface="Verdana"/>
                <a:ea typeface="Verdana"/>
              </a:rPr>
              <a:t> T</a:t>
            </a:r>
            <a:r>
              <a:rPr lang="en-US" sz="4600">
                <a:latin typeface="Verdana"/>
                <a:ea typeface="Verdana"/>
              </a:rPr>
              <a:t>he 2023 design allowed through traffic in the Wilshire neighborhood. </a:t>
            </a:r>
          </a:p>
          <a:p>
            <a:pPr marL="736600" indent="-736600">
              <a:lnSpc>
                <a:spcPct val="120000"/>
              </a:lnSpc>
              <a:spcAft>
                <a:spcPts val="2160"/>
              </a:spcAft>
            </a:pPr>
            <a:r>
              <a:rPr lang="en-US" sz="4600" b="1">
                <a:latin typeface="Verdana"/>
                <a:ea typeface="Verdana"/>
              </a:rPr>
              <a:t>What We Did:</a:t>
            </a:r>
            <a:r>
              <a:rPr lang="en-US" sz="4600">
                <a:latin typeface="Verdana"/>
                <a:ea typeface="Verdana"/>
              </a:rPr>
              <a:t> Access at Wilshire Boulevard/41st Street will be limited to right-in and right-out traffic, with no through access from 41st Street.</a:t>
            </a:r>
          </a:p>
          <a:p>
            <a:pPr marL="736600" indent="-736600">
              <a:lnSpc>
                <a:spcPct val="130000"/>
              </a:lnSpc>
              <a:spcBef>
                <a:spcPts val="750"/>
              </a:spcBef>
              <a:spcAft>
                <a:spcPts val="600"/>
              </a:spcAft>
            </a:pPr>
            <a:endParaRPr lang="en-US" sz="4400" b="1">
              <a:solidFill>
                <a:srgbClr val="000000"/>
              </a:solidFill>
              <a:latin typeface="Verdana" panose="020B0604030504040204" pitchFamily="34" charset="0"/>
              <a:ea typeface="Verdana" panose="020B0604030504040204" pitchFamily="34" charset="0"/>
            </a:endParaRPr>
          </a:p>
          <a:p>
            <a:pPr marL="736600" indent="-736600">
              <a:spcAft>
                <a:spcPts val="3840"/>
              </a:spcAft>
            </a:pPr>
            <a:endParaRPr lang="en-US" sz="4400">
              <a:solidFill>
                <a:srgbClr val="FF0000"/>
              </a:solidFill>
              <a:latin typeface="Verdana" panose="020B0604030504040204" pitchFamily="34" charset="0"/>
              <a:ea typeface="Verdana" panose="020B0604030504040204" pitchFamily="34" charset="0"/>
            </a:endParaRPr>
          </a:p>
          <a:p>
            <a:pPr marL="736600" indent="-736600">
              <a:spcAft>
                <a:spcPts val="3840"/>
              </a:spcAft>
            </a:pPr>
            <a:endParaRPr lang="en-US" sz="4400">
              <a:solidFill>
                <a:srgbClr val="000000"/>
              </a:solidFill>
              <a:latin typeface="Verdana" panose="020B0604030504040204" pitchFamily="34" charset="0"/>
              <a:ea typeface="Verdana" panose="020B0604030504040204" pitchFamily="34" charset="0"/>
            </a:endParaRPr>
          </a:p>
        </p:txBody>
      </p:sp>
      <p:pic>
        <p:nvPicPr>
          <p:cNvPr id="3" name="Picture 2" descr="Wilshire Boulevard Connection schematic snippet. This is a proposed project schematic showing the 2023 design for the Wilshire Boulevard and 41st Street area within the University Project corridor. The schematic highlights the original layout in which through traffic from 41st Street into the Wilshire neighborhood was permitted, allowing vehicles to travel directly between 41st Street and Wilshire Boulevard. This configuration later raised community concerns regarding increased cut‑through traffic. No additional relevant locations are shown beyond the immediate Wilshire and 41st Street area. There are no inset figures or inset maps present. Additional information includes that this snippet represents the 2023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05F80887-306E-6995-36BA-C450227D57CA}"/>
              </a:ext>
            </a:extLst>
          </p:cNvPr>
          <p:cNvPicPr>
            <a:picLocks noChangeAspect="1"/>
          </p:cNvPicPr>
          <p:nvPr/>
        </p:nvPicPr>
        <p:blipFill>
          <a:blip r:embed="rId3"/>
          <a:srcRect t="20151" r="163" b="19316"/>
          <a:stretch>
            <a:fillRect/>
          </a:stretch>
        </p:blipFill>
        <p:spPr>
          <a:xfrm>
            <a:off x="1374011" y="7510041"/>
            <a:ext cx="14802133" cy="11598291"/>
          </a:xfrm>
          <a:prstGeom prst="rect">
            <a:avLst/>
          </a:prstGeom>
        </p:spPr>
      </p:pic>
      <p:sp>
        <p:nvSpPr>
          <p:cNvPr id="24" name="TextBox 23">
            <a:extLst>
              <a:ext uri="{FF2B5EF4-FFF2-40B4-BE49-F238E27FC236}">
                <a16:creationId xmlns:a16="http://schemas.microsoft.com/office/drawing/2014/main" id="{F73F6664-C3AE-B6AF-F501-7E1768ABB0B1}"/>
              </a:ext>
            </a:extLst>
          </p:cNvPr>
          <p:cNvSpPr txBox="1"/>
          <p:nvPr/>
        </p:nvSpPr>
        <p:spPr>
          <a:xfrm>
            <a:off x="1525191" y="18850316"/>
            <a:ext cx="4798108"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August 2023 design</a:t>
            </a:r>
          </a:p>
        </p:txBody>
      </p:sp>
      <p:pic>
        <p:nvPicPr>
          <p:cNvPr id="4" name="Picture 3" descr="Wilshire Boulevard Connection schematic snippet. This is a proposed project schematic showing the updated design for the Wilshire Boulevard and 41st Street area within the University Project corridor. The schematic highlights the revised layout in which access at Wilshire Boulevard/41st Street is limited to right‑in and right‑out movements, eliminating through access from 41st Street into the Wilshire neighborhood. This configuration reflects project changes made in response to community feedback on the 2023 design, which had previously allowed through traffic in the neighborhood. No additional relevant locations are shown beyond the immediate Wilshire and 41st Street area. There are no inset figures or inset maps present. Additional information includes that this snippet represents the current updated design as part of the larger University Project. Preliminary, subject to change. For any questions, assistance, or more information, please contact c a p e x  central @ t x d o t .gov.">
            <a:extLst>
              <a:ext uri="{FF2B5EF4-FFF2-40B4-BE49-F238E27FC236}">
                <a16:creationId xmlns:a16="http://schemas.microsoft.com/office/drawing/2014/main" id="{A4917404-D4B1-861C-B6EE-9A998414E5FC}"/>
              </a:ext>
            </a:extLst>
          </p:cNvPr>
          <p:cNvPicPr>
            <a:picLocks noChangeAspect="1"/>
          </p:cNvPicPr>
          <p:nvPr/>
        </p:nvPicPr>
        <p:blipFill>
          <a:blip r:embed="rId4"/>
          <a:srcRect l="-250" t="21429" b="19112"/>
          <a:stretch>
            <a:fillRect/>
          </a:stretch>
        </p:blipFill>
        <p:spPr>
          <a:xfrm>
            <a:off x="16663024" y="7504259"/>
            <a:ext cx="15008971" cy="11608146"/>
          </a:xfrm>
          <a:prstGeom prst="rect">
            <a:avLst/>
          </a:prstGeom>
        </p:spPr>
      </p:pic>
      <p:sp>
        <p:nvSpPr>
          <p:cNvPr id="30" name="TextBox 29">
            <a:extLst>
              <a:ext uri="{FF2B5EF4-FFF2-40B4-BE49-F238E27FC236}">
                <a16:creationId xmlns:a16="http://schemas.microsoft.com/office/drawing/2014/main" id="{E7278E27-B183-2A51-2492-DB9546370056}"/>
              </a:ext>
            </a:extLst>
          </p:cNvPr>
          <p:cNvSpPr txBox="1"/>
          <p:nvPr/>
        </p:nvSpPr>
        <p:spPr>
          <a:xfrm>
            <a:off x="16789642" y="18840961"/>
            <a:ext cx="2853666"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a:t>
            </a:r>
          </a:p>
        </p:txBody>
      </p:sp>
    </p:spTree>
    <p:extLst>
      <p:ext uri="{BB962C8B-B14F-4D97-AF65-F5344CB8AC3E}">
        <p14:creationId xmlns:p14="http://schemas.microsoft.com/office/powerpoint/2010/main" val="1796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0E418-48CA-1753-5A24-20A36B45355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6B73864-6BEA-EE4B-60BF-D8876FD15857}"/>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Downtown Segment Overview</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24" name="Content Placeholder 2">
            <a:extLst>
              <a:ext uri="{FF2B5EF4-FFF2-40B4-BE49-F238E27FC236}">
                <a16:creationId xmlns:a16="http://schemas.microsoft.com/office/drawing/2014/main" id="{2D67A0A3-7221-A307-F28B-5519D5509D68}"/>
              </a:ext>
            </a:extLst>
          </p:cNvPr>
          <p:cNvSpPr txBox="1">
            <a:spLocks/>
          </p:cNvSpPr>
          <p:nvPr/>
        </p:nvSpPr>
        <p:spPr>
          <a:xfrm>
            <a:off x="1663887" y="5082422"/>
            <a:ext cx="17452788" cy="14250417"/>
          </a:xfrm>
          <a:prstGeom prst="rect">
            <a:avLst/>
          </a:prstGeom>
        </p:spPr>
        <p:txBody>
          <a:bodyPr lIns="91440" tIns="45720" rIns="91440" bIns="45720" anchor="t">
            <a:norm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a:lnSpc>
                <a:spcPct val="130000"/>
              </a:lnSpc>
              <a:spcBef>
                <a:spcPts val="750"/>
              </a:spcBef>
              <a:spcAft>
                <a:spcPts val="600"/>
              </a:spcAft>
            </a:pPr>
            <a:r>
              <a:rPr lang="en-US" sz="4600" b="1">
                <a:latin typeface="Verdana"/>
                <a:ea typeface="Verdana"/>
              </a:rPr>
              <a:t>Limits: </a:t>
            </a:r>
            <a:r>
              <a:rPr lang="en-US" sz="4600">
                <a:latin typeface="Verdana"/>
                <a:ea typeface="Verdana"/>
              </a:rPr>
              <a:t>Martin Luther King Jr. Boulevard to Holly Street.</a:t>
            </a:r>
            <a:endParaRPr lang="en-US" sz="4600"/>
          </a:p>
          <a:p>
            <a:pPr>
              <a:lnSpc>
                <a:spcPct val="130000"/>
              </a:lnSpc>
              <a:spcBef>
                <a:spcPts val="750"/>
              </a:spcBef>
              <a:spcAft>
                <a:spcPts val="600"/>
              </a:spcAft>
            </a:pPr>
            <a:r>
              <a:rPr lang="en-US" sz="4600" b="1">
                <a:latin typeface="Verdana"/>
                <a:ea typeface="Verdana"/>
              </a:rPr>
              <a:t>Details:</a:t>
            </a:r>
            <a:endParaRPr lang="en-US" sz="4600">
              <a:latin typeface="Verdana"/>
              <a:ea typeface="Verdana"/>
            </a:endParaRPr>
          </a:p>
          <a:p>
            <a:pPr marL="1645920" lvl="1" indent="-736600">
              <a:buFont typeface="Wingdings" panose="05000000000000000000" pitchFamily="2" charset="2"/>
              <a:buChar char="§"/>
            </a:pPr>
            <a:r>
              <a:rPr lang="en-US" sz="4600">
                <a:highlight>
                  <a:srgbClr val="FFFFFF"/>
                </a:highlight>
                <a:latin typeface="Verdana"/>
                <a:ea typeface="Verdana"/>
              </a:rPr>
              <a:t>Add a new boulevard-style frontage road through downtown. </a:t>
            </a:r>
          </a:p>
          <a:p>
            <a:pPr marL="1645920" lvl="1" indent="-736600">
              <a:buFont typeface="Wingdings" panose="05000000000000000000" pitchFamily="2" charset="2"/>
              <a:buChar char="§"/>
            </a:pPr>
            <a:r>
              <a:rPr lang="en-US" sz="4600">
                <a:highlight>
                  <a:srgbClr val="FFFFFF"/>
                </a:highlight>
                <a:latin typeface="Verdana"/>
                <a:ea typeface="Verdana"/>
              </a:rPr>
              <a:t>Lower the I-35 </a:t>
            </a:r>
            <a:r>
              <a:rPr lang="en-US" sz="4600" err="1">
                <a:highlight>
                  <a:srgbClr val="FFFFFF"/>
                </a:highlight>
                <a:latin typeface="Verdana"/>
                <a:ea typeface="Verdana"/>
              </a:rPr>
              <a:t>mainlanes</a:t>
            </a:r>
            <a:r>
              <a:rPr lang="en-US" sz="4600">
                <a:highlight>
                  <a:srgbClr val="FFFFFF"/>
                </a:highlight>
                <a:latin typeface="Verdana"/>
                <a:ea typeface="Verdana"/>
              </a:rPr>
              <a:t>.</a:t>
            </a:r>
          </a:p>
          <a:p>
            <a:pPr marL="1645920" lvl="1" indent="-736600">
              <a:buFont typeface="Wingdings" panose="05000000000000000000" pitchFamily="2" charset="2"/>
              <a:buChar char="§"/>
            </a:pPr>
            <a:r>
              <a:rPr lang="en-US" sz="4600">
                <a:highlight>
                  <a:srgbClr val="FFFFFF"/>
                </a:highlight>
                <a:latin typeface="Verdana"/>
                <a:ea typeface="Verdana"/>
              </a:rPr>
              <a:t>Reconstruct east-west crossings to be widened bridges at Holly Street, Cesar Chavez Street, 5th Street, 6th Street, 7th Street,</a:t>
            </a:r>
            <a:r>
              <a:rPr lang="en-US" sz="4600">
                <a:solidFill>
                  <a:srgbClr val="FF0000"/>
                </a:solidFill>
                <a:highlight>
                  <a:srgbClr val="FFFFFF"/>
                </a:highlight>
                <a:latin typeface="Verdana"/>
                <a:ea typeface="Verdana"/>
              </a:rPr>
              <a:t> </a:t>
            </a:r>
            <a:r>
              <a:rPr lang="en-US" sz="4600">
                <a:highlight>
                  <a:srgbClr val="FFFFFF"/>
                </a:highlight>
                <a:latin typeface="Verdana"/>
                <a:ea typeface="Verdana"/>
              </a:rPr>
              <a:t>11th Street and 12th Street.</a:t>
            </a:r>
          </a:p>
          <a:p>
            <a:pPr marL="1645920" lvl="1" indent="-736600">
              <a:buFont typeface="Wingdings" panose="05000000000000000000" pitchFamily="2" charset="2"/>
              <a:buChar char="§"/>
            </a:pPr>
            <a:r>
              <a:rPr lang="en-US" sz="4600">
                <a:highlight>
                  <a:srgbClr val="FFFFFF"/>
                </a:highlight>
                <a:latin typeface="Verdana"/>
                <a:ea typeface="Verdana"/>
              </a:rPr>
              <a:t>Construct new bridge at 16th Street.</a:t>
            </a:r>
          </a:p>
          <a:p>
            <a:pPr marL="1645920" lvl="1" indent="-736600">
              <a:buFont typeface="Wingdings" panose="05000000000000000000" pitchFamily="2" charset="2"/>
              <a:buChar char="§"/>
            </a:pPr>
            <a:r>
              <a:rPr lang="en-US" sz="4600">
                <a:highlight>
                  <a:srgbClr val="FFFFFF"/>
                </a:highlight>
                <a:latin typeface="Verdana"/>
                <a:ea typeface="Verdana"/>
              </a:rPr>
              <a:t>Construct pedestrian-only bridges at 4th Street.</a:t>
            </a:r>
            <a:endParaRPr lang="en-US" sz="4600">
              <a:solidFill>
                <a:srgbClr val="FF0000"/>
              </a:solidFill>
              <a:highlight>
                <a:srgbClr val="FFFFFF"/>
              </a:highlight>
              <a:latin typeface="Verdana"/>
              <a:ea typeface="Verdana"/>
            </a:endParaRPr>
          </a:p>
          <a:p>
            <a:pPr marL="1645920" lvl="1" indent="-736600">
              <a:buFont typeface="Wingdings" panose="05000000000000000000" pitchFamily="2" charset="2"/>
              <a:buChar char="§"/>
            </a:pPr>
            <a:r>
              <a:rPr lang="en-US" sz="4600">
                <a:highlight>
                  <a:srgbClr val="FFFFFF"/>
                </a:highlight>
                <a:latin typeface="Verdana"/>
                <a:ea typeface="Verdana"/>
              </a:rPr>
              <a:t>Construct bicycle and pedestrian paths along the corridor.</a:t>
            </a:r>
          </a:p>
          <a:p>
            <a:pPr>
              <a:spcAft>
                <a:spcPts val="3840"/>
              </a:spcAft>
            </a:pPr>
            <a:r>
              <a:rPr lang="en-US" sz="4600" b="1">
                <a:solidFill>
                  <a:srgbClr val="000000"/>
                </a:solidFill>
                <a:latin typeface="Verdana"/>
                <a:ea typeface="Verdana"/>
              </a:rPr>
              <a:t>Construction start:</a:t>
            </a:r>
            <a:r>
              <a:rPr lang="en-US" sz="4600">
                <a:solidFill>
                  <a:srgbClr val="000000"/>
                </a:solidFill>
                <a:latin typeface="Verdana"/>
                <a:ea typeface="Verdana"/>
              </a:rPr>
              <a:t> 2026</a:t>
            </a:r>
            <a:endParaRPr lang="en-US" sz="4600">
              <a:solidFill>
                <a:srgbClr val="000000"/>
              </a:solidFill>
              <a:latin typeface="Verdana" panose="020B0604030504040204" pitchFamily="34" charset="0"/>
              <a:ea typeface="Verdana" panose="020B0604030504040204" pitchFamily="34" charset="0"/>
            </a:endParaRPr>
          </a:p>
          <a:p>
            <a:pPr marL="736600" indent="-736600">
              <a:spcAft>
                <a:spcPts val="3840"/>
              </a:spcAft>
            </a:pPr>
            <a:endParaRPr lang="en-US" sz="4400">
              <a:solidFill>
                <a:srgbClr val="000000"/>
              </a:solidFill>
              <a:latin typeface="Verdana" panose="020B0604030504040204" pitchFamily="34" charset="0"/>
              <a:ea typeface="Verdana" panose="020B0604030504040204" pitchFamily="34" charset="0"/>
            </a:endParaRPr>
          </a:p>
        </p:txBody>
      </p:sp>
      <p:pic>
        <p:nvPicPr>
          <p:cNvPr id="4" name="Picture 3" descr="Simple + Map of Central Austin with a callout of the&#10;Downtown project limits along I-35 from Martin Luther King Jr. Boulevard to Holly Street.&#10;Boulevard. For any questions, assistance, or more information, please&#10;contact c a p e x central @ t x d o t. gov">
            <a:extLst>
              <a:ext uri="{FF2B5EF4-FFF2-40B4-BE49-F238E27FC236}">
                <a16:creationId xmlns:a16="http://schemas.microsoft.com/office/drawing/2014/main" id="{B0261500-0801-CA87-E13F-B7055249F41B}"/>
              </a:ext>
            </a:extLst>
          </p:cNvPr>
          <p:cNvPicPr>
            <a:picLocks noChangeAspect="1"/>
          </p:cNvPicPr>
          <p:nvPr/>
        </p:nvPicPr>
        <p:blipFill>
          <a:blip r:embed="rId3"/>
          <a:stretch>
            <a:fillRect/>
          </a:stretch>
        </p:blipFill>
        <p:spPr>
          <a:xfrm>
            <a:off x="19116675" y="4408343"/>
            <a:ext cx="12169486" cy="13516840"/>
          </a:xfrm>
          <a:prstGeom prst="rect">
            <a:avLst/>
          </a:prstGeom>
        </p:spPr>
      </p:pic>
      <p:sp>
        <p:nvSpPr>
          <p:cNvPr id="2" name="TextBox 1">
            <a:extLst>
              <a:ext uri="{FF2B5EF4-FFF2-40B4-BE49-F238E27FC236}">
                <a16:creationId xmlns:a16="http://schemas.microsoft.com/office/drawing/2014/main" id="{352F6BF8-A707-DB9D-5DD6-E07E97D6FA90}"/>
              </a:ext>
            </a:extLst>
          </p:cNvPr>
          <p:cNvSpPr txBox="1"/>
          <p:nvPr/>
        </p:nvSpPr>
        <p:spPr>
          <a:xfrm>
            <a:off x="19116675" y="18105468"/>
            <a:ext cx="6503703"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Map of Downtown segment</a:t>
            </a:r>
          </a:p>
        </p:txBody>
      </p:sp>
    </p:spTree>
    <p:extLst>
      <p:ext uri="{BB962C8B-B14F-4D97-AF65-F5344CB8AC3E}">
        <p14:creationId xmlns:p14="http://schemas.microsoft.com/office/powerpoint/2010/main" val="1735330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A8621-8146-13DE-6AFD-89779149A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034AF-3AC3-1FF2-5C51-F615E690B869}"/>
              </a:ext>
            </a:extLst>
          </p:cNvPr>
          <p:cNvSpPr>
            <a:spLocks noGrp="1"/>
          </p:cNvSpPr>
          <p:nvPr>
            <p:ph type="title" idx="4294967295"/>
          </p:nvPr>
        </p:nvSpPr>
        <p:spPr>
          <a:xfrm>
            <a:off x="1631407" y="3130582"/>
            <a:ext cx="27873854" cy="1920698"/>
          </a:xfrm>
          <a:prstGeom prst="rect">
            <a:avLst/>
          </a:prstGeom>
        </p:spPr>
        <p:txBody>
          <a:bodyPr/>
          <a:lstStyle/>
          <a:p>
            <a:r>
              <a:rPr lang="en-US" sz="6600" b="1">
                <a:latin typeface="Verdana"/>
                <a:ea typeface="Verdana"/>
                <a:cs typeface="Arial"/>
              </a:rPr>
              <a:t>16th Street Connection</a:t>
            </a:r>
            <a:br>
              <a:rPr lang="en-US" sz="6000" b="1">
                <a:latin typeface="Verdana"/>
                <a:ea typeface="Verdana"/>
              </a:rPr>
            </a:br>
            <a:br>
              <a:rPr lang="en-US"/>
            </a:br>
            <a:endParaRPr lang="en-US"/>
          </a:p>
        </p:txBody>
      </p:sp>
      <p:sp>
        <p:nvSpPr>
          <p:cNvPr id="10" name="Content Placeholder 2">
            <a:extLst>
              <a:ext uri="{FF2B5EF4-FFF2-40B4-BE49-F238E27FC236}">
                <a16:creationId xmlns:a16="http://schemas.microsoft.com/office/drawing/2014/main" id="{544DE296-CEE7-11DE-3776-6D89574CC895}"/>
              </a:ext>
            </a:extLst>
          </p:cNvPr>
          <p:cNvSpPr txBox="1">
            <a:spLocks/>
          </p:cNvSpPr>
          <p:nvPr/>
        </p:nvSpPr>
        <p:spPr>
          <a:xfrm>
            <a:off x="1631407" y="4666731"/>
            <a:ext cx="31028687" cy="5157576"/>
          </a:xfrm>
          <a:prstGeom prst="rect">
            <a:avLst/>
          </a:prstGeom>
        </p:spPr>
        <p:txBody>
          <a:bodyPr lIns="91440" tIns="45720" rIns="91440" bIns="45720" anchor="t">
            <a:no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spcAft>
                <a:spcPts val="3840"/>
              </a:spcAft>
            </a:pPr>
            <a:r>
              <a:rPr lang="en-US" sz="4600" b="1">
                <a:latin typeface="Verdana"/>
                <a:ea typeface="Verdana"/>
              </a:rPr>
              <a:t>What We Heard:</a:t>
            </a:r>
            <a:r>
              <a:rPr lang="en-US" sz="4600">
                <a:latin typeface="Verdana"/>
                <a:ea typeface="Verdana"/>
              </a:rPr>
              <a:t> The 2023 design limited east-west connectivity between Martin Luther King Jr. Boulevard and 15th Street to downtown.</a:t>
            </a:r>
          </a:p>
          <a:p>
            <a:pPr marL="736600" indent="-736600">
              <a:spcAft>
                <a:spcPts val="3840"/>
              </a:spcAft>
            </a:pPr>
            <a:r>
              <a:rPr lang="en-US" sz="4600" b="1">
                <a:latin typeface="Verdana"/>
                <a:ea typeface="Verdana"/>
              </a:rPr>
              <a:t>What We Did: </a:t>
            </a:r>
            <a:r>
              <a:rPr lang="en-US" sz="4600">
                <a:latin typeface="Verdana"/>
                <a:ea typeface="Verdana"/>
              </a:rPr>
              <a:t>Added new signalized 16th Street bridge,</a:t>
            </a:r>
            <a:r>
              <a:rPr lang="en-US" sz="4600">
                <a:solidFill>
                  <a:srgbClr val="FF0000"/>
                </a:solidFill>
                <a:latin typeface="Verdana"/>
                <a:ea typeface="Verdana"/>
              </a:rPr>
              <a:t> </a:t>
            </a:r>
            <a:r>
              <a:rPr lang="en-US" sz="4600">
                <a:latin typeface="Verdana"/>
                <a:ea typeface="Verdana"/>
              </a:rPr>
              <a:t>funded by the University of Texas at Austin, to provide access between Martin Luther King Jr. Boulevard and downtown. The bridge will be signalized and allow drivers to merge onto the I-35 boulevard in either </a:t>
            </a:r>
            <a:r>
              <a:rPr lang="en-US" sz="4600">
                <a:solidFill>
                  <a:srgbClr val="000000"/>
                </a:solidFill>
                <a:latin typeface="Verdana"/>
                <a:ea typeface="Verdana"/>
              </a:rPr>
              <a:t>direction</a:t>
            </a:r>
            <a:r>
              <a:rPr lang="en-US" sz="4600">
                <a:latin typeface="Verdana"/>
                <a:ea typeface="Verdana"/>
              </a:rPr>
              <a:t>.</a:t>
            </a:r>
            <a:endParaRPr lang="en-US" sz="4600"/>
          </a:p>
        </p:txBody>
      </p:sp>
      <p:pic>
        <p:nvPicPr>
          <p:cNvPr id="7" name="Picture 6" descr="16th Street Connection schematic snippet. This is a proposed project schematic showing the updated design for the 16th Street area within the Downtown Project corridor. The schematic highlights the newly added signalized 16th Street bridge—funded by the University of Texas at Austin—which provides an additional east‑west connection between Martin Luther King Jr. Boulevard and downtown. The design shows the bridge extending over the corridor and tying into the I‑35 boulevard with a signalized intersection, allowing drivers to merge onto the boulevard in either direction. No additional relevant locations are shown beyond the immediate 16th Street area. There are no inset figures or inset maps present. Additional information includes that this snippet represents the current updated design as part of the larger Downtown Project. Preliminary, subject to change. For any questions, assistance, or more information, please contact c a p e x  central @ t x d o t .gov.">
            <a:extLst>
              <a:ext uri="{FF2B5EF4-FFF2-40B4-BE49-F238E27FC236}">
                <a16:creationId xmlns:a16="http://schemas.microsoft.com/office/drawing/2014/main" id="{0446E084-34BC-6EB7-41E0-F191A0F7BB76}"/>
              </a:ext>
            </a:extLst>
          </p:cNvPr>
          <p:cNvPicPr>
            <a:picLocks noChangeAspect="1"/>
          </p:cNvPicPr>
          <p:nvPr/>
        </p:nvPicPr>
        <p:blipFill>
          <a:blip r:embed="rId3"/>
          <a:srcRect l="7786" r="-101" b="-143"/>
          <a:stretch>
            <a:fillRect/>
          </a:stretch>
        </p:blipFill>
        <p:spPr>
          <a:xfrm>
            <a:off x="7299608" y="8978752"/>
            <a:ext cx="18334422" cy="10483684"/>
          </a:xfrm>
          <a:prstGeom prst="rect">
            <a:avLst/>
          </a:prstGeom>
          <a:ln>
            <a:noFill/>
          </a:ln>
        </p:spPr>
      </p:pic>
      <p:sp>
        <p:nvSpPr>
          <p:cNvPr id="39" name="TextBox 38">
            <a:extLst>
              <a:ext uri="{FF2B5EF4-FFF2-40B4-BE49-F238E27FC236}">
                <a16:creationId xmlns:a16="http://schemas.microsoft.com/office/drawing/2014/main" id="{42C5CD0C-7911-94A7-EE18-D4B027843C98}"/>
              </a:ext>
            </a:extLst>
          </p:cNvPr>
          <p:cNvSpPr txBox="1"/>
          <p:nvPr/>
        </p:nvSpPr>
        <p:spPr>
          <a:xfrm>
            <a:off x="7299434" y="19599949"/>
            <a:ext cx="28536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a:t>
            </a:r>
          </a:p>
        </p:txBody>
      </p:sp>
    </p:spTree>
    <p:extLst>
      <p:ext uri="{BB962C8B-B14F-4D97-AF65-F5344CB8AC3E}">
        <p14:creationId xmlns:p14="http://schemas.microsoft.com/office/powerpoint/2010/main" val="3532348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24B98-E320-0505-0956-5B9C6A430D8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24916F8-3553-DC40-7F9C-9A1375406033}"/>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Boulevard Overview</a:t>
            </a:r>
            <a:endParaRPr kumimoji="0" lang="en-US" sz="6400" b="0" i="0" u="none" strike="noStrike" kern="1200" cap="none" spc="0" normalizeH="0" baseline="0" noProof="0">
              <a:ln>
                <a:noFill/>
              </a:ln>
              <a:solidFill>
                <a:srgbClr val="205588"/>
              </a:solidFill>
              <a:effectLst/>
              <a:uLnTx/>
              <a:uFillTx/>
              <a:latin typeface="Franklin Gothic Demi" pitchFamily="34" charset="0"/>
              <a:ea typeface="+mn-ea"/>
              <a:cs typeface="Arial" pitchFamily="34" charset="0"/>
            </a:endParaRPr>
          </a:p>
        </p:txBody>
      </p:sp>
      <p:sp>
        <p:nvSpPr>
          <p:cNvPr id="24" name="Content Placeholder 2">
            <a:extLst>
              <a:ext uri="{FF2B5EF4-FFF2-40B4-BE49-F238E27FC236}">
                <a16:creationId xmlns:a16="http://schemas.microsoft.com/office/drawing/2014/main" id="{4EFF60F9-9E8E-4416-D90A-526629D59632}"/>
              </a:ext>
            </a:extLst>
          </p:cNvPr>
          <p:cNvSpPr txBox="1">
            <a:spLocks/>
          </p:cNvSpPr>
          <p:nvPr/>
        </p:nvSpPr>
        <p:spPr>
          <a:xfrm>
            <a:off x="1645920" y="5082422"/>
            <a:ext cx="14986395" cy="14333219"/>
          </a:xfrm>
          <a:prstGeom prst="rect">
            <a:avLst/>
          </a:prstGeom>
        </p:spPr>
        <p:txBody>
          <a:bodyPr lIns="0" tIns="0" rIns="0" bIns="0" anchor="t">
            <a:normAutofit/>
          </a:bodyPr>
          <a:lstStyle>
            <a:lvl1pPr marL="736683" indent="-736683" algn="l" defTabSz="2926400"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6100" indent="-736683"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700"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9301" indent="-731601"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8001"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r>
              <a:rPr lang="en-US" sz="5000" b="1">
                <a:latin typeface="Verdana"/>
                <a:ea typeface="Verdana"/>
              </a:rPr>
              <a:t>Limits:</a:t>
            </a:r>
            <a:r>
              <a:rPr lang="en-US" sz="5000">
                <a:latin typeface="Verdana"/>
                <a:ea typeface="Verdana"/>
              </a:rPr>
              <a:t> Dean Keeton Street to Cesar Chavez Street.</a:t>
            </a:r>
          </a:p>
          <a:p>
            <a:r>
              <a:rPr lang="en-US" sz="5000" b="1">
                <a:latin typeface="Verdana"/>
                <a:ea typeface="Verdana"/>
              </a:rPr>
              <a:t>Features:</a:t>
            </a:r>
          </a:p>
          <a:p>
            <a:pPr marL="1645920" lvl="1" indent="-736600">
              <a:buFont typeface="Wingdings" panose="05000000000000000000" pitchFamily="2" charset="2"/>
              <a:buChar char="§"/>
            </a:pPr>
            <a:r>
              <a:rPr lang="en-US" sz="5000">
                <a:latin typeface="Verdana"/>
                <a:ea typeface="Verdana"/>
              </a:rPr>
              <a:t>Shifts northbound I-35 frontage road west of I-35 through downtown.</a:t>
            </a:r>
          </a:p>
          <a:p>
            <a:pPr marL="1645920" lvl="1" indent="-736600">
              <a:buFont typeface="Wingdings" panose="05000000000000000000" pitchFamily="2" charset="2"/>
              <a:buChar char="§"/>
            </a:pPr>
            <a:r>
              <a:rPr lang="en-US" sz="5000">
                <a:latin typeface="Verdana"/>
                <a:ea typeface="Verdana"/>
              </a:rPr>
              <a:t>Shifts southbound I-35 frontage road east of I-35 between 15th Street and Dean Keeton Street.</a:t>
            </a:r>
          </a:p>
          <a:p>
            <a:pPr marL="1645920" lvl="1" indent="-736600">
              <a:buFont typeface="Wingdings" panose="05000000000000000000" pitchFamily="2" charset="2"/>
              <a:buChar char="§"/>
            </a:pPr>
            <a:r>
              <a:rPr lang="en-US" sz="5000">
                <a:latin typeface="Verdana"/>
                <a:ea typeface="Verdana"/>
              </a:rPr>
              <a:t>Reduces speed limits to 35 miles per hour (mph).</a:t>
            </a:r>
          </a:p>
          <a:p>
            <a:r>
              <a:rPr lang="en-US" sz="5000" b="1">
                <a:latin typeface="Verdana"/>
                <a:ea typeface="Verdana"/>
              </a:rPr>
              <a:t>Benefits:</a:t>
            </a:r>
          </a:p>
          <a:p>
            <a:pPr marL="1732280" lvl="1" indent="-736600">
              <a:buFont typeface="Wingdings" panose="05000000000000000000" pitchFamily="2" charset="2"/>
              <a:buChar char="§"/>
            </a:pPr>
            <a:r>
              <a:rPr lang="en-US" sz="5000">
                <a:latin typeface="Verdana"/>
                <a:ea typeface="Verdana"/>
              </a:rPr>
              <a:t>Minimizes right-of-way impacts. </a:t>
            </a:r>
          </a:p>
          <a:p>
            <a:pPr marL="1732280" lvl="1" indent="-736600">
              <a:buFont typeface="Wingdings" panose="05000000000000000000" pitchFamily="2" charset="2"/>
              <a:buChar char="§"/>
            </a:pPr>
            <a:r>
              <a:rPr lang="en-US" sz="5000">
                <a:latin typeface="Verdana"/>
                <a:ea typeface="Verdana"/>
              </a:rPr>
              <a:t>Provides pedestrian-bicycle friendly experience.</a:t>
            </a:r>
          </a:p>
          <a:p>
            <a:pPr marL="1732280" lvl="1" indent="-736600">
              <a:buFont typeface="Wingdings" panose="05000000000000000000" pitchFamily="2" charset="2"/>
              <a:buChar char="§"/>
            </a:pPr>
            <a:r>
              <a:rPr lang="en-US" sz="5000">
                <a:latin typeface="Verdana"/>
                <a:ea typeface="Verdana"/>
              </a:rPr>
              <a:t>Design features informed by community feedback to create an urban feel.</a:t>
            </a:r>
          </a:p>
        </p:txBody>
      </p:sp>
      <p:pic>
        <p:nvPicPr>
          <p:cNvPr id="3" name="Picture 2" descr="Rendering of the future I-35 at 8th Street looking south showing the boulevard segment of the frontage road and the &quot;caps&quot; that will be over the roadway and allow for multipurpose community spaces (parkland, walking paths, etc.)">
            <a:extLst>
              <a:ext uri="{FF2B5EF4-FFF2-40B4-BE49-F238E27FC236}">
                <a16:creationId xmlns:a16="http://schemas.microsoft.com/office/drawing/2014/main" id="{3271BCE5-F614-8B82-C9E1-7AA44AD81142}"/>
              </a:ext>
            </a:extLst>
          </p:cNvPr>
          <p:cNvPicPr>
            <a:picLocks noChangeAspect="1"/>
          </p:cNvPicPr>
          <p:nvPr/>
        </p:nvPicPr>
        <p:blipFill>
          <a:blip r:embed="rId3"/>
          <a:srcRect l="46471" t="1682" b="5805"/>
          <a:stretch/>
        </p:blipFill>
        <p:spPr>
          <a:xfrm>
            <a:off x="19253200" y="4800601"/>
            <a:ext cx="12953999" cy="12593455"/>
          </a:xfrm>
          <a:prstGeom prst="rect">
            <a:avLst/>
          </a:prstGeom>
          <a:noFill/>
          <a:ln>
            <a:noFill/>
          </a:ln>
        </p:spPr>
      </p:pic>
      <p:sp>
        <p:nvSpPr>
          <p:cNvPr id="4" name="TextBox 3">
            <a:extLst>
              <a:ext uri="{FF2B5EF4-FFF2-40B4-BE49-F238E27FC236}">
                <a16:creationId xmlns:a16="http://schemas.microsoft.com/office/drawing/2014/main" id="{E1911AF7-0D5B-38F6-CAA3-37E5C0DA389B}"/>
              </a:ext>
            </a:extLst>
          </p:cNvPr>
          <p:cNvSpPr txBox="1"/>
          <p:nvPr/>
        </p:nvSpPr>
        <p:spPr>
          <a:xfrm>
            <a:off x="19224337" y="17377291"/>
            <a:ext cx="12649617"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Frontage road boulevard at 8th Street, looking south.</a:t>
            </a:r>
          </a:p>
        </p:txBody>
      </p:sp>
      <p:sp>
        <p:nvSpPr>
          <p:cNvPr id="7" name="TextBox 6">
            <a:extLst>
              <a:ext uri="{FF2B5EF4-FFF2-40B4-BE49-F238E27FC236}">
                <a16:creationId xmlns:a16="http://schemas.microsoft.com/office/drawing/2014/main" id="{51B2C4DA-888D-F301-91CD-0ABB9F511AEF}"/>
              </a:ext>
            </a:extLst>
          </p:cNvPr>
          <p:cNvSpPr txBox="1"/>
          <p:nvPr/>
        </p:nvSpPr>
        <p:spPr>
          <a:xfrm>
            <a:off x="1005047" y="19429684"/>
            <a:ext cx="18248153" cy="5338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2221693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3A801-ECA9-354D-C6E7-7A18C4BA1A0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47F49F0-A69C-DF9A-79DF-7C1667A533D7}"/>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Noise Walls – Holly Street</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6" name="Content Placeholder 2">
            <a:extLst>
              <a:ext uri="{FF2B5EF4-FFF2-40B4-BE49-F238E27FC236}">
                <a16:creationId xmlns:a16="http://schemas.microsoft.com/office/drawing/2014/main" id="{2F3F3F4D-258A-666B-17B2-F965998CF685}"/>
              </a:ext>
            </a:extLst>
          </p:cNvPr>
          <p:cNvSpPr>
            <a:spLocks noGrp="1"/>
          </p:cNvSpPr>
          <p:nvPr/>
        </p:nvSpPr>
        <p:spPr>
          <a:xfrm>
            <a:off x="1645921" y="5483946"/>
            <a:ext cx="17009690" cy="13496380"/>
          </a:xfrm>
          <a:prstGeom prst="rect">
            <a:avLst/>
          </a:prstGeom>
        </p:spPr>
        <p:txBody>
          <a:bodyPr lIns="0" tIns="0" rIns="0" bIns="0" anchor="t">
            <a:normAutofit lnSpcReduction="10000"/>
          </a:bodyPr>
          <a:lstStyle>
            <a:lvl1pPr marL="823042" indent="-823042" algn="l" defTabSz="2926400" rtl="0" eaLnBrk="1" latinLnBrk="0" hangingPunct="1">
              <a:lnSpc>
                <a:spcPct val="120000"/>
              </a:lnSpc>
              <a:spcBef>
                <a:spcPts val="0"/>
              </a:spcBef>
              <a:spcAft>
                <a:spcPts val="2160"/>
              </a:spcAft>
              <a:buClr>
                <a:schemeClr val="accent1"/>
              </a:buClr>
              <a:buSzPct val="120000"/>
              <a:buFont typeface="Wingdings" pitchFamily="2" charset="2"/>
              <a:buChar char="§"/>
              <a:defRPr sz="5400" kern="1200">
                <a:solidFill>
                  <a:schemeClr val="tx1"/>
                </a:solidFill>
                <a:latin typeface="Franklin Gothic Book" pitchFamily="34" charset="0"/>
                <a:ea typeface="+mn-ea"/>
                <a:cs typeface="+mn-cs"/>
              </a:defRPr>
            </a:lvl1pPr>
            <a:lvl2pPr marL="2041145"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2pPr>
            <a:lvl3pPr marL="3086408" indent="-823042" algn="l" defTabSz="2926400" rtl="0" eaLnBrk="1" latinLnBrk="0" hangingPunct="1">
              <a:lnSpc>
                <a:spcPct val="120000"/>
              </a:lnSpc>
              <a:spcBef>
                <a:spcPts val="0"/>
              </a:spcBef>
              <a:spcAft>
                <a:spcPts val="2160"/>
              </a:spcAft>
              <a:buClr>
                <a:schemeClr val="accent1"/>
              </a:buClr>
              <a:buFont typeface="Wingdings" panose="05000000000000000000" pitchFamily="2" charset="2"/>
              <a:buChar char="§"/>
              <a:defRPr sz="5400" kern="1200">
                <a:solidFill>
                  <a:schemeClr val="tx1"/>
                </a:solidFill>
                <a:latin typeface="Franklin Gothic Book" pitchFamily="34" charset="0"/>
                <a:ea typeface="+mn-ea"/>
                <a:cs typeface="+mn-cs"/>
              </a:defRPr>
            </a:lvl3pPr>
            <a:lvl4pPr marL="4320972"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4pPr>
            <a:lvl5pPr marL="5555536" indent="-823042" algn="l" defTabSz="2926400" rtl="0" eaLnBrk="1" latinLnBrk="0" hangingPunct="1">
              <a:lnSpc>
                <a:spcPct val="120000"/>
              </a:lnSpc>
              <a:spcBef>
                <a:spcPts val="0"/>
              </a:spcBef>
              <a:spcAft>
                <a:spcPts val="2160"/>
              </a:spcAft>
              <a:buClr>
                <a:schemeClr val="accent1"/>
              </a:buClr>
              <a:buSzPct val="80000"/>
              <a:buFont typeface="Verdana" panose="020B0604030504040204" pitchFamily="34" charset="0"/>
              <a:buChar char="°"/>
              <a:defRPr sz="5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r>
              <a:rPr lang="en-US" sz="4800">
                <a:solidFill>
                  <a:srgbClr val="242424"/>
                </a:solidFill>
                <a:latin typeface="Verdana"/>
                <a:ea typeface="Verdana"/>
              </a:rPr>
              <a:t>When TxDOT builds in new areas or adds capacity to existing roads, a noise study is performed in accordance with federal and state policies. The study will determine potential traffic noise impacts and whether a noise wall is appropriate for mitigation.</a:t>
            </a:r>
            <a:endParaRPr lang="en-US" sz="4800">
              <a:latin typeface="Verdana"/>
              <a:ea typeface="Verdana"/>
            </a:endParaRPr>
          </a:p>
          <a:p>
            <a:r>
              <a:rPr lang="en-US" sz="4800">
                <a:solidFill>
                  <a:srgbClr val="242424"/>
                </a:solidFill>
                <a:latin typeface="Verdana"/>
                <a:ea typeface="Verdana"/>
              </a:rPr>
              <a:t>During final design of the Downtown segment, TxDOT identified the need for a new sound wall along n</a:t>
            </a:r>
            <a:r>
              <a:rPr lang="en-US" sz="4800">
                <a:latin typeface="Verdana"/>
                <a:ea typeface="Verdana"/>
              </a:rPr>
              <a:t>orthbound I-35 between Holly Street and Cesar Chavez Street.</a:t>
            </a:r>
          </a:p>
          <a:p>
            <a:r>
              <a:rPr lang="en-US" sz="4800">
                <a:latin typeface="Verdana"/>
                <a:ea typeface="Verdana"/>
              </a:rPr>
              <a:t>Next steps:</a:t>
            </a:r>
          </a:p>
          <a:p>
            <a:pPr marL="2040890" lvl="1" indent="-822960">
              <a:buFont typeface="Wingdings" panose="05000000000000000000" pitchFamily="2" charset="2"/>
              <a:buChar char="§"/>
            </a:pPr>
            <a:r>
              <a:rPr lang="en-US" sz="4800">
                <a:latin typeface="Verdana"/>
                <a:ea typeface="Verdana"/>
              </a:rPr>
              <a:t>TxDOT will host a noise wall meeting with benefited receivers along this corridor. </a:t>
            </a:r>
          </a:p>
          <a:p>
            <a:pPr marL="2040890" lvl="1" indent="-822960">
              <a:buFont typeface="Wingdings" panose="05000000000000000000" pitchFamily="2" charset="2"/>
              <a:buChar char="§"/>
            </a:pPr>
            <a:r>
              <a:rPr lang="en-US" sz="4800">
                <a:latin typeface="Verdana"/>
                <a:ea typeface="Verdana"/>
              </a:rPr>
              <a:t>Expected meeting date: early 2026.</a:t>
            </a:r>
            <a:endParaRPr lang="en-US" sz="4800"/>
          </a:p>
          <a:p>
            <a:pPr marL="822960" indent="-822960"/>
            <a:endParaRPr lang="en-US" sz="4400">
              <a:solidFill>
                <a:srgbClr val="242424"/>
              </a:solidFill>
              <a:latin typeface="Verdana"/>
              <a:ea typeface="Verdana"/>
            </a:endParaRPr>
          </a:p>
          <a:p>
            <a:pPr marL="822960" indent="-822960"/>
            <a:endParaRPr lang="en-US" sz="4400">
              <a:solidFill>
                <a:srgbClr val="242424"/>
              </a:solidFill>
              <a:latin typeface="Verdana"/>
              <a:ea typeface="Verdana"/>
            </a:endParaRPr>
          </a:p>
        </p:txBody>
      </p:sp>
      <p:pic>
        <p:nvPicPr>
          <p:cNvPr id="5" name="Picture 4" descr="Example of a noise wall.">
            <a:extLst>
              <a:ext uri="{FF2B5EF4-FFF2-40B4-BE49-F238E27FC236}">
                <a16:creationId xmlns:a16="http://schemas.microsoft.com/office/drawing/2014/main" id="{1BAB5F21-D85E-07AF-0422-59BB630F4C8C}"/>
              </a:ext>
            </a:extLst>
          </p:cNvPr>
          <p:cNvPicPr>
            <a:picLocks noChangeAspect="1"/>
          </p:cNvPicPr>
          <p:nvPr/>
        </p:nvPicPr>
        <p:blipFill>
          <a:blip r:embed="rId2"/>
          <a:srcRect t="4050"/>
          <a:stretch/>
        </p:blipFill>
        <p:spPr>
          <a:xfrm>
            <a:off x="19563210" y="4936314"/>
            <a:ext cx="10125552" cy="14640569"/>
          </a:xfrm>
          <a:prstGeom prst="rect">
            <a:avLst/>
          </a:prstGeom>
        </p:spPr>
      </p:pic>
    </p:spTree>
    <p:extLst>
      <p:ext uri="{BB962C8B-B14F-4D97-AF65-F5344CB8AC3E}">
        <p14:creationId xmlns:p14="http://schemas.microsoft.com/office/powerpoint/2010/main" val="540829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140F-1254-E5A6-BE29-0A9C68E7A2C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1EB4454-D551-26D4-42E8-53504711D0BE}"/>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Widened Bridges</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5" name="Content Placeholder 2">
            <a:extLst>
              <a:ext uri="{FF2B5EF4-FFF2-40B4-BE49-F238E27FC236}">
                <a16:creationId xmlns:a16="http://schemas.microsoft.com/office/drawing/2014/main" id="{19B1B90C-C579-18D0-175A-560019219FBA}"/>
              </a:ext>
            </a:extLst>
          </p:cNvPr>
          <p:cNvSpPr txBox="1">
            <a:spLocks/>
          </p:cNvSpPr>
          <p:nvPr/>
        </p:nvSpPr>
        <p:spPr>
          <a:xfrm>
            <a:off x="1671825" y="5553652"/>
            <a:ext cx="16552370" cy="14317045"/>
          </a:xfrm>
          <a:prstGeom prst="rect">
            <a:avLst/>
          </a:prstGeom>
        </p:spPr>
        <p:txBody>
          <a:bodyPr lIns="0" tIns="0" rIns="0" bIns="0" anchor="t">
            <a:normAutofit/>
          </a:bodyPr>
          <a:lstStyle>
            <a:lvl1pPr marL="736683" indent="-736683" algn="l" defTabSz="2926400"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6100" indent="-736683"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700"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9301" indent="-731601" algn="l" defTabSz="2926400"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8001" indent="-548701" algn="l" defTabSz="2926400"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fontAlgn="base"/>
            <a:r>
              <a:rPr lang="en-US" sz="5400" b="1">
                <a:latin typeface="Verdana"/>
                <a:ea typeface="Verdana"/>
              </a:rPr>
              <a:t>Located at: </a:t>
            </a:r>
          </a:p>
          <a:p>
            <a:pPr marL="1595120" lvl="1" indent="-685800">
              <a:buFont typeface="Wingdings" panose="05000000000000000000" pitchFamily="2" charset="2"/>
              <a:buChar char="§"/>
            </a:pPr>
            <a:r>
              <a:rPr lang="en-US" sz="5400">
                <a:latin typeface="Verdana"/>
                <a:ea typeface="Verdana"/>
              </a:rPr>
              <a:t>Airport Boulevard, 41st Street, 38th 1/2 Street, 32nd Street, Dean Keeton Street, Manor Road, MLK Jr. Boulevard, 16th Street, 12th Street, 11th Street, 7th Street, 6th Street, 5th Street, Cesar Chavez Street, and Holly Street.</a:t>
            </a:r>
          </a:p>
          <a:p>
            <a:pPr fontAlgn="base"/>
            <a:r>
              <a:rPr lang="en-US" sz="5400" b="1">
                <a:latin typeface="Verdana"/>
                <a:ea typeface="Verdana"/>
              </a:rPr>
              <a:t>Features:</a:t>
            </a:r>
          </a:p>
          <a:p>
            <a:pPr marL="1595120" lvl="1" indent="-685800" fontAlgn="base">
              <a:buFont typeface="Wingdings" panose="05000000000000000000" pitchFamily="2" charset="2"/>
              <a:buChar char="§"/>
            </a:pPr>
            <a:r>
              <a:rPr lang="en-US" sz="5400">
                <a:latin typeface="Verdana"/>
                <a:ea typeface="Verdana"/>
              </a:rPr>
              <a:t>30 feet on each side for bicycle and pedestrian paths. </a:t>
            </a:r>
          </a:p>
          <a:p>
            <a:pPr marL="1595120" lvl="1" indent="-685800" fontAlgn="base">
              <a:buFont typeface="Wingdings" panose="05000000000000000000" pitchFamily="2" charset="2"/>
              <a:buChar char="§"/>
            </a:pPr>
            <a:r>
              <a:rPr lang="en-US" sz="5400">
                <a:latin typeface="Verdana"/>
                <a:ea typeface="Verdana"/>
              </a:rPr>
              <a:t>​Supports multi-modal accessibility.</a:t>
            </a:r>
          </a:p>
          <a:p>
            <a:pPr marL="1595120" lvl="1" indent="-685800" fontAlgn="base">
              <a:buFont typeface="Wingdings" panose="05000000000000000000" pitchFamily="2" charset="2"/>
              <a:buChar char="§"/>
            </a:pPr>
            <a:r>
              <a:rPr lang="en-US" sz="5400">
                <a:latin typeface="Verdana"/>
                <a:ea typeface="Verdana"/>
              </a:rPr>
              <a:t>Buffer zones for safety.</a:t>
            </a:r>
          </a:p>
          <a:p>
            <a:pPr marL="1595120" lvl="1" indent="-685800" fontAlgn="base">
              <a:buFont typeface="Wingdings" panose="05000000000000000000" pitchFamily="2" charset="2"/>
              <a:buChar char="§"/>
            </a:pPr>
            <a:r>
              <a:rPr lang="en-US" sz="5400">
                <a:latin typeface="Verdana"/>
                <a:ea typeface="Verdana"/>
              </a:rPr>
              <a:t>Shade structures.</a:t>
            </a:r>
          </a:p>
          <a:p>
            <a:pPr marL="1732280" lvl="1" indent="-822960">
              <a:buFont typeface="Courier New" pitchFamily="2" charset="2"/>
              <a:buChar char="o"/>
            </a:pPr>
            <a:endParaRPr lang="en-US" sz="4800">
              <a:latin typeface="Verdana"/>
              <a:ea typeface="Verdana"/>
            </a:endParaRPr>
          </a:p>
          <a:p>
            <a:pPr marL="1732280" lvl="1" indent="-822960">
              <a:buFont typeface="Courier New" pitchFamily="2" charset="2"/>
              <a:buChar char="o"/>
            </a:pPr>
            <a:endParaRPr lang="en-US" sz="4800">
              <a:latin typeface="Verdana"/>
              <a:ea typeface="Verdana"/>
            </a:endParaRPr>
          </a:p>
          <a:p>
            <a:pPr marL="2040890" lvl="1" indent="-822960">
              <a:buFont typeface="Courier New" pitchFamily="2" charset="2"/>
              <a:buChar char="o"/>
            </a:pPr>
            <a:endParaRPr lang="en-US" sz="4800">
              <a:latin typeface="Verdana"/>
              <a:ea typeface="Verdana"/>
            </a:endParaRPr>
          </a:p>
          <a:p>
            <a:pPr marL="1217930" lvl="1" indent="0">
              <a:buNone/>
            </a:pPr>
            <a:endParaRPr lang="en-US" sz="4800">
              <a:latin typeface="Verdana"/>
              <a:ea typeface="Verdana"/>
            </a:endParaRPr>
          </a:p>
          <a:p>
            <a:pPr marL="822960" indent="-822960"/>
            <a:endParaRPr lang="en-US" sz="4800">
              <a:latin typeface="Verdana"/>
              <a:ea typeface="Verdana"/>
            </a:endParaRPr>
          </a:p>
        </p:txBody>
      </p:sp>
      <p:pic>
        <p:nvPicPr>
          <p:cNvPr id="9" name="Picture 8" descr="Rendering of the future 6th Street at I-35 looking east and showing the caps that will be over the roadway and allow for multipurpose community spaces (parkland, walking paths, etc.)">
            <a:extLst>
              <a:ext uri="{FF2B5EF4-FFF2-40B4-BE49-F238E27FC236}">
                <a16:creationId xmlns:a16="http://schemas.microsoft.com/office/drawing/2014/main" id="{014907BA-54A2-34CC-6E3A-9F05D91F5769}"/>
              </a:ext>
            </a:extLst>
          </p:cNvPr>
          <p:cNvPicPr>
            <a:picLocks noChangeAspect="1"/>
          </p:cNvPicPr>
          <p:nvPr/>
        </p:nvPicPr>
        <p:blipFill>
          <a:blip r:embed="rId2"/>
          <a:stretch>
            <a:fillRect/>
          </a:stretch>
        </p:blipFill>
        <p:spPr>
          <a:xfrm>
            <a:off x="18592800" y="7072312"/>
            <a:ext cx="13868400" cy="7800975"/>
          </a:xfrm>
          <a:prstGeom prst="rect">
            <a:avLst/>
          </a:prstGeom>
        </p:spPr>
      </p:pic>
      <p:sp>
        <p:nvSpPr>
          <p:cNvPr id="14" name="TextBox 13">
            <a:extLst>
              <a:ext uri="{FF2B5EF4-FFF2-40B4-BE49-F238E27FC236}">
                <a16:creationId xmlns:a16="http://schemas.microsoft.com/office/drawing/2014/main" id="{D80381F2-7C38-B45C-4321-D0FE9CDE1237}"/>
              </a:ext>
            </a:extLst>
          </p:cNvPr>
          <p:cNvSpPr txBox="1"/>
          <p:nvPr/>
        </p:nvSpPr>
        <p:spPr>
          <a:xfrm>
            <a:off x="18634051" y="14873287"/>
            <a:ext cx="8079456"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Future 6th Street widened bridge.</a:t>
            </a:r>
          </a:p>
        </p:txBody>
      </p:sp>
      <p:sp>
        <p:nvSpPr>
          <p:cNvPr id="3" name="TextBox 2">
            <a:extLst>
              <a:ext uri="{FF2B5EF4-FFF2-40B4-BE49-F238E27FC236}">
                <a16:creationId xmlns:a16="http://schemas.microsoft.com/office/drawing/2014/main" id="{75D2C191-79DE-9A3F-FD83-EEF1B8DE87FB}"/>
              </a:ext>
            </a:extLst>
          </p:cNvPr>
          <p:cNvSpPr txBox="1"/>
          <p:nvPr/>
        </p:nvSpPr>
        <p:spPr>
          <a:xfrm>
            <a:off x="665910" y="19722842"/>
            <a:ext cx="17378475"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3549769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AF417-B90D-7231-79C1-628B7CAF717A}"/>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AF65AF7-C6E0-5E3A-1DB6-9D64FC52D8E8}"/>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Caps and Stitches: City of Austin Overview</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4" name="Content Placeholder 2">
            <a:extLst>
              <a:ext uri="{FF2B5EF4-FFF2-40B4-BE49-F238E27FC236}">
                <a16:creationId xmlns:a16="http://schemas.microsoft.com/office/drawing/2014/main" id="{2A6BAA44-A81A-BD2C-AADE-63AD63CBCD41}"/>
              </a:ext>
            </a:extLst>
          </p:cNvPr>
          <p:cNvSpPr>
            <a:spLocks noGrp="1"/>
          </p:cNvSpPr>
          <p:nvPr/>
        </p:nvSpPr>
        <p:spPr>
          <a:xfrm>
            <a:off x="1691757" y="5024956"/>
            <a:ext cx="16280365" cy="14346013"/>
          </a:xfrm>
          <a:prstGeom prst="rect">
            <a:avLst/>
          </a:prstGeom>
        </p:spPr>
        <p:txBody>
          <a:bodyPr lIns="0" tIns="0" rIns="0" bIns="0" anchor="t">
            <a:normAutofit fontScale="92500" lnSpcReduction="20000"/>
          </a:bodyPr>
          <a:lstStyle>
            <a:lvl1pPr marL="823042" indent="-823042" algn="l" defTabSz="2926400" rtl="0" eaLnBrk="1" latinLnBrk="0" hangingPunct="1">
              <a:lnSpc>
                <a:spcPct val="120000"/>
              </a:lnSpc>
              <a:spcBef>
                <a:spcPts val="0"/>
              </a:spcBef>
              <a:spcAft>
                <a:spcPts val="2160"/>
              </a:spcAft>
              <a:buClr>
                <a:schemeClr val="accent1"/>
              </a:buClr>
              <a:buSzPct val="120000"/>
              <a:buFont typeface="Wingdings" pitchFamily="2" charset="2"/>
              <a:buChar char="§"/>
              <a:defRPr sz="5400" kern="1200">
                <a:solidFill>
                  <a:schemeClr val="tx1"/>
                </a:solidFill>
                <a:latin typeface="Franklin Gothic Book" pitchFamily="34" charset="0"/>
                <a:ea typeface="+mn-ea"/>
                <a:cs typeface="+mn-cs"/>
              </a:defRPr>
            </a:lvl1pPr>
            <a:lvl2pPr marL="2041145"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2pPr>
            <a:lvl3pPr marL="3086408" indent="-823042" algn="l" defTabSz="2926400" rtl="0" eaLnBrk="1" latinLnBrk="0" hangingPunct="1">
              <a:lnSpc>
                <a:spcPct val="120000"/>
              </a:lnSpc>
              <a:spcBef>
                <a:spcPts val="0"/>
              </a:spcBef>
              <a:spcAft>
                <a:spcPts val="2160"/>
              </a:spcAft>
              <a:buClr>
                <a:schemeClr val="accent1"/>
              </a:buClr>
              <a:buFont typeface="Wingdings" panose="05000000000000000000" pitchFamily="2" charset="2"/>
              <a:buChar char="§"/>
              <a:defRPr sz="5400" kern="1200">
                <a:solidFill>
                  <a:schemeClr val="tx1"/>
                </a:solidFill>
                <a:latin typeface="Franklin Gothic Book" pitchFamily="34" charset="0"/>
                <a:ea typeface="+mn-ea"/>
                <a:cs typeface="+mn-cs"/>
              </a:defRPr>
            </a:lvl3pPr>
            <a:lvl4pPr marL="4320972"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4pPr>
            <a:lvl5pPr marL="5555536" indent="-823042" algn="l" defTabSz="2926400" rtl="0" eaLnBrk="1" latinLnBrk="0" hangingPunct="1">
              <a:lnSpc>
                <a:spcPct val="120000"/>
              </a:lnSpc>
              <a:spcBef>
                <a:spcPts val="0"/>
              </a:spcBef>
              <a:spcAft>
                <a:spcPts val="2160"/>
              </a:spcAft>
              <a:buClr>
                <a:schemeClr val="accent1"/>
              </a:buClr>
              <a:buSzPct val="80000"/>
              <a:buFont typeface="Verdana" panose="020B0604030504040204" pitchFamily="34" charset="0"/>
              <a:buChar char="°"/>
              <a:defRPr sz="5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fontAlgn="base"/>
            <a:r>
              <a:rPr lang="en-US">
                <a:latin typeface="Verdana"/>
                <a:ea typeface="Verdana"/>
              </a:rPr>
              <a:t>In 2017, TxDOT collaborated with the City of Austin on the design of roadway elements over I-35.​</a:t>
            </a:r>
          </a:p>
          <a:p>
            <a:pPr fontAlgn="base"/>
            <a:r>
              <a:rPr lang="en-US">
                <a:latin typeface="Verdana"/>
                <a:ea typeface="Verdana"/>
              </a:rPr>
              <a:t>The Central project offers an opportunity to cap more than 20 acres of highway, including:​</a:t>
            </a:r>
          </a:p>
          <a:p>
            <a:pPr marL="2040890" lvl="1" indent="-822960" fontAlgn="base">
              <a:buFont typeface="Wingdings" panose="05000000000000000000" pitchFamily="2" charset="2"/>
              <a:buChar char="§"/>
            </a:pPr>
            <a:r>
              <a:rPr lang="en-US">
                <a:latin typeface="Verdana"/>
                <a:ea typeface="Verdana"/>
              </a:rPr>
              <a:t>Eight acres of downtown Austin.​</a:t>
            </a:r>
          </a:p>
          <a:p>
            <a:pPr marL="2040890" lvl="1" indent="-822960" fontAlgn="base">
              <a:buFont typeface="Wingdings" panose="05000000000000000000" pitchFamily="2" charset="2"/>
              <a:buChar char="§"/>
            </a:pPr>
            <a:r>
              <a:rPr lang="en-US">
                <a:latin typeface="Verdana"/>
                <a:ea typeface="Verdana"/>
              </a:rPr>
              <a:t>Two acres in Austin’s Historic Black district (11th/12th Street).​</a:t>
            </a:r>
          </a:p>
          <a:p>
            <a:pPr fontAlgn="base"/>
            <a:r>
              <a:rPr lang="en-US">
                <a:latin typeface="Verdana"/>
                <a:ea typeface="Verdana"/>
              </a:rPr>
              <a:t>In May 2025, City of Austin Council authorized funding agreement for $104 million in roadway elements from:​</a:t>
            </a:r>
          </a:p>
          <a:p>
            <a:pPr marL="2040890" lvl="1" indent="-822960" fontAlgn="base">
              <a:buFont typeface="Wingdings" panose="05000000000000000000" pitchFamily="2" charset="2"/>
              <a:buChar char="§"/>
            </a:pPr>
            <a:r>
              <a:rPr lang="en-US">
                <a:latin typeface="Verdana"/>
                <a:ea typeface="Verdana"/>
              </a:rPr>
              <a:t>Cesar Chavez Street to 7th Street.​</a:t>
            </a:r>
          </a:p>
          <a:p>
            <a:pPr marL="2040890" lvl="1" indent="-822960" fontAlgn="base">
              <a:buFont typeface="Wingdings" panose="05000000000000000000" pitchFamily="2" charset="2"/>
              <a:buChar char="§"/>
            </a:pPr>
            <a:r>
              <a:rPr lang="en-US">
                <a:latin typeface="Verdana"/>
                <a:ea typeface="Verdana"/>
              </a:rPr>
              <a:t>11th Street to 12th Street.​</a:t>
            </a:r>
          </a:p>
          <a:p>
            <a:pPr marL="2040890" lvl="1" indent="-822960" fontAlgn="base">
              <a:buFont typeface="Wingdings" panose="05000000000000000000" pitchFamily="2" charset="2"/>
              <a:buChar char="§"/>
            </a:pPr>
            <a:r>
              <a:rPr lang="en-US">
                <a:latin typeface="Verdana"/>
                <a:ea typeface="Verdana"/>
              </a:rPr>
              <a:t>Two 300-foot stitches between the </a:t>
            </a:r>
            <a:r>
              <a:rPr lang="en-US" err="1">
                <a:latin typeface="Verdana"/>
                <a:ea typeface="Verdana"/>
              </a:rPr>
              <a:t>CapMetro</a:t>
            </a:r>
            <a:r>
              <a:rPr lang="en-US">
                <a:latin typeface="Verdana"/>
                <a:ea typeface="Verdana"/>
              </a:rPr>
              <a:t> Red Line Rail Bridge and 41st Street.​</a:t>
            </a:r>
          </a:p>
        </p:txBody>
      </p:sp>
      <p:pic>
        <p:nvPicPr>
          <p:cNvPr id="1028" name="Picture 4" descr="Drone photo of the pre-construction 4th Street at I-35 connection as of 2025 looking west, showing the roadway above ground level while the rail goes beneath it.">
            <a:extLst>
              <a:ext uri="{FF2B5EF4-FFF2-40B4-BE49-F238E27FC236}">
                <a16:creationId xmlns:a16="http://schemas.microsoft.com/office/drawing/2014/main" id="{4F8B09B6-BF0C-D71B-B25A-C4FC420DE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8775" y="6021387"/>
            <a:ext cx="14235112" cy="55547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ndering of the future I-35 at 4th street looking northwest with the rail line going over the roadway and showing the caps that will be over the roadway and allow for multipurpose community spaces (parkland, walking paths, etc.)">
            <a:extLst>
              <a:ext uri="{FF2B5EF4-FFF2-40B4-BE49-F238E27FC236}">
                <a16:creationId xmlns:a16="http://schemas.microsoft.com/office/drawing/2014/main" id="{7575E959-6866-88BE-DF0B-34DA94BFE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8775" y="12062401"/>
            <a:ext cx="14271574" cy="55547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47F6A5-45DC-B2F2-F5BF-E09123EF5FEB}"/>
              </a:ext>
            </a:extLst>
          </p:cNvPr>
          <p:cNvSpPr txBox="1"/>
          <p:nvPr/>
        </p:nvSpPr>
        <p:spPr>
          <a:xfrm>
            <a:off x="18138775" y="17615245"/>
            <a:ext cx="9042860" cy="120032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Above: 4th Street – Now</a:t>
            </a:r>
            <a:br>
              <a:rPr lang="en-US" sz="3600" i="1">
                <a:solidFill>
                  <a:schemeClr val="accent1"/>
                </a:solidFill>
                <a:latin typeface="Verdana"/>
                <a:ea typeface="Verdana"/>
                <a:cs typeface="Arial"/>
              </a:rPr>
            </a:br>
            <a:r>
              <a:rPr lang="en-US" sz="3600" i="1">
                <a:solidFill>
                  <a:schemeClr val="accent1"/>
                </a:solidFill>
                <a:latin typeface="Verdana"/>
                <a:ea typeface="Verdana"/>
                <a:cs typeface="Arial"/>
              </a:rPr>
              <a:t>Below: 4th Street – After construction</a:t>
            </a:r>
          </a:p>
        </p:txBody>
      </p:sp>
      <p:sp>
        <p:nvSpPr>
          <p:cNvPr id="11" name="TextBox 10">
            <a:extLst>
              <a:ext uri="{FF2B5EF4-FFF2-40B4-BE49-F238E27FC236}">
                <a16:creationId xmlns:a16="http://schemas.microsoft.com/office/drawing/2014/main" id="{CCA6883B-209B-85FC-5079-789C8C448A30}"/>
              </a:ext>
            </a:extLst>
          </p:cNvPr>
          <p:cNvSpPr txBox="1"/>
          <p:nvPr/>
        </p:nvSpPr>
        <p:spPr>
          <a:xfrm>
            <a:off x="22915120" y="4335386"/>
            <a:ext cx="681254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i="1">
                <a:solidFill>
                  <a:schemeClr val="accent1"/>
                </a:solidFill>
                <a:latin typeface="Verdana"/>
                <a:ea typeface="Verdana"/>
                <a:cs typeface="Arial"/>
              </a:rPr>
              <a:t>City of Austin Website</a:t>
            </a:r>
            <a:endParaRPr lang="en-US">
              <a:solidFill>
                <a:schemeClr val="accent1"/>
              </a:solidFill>
              <a:latin typeface="Arial"/>
              <a:ea typeface="Verdana"/>
              <a:cs typeface="Arial"/>
            </a:endParaRPr>
          </a:p>
          <a:p>
            <a:pPr algn="ctr"/>
            <a:r>
              <a:rPr lang="en-US" sz="3600" i="1">
                <a:solidFill>
                  <a:schemeClr val="accent1"/>
                </a:solidFill>
                <a:latin typeface="Verdana"/>
                <a:ea typeface="Verdana"/>
                <a:cs typeface="Arial"/>
              </a:rPr>
              <a:t> to learn more:</a:t>
            </a:r>
            <a:endParaRPr lang="en-US" sz="6150">
              <a:solidFill>
                <a:schemeClr val="accent1"/>
              </a:solidFill>
              <a:cs typeface="Arial"/>
            </a:endParaRPr>
          </a:p>
        </p:txBody>
      </p:sp>
      <p:pic>
        <p:nvPicPr>
          <p:cNvPr id="7" name="Picture 6" descr="A QR code linking to the City of Austin's website to learn more about their Caps and Stitches program.">
            <a:extLst>
              <a:ext uri="{FF2B5EF4-FFF2-40B4-BE49-F238E27FC236}">
                <a16:creationId xmlns:a16="http://schemas.microsoft.com/office/drawing/2014/main" id="{5BDA4E05-6F00-059C-9379-4E14B8E05DFE}"/>
              </a:ext>
            </a:extLst>
          </p:cNvPr>
          <p:cNvPicPr>
            <a:picLocks noChangeAspect="1"/>
          </p:cNvPicPr>
          <p:nvPr/>
        </p:nvPicPr>
        <p:blipFill>
          <a:blip r:embed="rId4"/>
          <a:stretch>
            <a:fillRect/>
          </a:stretch>
        </p:blipFill>
        <p:spPr>
          <a:xfrm>
            <a:off x="28990390" y="2630003"/>
            <a:ext cx="3419959" cy="3391384"/>
          </a:xfrm>
          <a:prstGeom prst="rect">
            <a:avLst/>
          </a:prstGeom>
        </p:spPr>
      </p:pic>
      <p:sp>
        <p:nvSpPr>
          <p:cNvPr id="5" name="TextBox 4">
            <a:extLst>
              <a:ext uri="{FF2B5EF4-FFF2-40B4-BE49-F238E27FC236}">
                <a16:creationId xmlns:a16="http://schemas.microsoft.com/office/drawing/2014/main" id="{774F8B59-958B-FB08-3902-FBD4A9B21EA3}"/>
              </a:ext>
            </a:extLst>
          </p:cNvPr>
          <p:cNvSpPr txBox="1"/>
          <p:nvPr/>
        </p:nvSpPr>
        <p:spPr>
          <a:xfrm>
            <a:off x="665910" y="19722842"/>
            <a:ext cx="17378475"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794272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BE16D-D5DB-3B11-D64E-3D572993D24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2775992-39BD-349A-6D84-C4A4F91C4474}"/>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Caps and Stitches: University of Texas Overview</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4" name="Content Placeholder 2">
            <a:extLst>
              <a:ext uri="{FF2B5EF4-FFF2-40B4-BE49-F238E27FC236}">
                <a16:creationId xmlns:a16="http://schemas.microsoft.com/office/drawing/2014/main" id="{F05CA8F3-5127-E135-578E-4933142C3EE4}"/>
              </a:ext>
            </a:extLst>
          </p:cNvPr>
          <p:cNvSpPr>
            <a:spLocks noGrp="1"/>
          </p:cNvSpPr>
          <p:nvPr/>
        </p:nvSpPr>
        <p:spPr>
          <a:xfrm>
            <a:off x="987524" y="4472168"/>
            <a:ext cx="20975166" cy="5855001"/>
          </a:xfrm>
          <a:prstGeom prst="rect">
            <a:avLst/>
          </a:prstGeom>
        </p:spPr>
        <p:txBody>
          <a:bodyPr lIns="0" tIns="0" rIns="0" bIns="0" anchor="t">
            <a:normAutofit fontScale="92500" lnSpcReduction="10000"/>
          </a:bodyPr>
          <a:lstStyle>
            <a:lvl1pPr marL="823042" indent="-823042" algn="l" defTabSz="2926400" rtl="0" eaLnBrk="1" latinLnBrk="0" hangingPunct="1">
              <a:lnSpc>
                <a:spcPct val="120000"/>
              </a:lnSpc>
              <a:spcBef>
                <a:spcPts val="0"/>
              </a:spcBef>
              <a:spcAft>
                <a:spcPts val="2160"/>
              </a:spcAft>
              <a:buClr>
                <a:schemeClr val="accent1"/>
              </a:buClr>
              <a:buSzPct val="120000"/>
              <a:buFont typeface="Wingdings" pitchFamily="2" charset="2"/>
              <a:buChar char="§"/>
              <a:defRPr sz="5400" kern="1200">
                <a:solidFill>
                  <a:schemeClr val="tx1"/>
                </a:solidFill>
                <a:latin typeface="Franklin Gothic Book" pitchFamily="34" charset="0"/>
                <a:ea typeface="+mn-ea"/>
                <a:cs typeface="+mn-cs"/>
              </a:defRPr>
            </a:lvl1pPr>
            <a:lvl2pPr marL="2041145"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2pPr>
            <a:lvl3pPr marL="3086408" indent="-823042" algn="l" defTabSz="2926400" rtl="0" eaLnBrk="1" latinLnBrk="0" hangingPunct="1">
              <a:lnSpc>
                <a:spcPct val="120000"/>
              </a:lnSpc>
              <a:spcBef>
                <a:spcPts val="0"/>
              </a:spcBef>
              <a:spcAft>
                <a:spcPts val="2160"/>
              </a:spcAft>
              <a:buClr>
                <a:schemeClr val="accent1"/>
              </a:buClr>
              <a:buFont typeface="Wingdings" panose="05000000000000000000" pitchFamily="2" charset="2"/>
              <a:buChar char="§"/>
              <a:defRPr sz="5400" kern="1200">
                <a:solidFill>
                  <a:schemeClr val="tx1"/>
                </a:solidFill>
                <a:latin typeface="Franklin Gothic Book" pitchFamily="34" charset="0"/>
                <a:ea typeface="+mn-ea"/>
                <a:cs typeface="+mn-cs"/>
              </a:defRPr>
            </a:lvl3pPr>
            <a:lvl4pPr marL="4320972" indent="-823042" algn="l" defTabSz="2926400" rtl="0" eaLnBrk="1" latinLnBrk="0" hangingPunct="1">
              <a:lnSpc>
                <a:spcPct val="120000"/>
              </a:lnSpc>
              <a:spcBef>
                <a:spcPts val="0"/>
              </a:spcBef>
              <a:spcAft>
                <a:spcPts val="2160"/>
              </a:spcAft>
              <a:buClr>
                <a:schemeClr val="accent1"/>
              </a:buClr>
              <a:buFont typeface="Verdana" panose="020B0604030504040204" pitchFamily="34" charset="0"/>
              <a:buChar char="-"/>
              <a:defRPr sz="5400" kern="1200">
                <a:solidFill>
                  <a:schemeClr val="tx1"/>
                </a:solidFill>
                <a:latin typeface="Franklin Gothic Book" pitchFamily="34" charset="0"/>
                <a:ea typeface="+mn-ea"/>
                <a:cs typeface="+mn-cs"/>
              </a:defRPr>
            </a:lvl4pPr>
            <a:lvl5pPr marL="5555536" indent="-823042" algn="l" defTabSz="2926400" rtl="0" eaLnBrk="1" latinLnBrk="0" hangingPunct="1">
              <a:lnSpc>
                <a:spcPct val="120000"/>
              </a:lnSpc>
              <a:spcBef>
                <a:spcPts val="0"/>
              </a:spcBef>
              <a:spcAft>
                <a:spcPts val="2160"/>
              </a:spcAft>
              <a:buClr>
                <a:schemeClr val="accent1"/>
              </a:buClr>
              <a:buSzPct val="80000"/>
              <a:buFont typeface="Verdana" panose="020B0604030504040204" pitchFamily="34" charset="0"/>
              <a:buChar char="°"/>
              <a:defRPr sz="5400" kern="1200">
                <a:solidFill>
                  <a:schemeClr val="tx1"/>
                </a:solidFill>
                <a:latin typeface="Franklin Gothic Book" pitchFamily="34" charset="0"/>
                <a:ea typeface="+mn-ea"/>
                <a:cs typeface="+mn-cs"/>
              </a:defRPr>
            </a:lvl5pPr>
            <a:lvl6pPr marL="8047602"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108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40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7203" indent="-731601" algn="l" defTabSz="2926400"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r>
              <a:rPr lang="en-US" sz="5000">
                <a:latin typeface="Verdana"/>
                <a:ea typeface="Verdana"/>
              </a:rPr>
              <a:t>In May 2024, the University of Texas approved funding for $106 million of the construction of foundational elements covering 13 acres from: </a:t>
            </a:r>
            <a:endParaRPr lang="en-US">
              <a:latin typeface="Verdana"/>
              <a:ea typeface="Verdana"/>
            </a:endParaRPr>
          </a:p>
          <a:p>
            <a:pPr marL="2040890" lvl="1" indent="-822960">
              <a:buFont typeface="Wingdings" panose="05000000000000000000" pitchFamily="2" charset="2"/>
              <a:buChar char="§"/>
            </a:pPr>
            <a:r>
              <a:rPr lang="en-US" sz="5000">
                <a:latin typeface="Verdana"/>
                <a:ea typeface="Verdana"/>
              </a:rPr>
              <a:t>Martin Luther King Jr. Boulevard to 15th Street.</a:t>
            </a:r>
            <a:endParaRPr lang="en-US">
              <a:latin typeface="Verdana"/>
              <a:ea typeface="Verdana"/>
            </a:endParaRPr>
          </a:p>
          <a:p>
            <a:pPr marL="2040890" lvl="1" indent="-822960">
              <a:buFont typeface="Wingdings" panose="05000000000000000000" pitchFamily="2" charset="2"/>
              <a:buChar char="§"/>
            </a:pPr>
            <a:r>
              <a:rPr lang="en-US" sz="5000">
                <a:latin typeface="Verdana"/>
                <a:ea typeface="Verdana"/>
              </a:rPr>
              <a:t>Manor Road/Clyde Littlefield Drive to Martin Luther King Jr. Boulevard.  </a:t>
            </a:r>
            <a:endParaRPr lang="en-US">
              <a:latin typeface="Verdana"/>
              <a:ea typeface="Verdana"/>
            </a:endParaRPr>
          </a:p>
          <a:p>
            <a:pPr marL="2040890" lvl="1" indent="-822960">
              <a:buFont typeface="Courier New" pitchFamily="2" charset="2"/>
              <a:buChar char="o"/>
            </a:pPr>
            <a:endParaRPr lang="en-US" sz="5000">
              <a:latin typeface="Verdana"/>
              <a:ea typeface="Verdana"/>
            </a:endParaRPr>
          </a:p>
        </p:txBody>
      </p:sp>
      <p:pic>
        <p:nvPicPr>
          <p:cNvPr id="5" name="Picture 4" descr="Drone photo of the pre-construction Martin Luther King Jr. Boulevard bridge as of 2024 looking southwest.">
            <a:extLst>
              <a:ext uri="{FF2B5EF4-FFF2-40B4-BE49-F238E27FC236}">
                <a16:creationId xmlns:a16="http://schemas.microsoft.com/office/drawing/2014/main" id="{7F112800-CF56-A88F-0E41-3F87BB3D74B5}"/>
              </a:ext>
            </a:extLst>
          </p:cNvPr>
          <p:cNvPicPr>
            <a:picLocks noChangeAspect="1"/>
          </p:cNvPicPr>
          <p:nvPr/>
        </p:nvPicPr>
        <p:blipFill>
          <a:blip r:embed="rId2"/>
          <a:stretch>
            <a:fillRect/>
          </a:stretch>
        </p:blipFill>
        <p:spPr>
          <a:xfrm>
            <a:off x="1528549" y="10629799"/>
            <a:ext cx="14374612" cy="7894824"/>
          </a:xfrm>
          <a:prstGeom prst="rect">
            <a:avLst/>
          </a:prstGeom>
        </p:spPr>
      </p:pic>
      <p:sp>
        <p:nvSpPr>
          <p:cNvPr id="6" name="TextBox 5">
            <a:extLst>
              <a:ext uri="{FF2B5EF4-FFF2-40B4-BE49-F238E27FC236}">
                <a16:creationId xmlns:a16="http://schemas.microsoft.com/office/drawing/2014/main" id="{F8288CE4-6B6E-20BF-AAE7-5E0DBD5B720D}"/>
              </a:ext>
            </a:extLst>
          </p:cNvPr>
          <p:cNvSpPr txBox="1"/>
          <p:nvPr/>
        </p:nvSpPr>
        <p:spPr>
          <a:xfrm>
            <a:off x="1528291" y="18517767"/>
            <a:ext cx="5428089" cy="830997"/>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rgbClr val="3869A2"/>
                </a:solidFill>
                <a:latin typeface="Verdana"/>
              </a:rPr>
              <a:t>MLK</a:t>
            </a:r>
            <a:r>
              <a:rPr lang="en-US" sz="3600" b="0" i="1" u="none" strike="noStrike" baseline="0">
                <a:solidFill>
                  <a:srgbClr val="3869A2"/>
                </a:solidFill>
                <a:latin typeface="Verdana"/>
              </a:rPr>
              <a:t> Boulevard – </a:t>
            </a:r>
            <a:r>
              <a:rPr lang="en-US" sz="3600" i="1">
                <a:solidFill>
                  <a:srgbClr val="3869A2"/>
                </a:solidFill>
                <a:latin typeface="Verdana"/>
              </a:rPr>
              <a:t>2024</a:t>
            </a:r>
            <a:endParaRPr lang="en-US"/>
          </a:p>
          <a:p>
            <a:pPr algn="ctr"/>
            <a:endParaRPr lang="en-US" sz="1200" err="1"/>
          </a:p>
        </p:txBody>
      </p:sp>
      <p:pic>
        <p:nvPicPr>
          <p:cNvPr id="3" name="Picture 2" descr="Rendering of the future widened bridge at Martin Luther King Jr. Boulevard and I-35 looking east.">
            <a:extLst>
              <a:ext uri="{FF2B5EF4-FFF2-40B4-BE49-F238E27FC236}">
                <a16:creationId xmlns:a16="http://schemas.microsoft.com/office/drawing/2014/main" id="{E7ADD5CC-CABA-24EA-B689-A767266609ED}"/>
              </a:ext>
            </a:extLst>
          </p:cNvPr>
          <p:cNvPicPr>
            <a:picLocks noChangeAspect="1"/>
          </p:cNvPicPr>
          <p:nvPr/>
        </p:nvPicPr>
        <p:blipFill>
          <a:blip r:embed="rId3"/>
          <a:stretch>
            <a:fillRect/>
          </a:stretch>
        </p:blipFill>
        <p:spPr>
          <a:xfrm>
            <a:off x="18031422" y="10633875"/>
            <a:ext cx="13944257" cy="7931340"/>
          </a:xfrm>
          <a:prstGeom prst="rect">
            <a:avLst/>
          </a:prstGeom>
        </p:spPr>
      </p:pic>
      <p:sp>
        <p:nvSpPr>
          <p:cNvPr id="2" name="TextBox 1">
            <a:extLst>
              <a:ext uri="{FF2B5EF4-FFF2-40B4-BE49-F238E27FC236}">
                <a16:creationId xmlns:a16="http://schemas.microsoft.com/office/drawing/2014/main" id="{A8900023-1000-AF4C-06BA-044B747A7F1C}"/>
              </a:ext>
            </a:extLst>
          </p:cNvPr>
          <p:cNvSpPr txBox="1"/>
          <p:nvPr/>
        </p:nvSpPr>
        <p:spPr>
          <a:xfrm>
            <a:off x="18035647" y="18600285"/>
            <a:ext cx="8392041"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MLK Boulevard – After construction</a:t>
            </a:r>
          </a:p>
        </p:txBody>
      </p:sp>
      <p:sp>
        <p:nvSpPr>
          <p:cNvPr id="8" name="TextBox 7">
            <a:extLst>
              <a:ext uri="{FF2B5EF4-FFF2-40B4-BE49-F238E27FC236}">
                <a16:creationId xmlns:a16="http://schemas.microsoft.com/office/drawing/2014/main" id="{231F1302-2EE4-74FF-891C-D593E6DD0382}"/>
              </a:ext>
            </a:extLst>
          </p:cNvPr>
          <p:cNvSpPr txBox="1"/>
          <p:nvPr/>
        </p:nvSpPr>
        <p:spPr>
          <a:xfrm>
            <a:off x="23347651" y="5624701"/>
            <a:ext cx="524179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UT Austin Website</a:t>
            </a:r>
            <a:endParaRPr lang="en-US">
              <a:solidFill>
                <a:schemeClr val="accent1"/>
              </a:solidFill>
            </a:endParaRPr>
          </a:p>
          <a:p>
            <a:r>
              <a:rPr lang="en-US" sz="3600" i="1">
                <a:solidFill>
                  <a:schemeClr val="accent1"/>
                </a:solidFill>
                <a:latin typeface="Verdana"/>
                <a:ea typeface="Verdana"/>
                <a:cs typeface="Arial"/>
              </a:rPr>
              <a:t>to learn more:</a:t>
            </a:r>
            <a:endParaRPr lang="en-US">
              <a:solidFill>
                <a:schemeClr val="accent1"/>
              </a:solidFill>
            </a:endParaRPr>
          </a:p>
        </p:txBody>
      </p:sp>
      <p:pic>
        <p:nvPicPr>
          <p:cNvPr id="7" name="Picture 6" descr="A QR code linking to the City of Austin's website to learn more about their Caps and Stitches program.">
            <a:extLst>
              <a:ext uri="{FF2B5EF4-FFF2-40B4-BE49-F238E27FC236}">
                <a16:creationId xmlns:a16="http://schemas.microsoft.com/office/drawing/2014/main" id="{69B0AEB6-3762-7E7E-E737-AB143899EDCD}"/>
              </a:ext>
            </a:extLst>
          </p:cNvPr>
          <p:cNvPicPr>
            <a:picLocks noChangeAspect="1"/>
          </p:cNvPicPr>
          <p:nvPr/>
        </p:nvPicPr>
        <p:blipFill>
          <a:blip r:embed="rId4"/>
          <a:stretch>
            <a:fillRect/>
          </a:stretch>
        </p:blipFill>
        <p:spPr>
          <a:xfrm>
            <a:off x="28117075" y="5624701"/>
            <a:ext cx="3855248" cy="3712279"/>
          </a:xfrm>
          <a:prstGeom prst="rect">
            <a:avLst/>
          </a:prstGeom>
          <a:ln>
            <a:noFill/>
          </a:ln>
        </p:spPr>
      </p:pic>
      <p:sp>
        <p:nvSpPr>
          <p:cNvPr id="9" name="TextBox 8">
            <a:extLst>
              <a:ext uri="{FF2B5EF4-FFF2-40B4-BE49-F238E27FC236}">
                <a16:creationId xmlns:a16="http://schemas.microsoft.com/office/drawing/2014/main" id="{C945E075-CFAC-28C1-3C39-58EDE9CE7CA8}"/>
              </a:ext>
            </a:extLst>
          </p:cNvPr>
          <p:cNvSpPr txBox="1"/>
          <p:nvPr/>
        </p:nvSpPr>
        <p:spPr>
          <a:xfrm>
            <a:off x="1003964" y="19684270"/>
            <a:ext cx="17378475"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4169743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32278" y="2956415"/>
            <a:ext cx="27873854" cy="1920698"/>
          </a:xfrm>
          <a:prstGeom prst="rect">
            <a:avLst/>
          </a:prstGeom>
        </p:spPr>
        <p:txBody>
          <a:bodyPr/>
          <a:lstStyle/>
          <a:p>
            <a:r>
              <a:rPr lang="en-US" sz="6600" b="1">
                <a:latin typeface="Verdana" panose="020B0604030504040204" pitchFamily="34" charset="0"/>
                <a:ea typeface="Verdana" panose="020B0604030504040204" pitchFamily="34" charset="0"/>
              </a:rPr>
              <a:t>What is Community Connectors?</a:t>
            </a:r>
          </a:p>
        </p:txBody>
      </p:sp>
      <p:sp>
        <p:nvSpPr>
          <p:cNvPr id="5" name="TextBox 4">
            <a:extLst>
              <a:ext uri="{FF2B5EF4-FFF2-40B4-BE49-F238E27FC236}">
                <a16:creationId xmlns:a16="http://schemas.microsoft.com/office/drawing/2014/main" id="{F861FA9B-4246-990D-18FD-B5E173732D00}"/>
              </a:ext>
            </a:extLst>
          </p:cNvPr>
          <p:cNvSpPr txBox="1"/>
          <p:nvPr/>
        </p:nvSpPr>
        <p:spPr>
          <a:xfrm>
            <a:off x="1634526" y="4851487"/>
            <a:ext cx="15487162" cy="16558379"/>
          </a:xfrm>
          <a:prstGeom prst="rect">
            <a:avLst/>
          </a:prstGeom>
          <a:noFill/>
        </p:spPr>
        <p:txBody>
          <a:bodyPr wrap="square" lIns="91440" tIns="45720" rIns="91440" bIns="45720" rtlCol="0" anchor="t">
            <a:spAutoFit/>
          </a:bodyPr>
          <a:lstStyle/>
          <a:p>
            <a:pPr marL="685800" indent="-685800">
              <a:spcAft>
                <a:spcPts val="5300"/>
              </a:spcAft>
              <a:buFont typeface="Arial" panose="020B0604020202020204" pitchFamily="34" charset="0"/>
              <a:buChar char="•"/>
            </a:pPr>
            <a:r>
              <a:rPr lang="en-US" sz="5300">
                <a:latin typeface="Verdana"/>
                <a:ea typeface="Verdana"/>
              </a:rPr>
              <a:t>Foster open dialogue between community members and project stakeholders regarding the I-35 Capital Express Central project.</a:t>
            </a:r>
            <a:endParaRPr lang="en-US" sz="5300">
              <a:latin typeface="Verdana"/>
              <a:ea typeface="Verdana"/>
              <a:cs typeface="Arial"/>
            </a:endParaRPr>
          </a:p>
          <a:p>
            <a:pPr marL="685800" indent="-685800">
              <a:spcAft>
                <a:spcPts val="5300"/>
              </a:spcAft>
              <a:buFont typeface="Arial" panose="020B0604020202020204" pitchFamily="34" charset="0"/>
              <a:buChar char="•"/>
            </a:pPr>
            <a:r>
              <a:rPr lang="en-US" sz="5300">
                <a:latin typeface="Verdana" panose="020B0604030504040204" pitchFamily="34" charset="0"/>
                <a:ea typeface="Verdana" panose="020B0604030504040204" pitchFamily="34" charset="0"/>
              </a:rPr>
              <a:t>Objectives:</a:t>
            </a:r>
            <a:endParaRPr lang="en-US" sz="5300">
              <a:latin typeface="Verdana" panose="020B0604030504040204" pitchFamily="34" charset="0"/>
              <a:ea typeface="Verdana" panose="020B0604030504040204" pitchFamily="34" charset="0"/>
              <a:cs typeface="Arial"/>
            </a:endParaRPr>
          </a:p>
          <a:p>
            <a:pPr marL="2251710" lvl="1" indent="-685800">
              <a:spcAft>
                <a:spcPts val="5300"/>
              </a:spcAft>
              <a:buFont typeface="Arial" panose="020B0604020202020204" pitchFamily="34" charset="0"/>
              <a:buChar char="•"/>
            </a:pPr>
            <a:r>
              <a:rPr lang="en-US" sz="5300">
                <a:latin typeface="Verdana"/>
                <a:ea typeface="Verdana"/>
              </a:rPr>
              <a:t>Informed community: Updates on progress, timelines and impacts. Providing contact information for neighbors.</a:t>
            </a:r>
            <a:endParaRPr lang="en-US" sz="5300">
              <a:latin typeface="Verdana"/>
              <a:ea typeface="Verdana"/>
              <a:cs typeface="Arial"/>
            </a:endParaRPr>
          </a:p>
          <a:p>
            <a:pPr marL="2251710" lvl="1" indent="-685800">
              <a:spcAft>
                <a:spcPts val="5300"/>
              </a:spcAft>
              <a:buFont typeface="Arial" panose="020B0604020202020204" pitchFamily="34" charset="0"/>
              <a:buChar char="•"/>
            </a:pPr>
            <a:r>
              <a:rPr lang="en-US" sz="5300">
                <a:latin typeface="Verdana"/>
                <a:ea typeface="Verdana"/>
              </a:rPr>
              <a:t>Transparency: Consistent, early, accurate and honest information.</a:t>
            </a:r>
            <a:endParaRPr lang="en-US" sz="5300">
              <a:latin typeface="Verdana"/>
              <a:ea typeface="Verdana"/>
              <a:cs typeface="Arial"/>
            </a:endParaRPr>
          </a:p>
          <a:p>
            <a:pPr marL="2251710" lvl="1" indent="-685800">
              <a:spcAft>
                <a:spcPts val="5300"/>
              </a:spcAft>
              <a:buFont typeface="Arial" panose="020B0604020202020204" pitchFamily="34" charset="0"/>
              <a:buChar char="•"/>
            </a:pPr>
            <a:r>
              <a:rPr lang="en-US" sz="5300">
                <a:latin typeface="Verdana" panose="020B0604030504040204" pitchFamily="34" charset="0"/>
                <a:ea typeface="Verdana" panose="020B0604030504040204" pitchFamily="34" charset="0"/>
              </a:rPr>
              <a:t>Mitigation Planning: Address disruptions proactively.</a:t>
            </a:r>
          </a:p>
          <a:p>
            <a:pPr marL="685800" indent="-685800">
              <a:spcAft>
                <a:spcPts val="5300"/>
              </a:spcAft>
              <a:buFont typeface="Arial"/>
              <a:buChar char="•"/>
            </a:pPr>
            <a:endParaRPr lang="en-US" sz="5300">
              <a:latin typeface="Verdana" panose="020B0604030504040204" pitchFamily="34" charset="0"/>
              <a:ea typeface="Verdana" panose="020B0604030504040204" pitchFamily="34" charset="0"/>
              <a:cs typeface="Arial"/>
            </a:endParaRPr>
          </a:p>
          <a:p>
            <a:pPr>
              <a:spcBef>
                <a:spcPts val="1200"/>
              </a:spcBef>
            </a:pPr>
            <a:endParaRPr lang="en-US" sz="5300">
              <a:latin typeface="Verdana" panose="020B0604030504040204" pitchFamily="34" charset="0"/>
              <a:ea typeface="Verdana" panose="020B0604030504040204" pitchFamily="34" charset="0"/>
            </a:endParaRPr>
          </a:p>
        </p:txBody>
      </p:sp>
      <p:graphicFrame>
        <p:nvGraphicFramePr>
          <p:cNvPr id="4" name="Diagram 3" descr="Pictures of TxDOT conducting community outreach.">
            <a:extLst>
              <a:ext uri="{FF2B5EF4-FFF2-40B4-BE49-F238E27FC236}">
                <a16:creationId xmlns:a16="http://schemas.microsoft.com/office/drawing/2014/main" id="{CDD7C01F-D87E-2438-2A71-CEDABD885BC7}"/>
              </a:ext>
            </a:extLst>
          </p:cNvPr>
          <p:cNvGraphicFramePr/>
          <p:nvPr>
            <p:extLst>
              <p:ext uri="{D42A27DB-BD31-4B8C-83A1-F6EECF244321}">
                <p14:modId xmlns:p14="http://schemas.microsoft.com/office/powerpoint/2010/main" val="2969910646"/>
              </p:ext>
            </p:extLst>
          </p:nvPr>
        </p:nvGraphicFramePr>
        <p:xfrm>
          <a:off x="17158235" y="4877113"/>
          <a:ext cx="15254509" cy="12586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4646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732E-F982-F057-5589-777ABD0BE344}"/>
            </a:ext>
          </a:extLst>
        </p:cNvPr>
        <p:cNvGrpSpPr/>
        <p:nvPr/>
      </p:nvGrpSpPr>
      <p:grpSpPr>
        <a:xfrm>
          <a:off x="0" y="0"/>
          <a:ext cx="0" cy="0"/>
          <a:chOff x="0" y="0"/>
          <a:chExt cx="0" cy="0"/>
        </a:xfrm>
      </p:grpSpPr>
      <p:sp>
        <p:nvSpPr>
          <p:cNvPr id="45" name="Title 1">
            <a:extLst>
              <a:ext uri="{FF2B5EF4-FFF2-40B4-BE49-F238E27FC236}">
                <a16:creationId xmlns:a16="http://schemas.microsoft.com/office/drawing/2014/main" id="{2BC3C59D-DDC5-E950-BBE9-934DB76645A6}"/>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Proposed Deck Caps</a:t>
            </a:r>
            <a:endParaRPr kumimoji="0" lang="en-US" sz="6400" b="0" i="0" u="none" strike="noStrike" kern="1200" cap="none" spc="0" normalizeH="0" baseline="0" noProof="0">
              <a:ln>
                <a:noFill/>
              </a:ln>
              <a:solidFill>
                <a:srgbClr val="205588"/>
              </a:solidFill>
              <a:effectLst/>
              <a:uLnTx/>
              <a:uFillTx/>
              <a:latin typeface="Franklin Gothic Demi" pitchFamily="34" charset="0"/>
              <a:ea typeface="+mn-ea"/>
              <a:cs typeface="Arial" pitchFamily="34" charset="0"/>
            </a:endParaRPr>
          </a:p>
        </p:txBody>
      </p:sp>
      <p:pic>
        <p:nvPicPr>
          <p:cNvPr id="3" name="Picture 2" descr="Potential deck plaza/wider bridge locations schematic from Airport Boulevard to Martin Luther King Jr. Boulevard. The green highlighted areas show the City of Austin Stitches at North of 41st Street and South of CapMetro Redline Railroad Crossing. The orange highlighted areas show the University of Texas Cap between Martin Luther King Jr. Boulevard and Manor Road/Clyde Littlefield Drive. No additional relevant locations are shown beyond the 41st Street and Martin Luther King Jr. Boulevard area. There are no inset figures or inset maps present. Additional information includes that this snippet represents the current proposed deck caps north of M L K Boulevard. Preliminary, subject to change. For any questions, assistance, or more information, please contact c a p e x  central @ t x d o t .gov.&#10;&#10;">
            <a:extLst>
              <a:ext uri="{FF2B5EF4-FFF2-40B4-BE49-F238E27FC236}">
                <a16:creationId xmlns:a16="http://schemas.microsoft.com/office/drawing/2014/main" id="{7515E996-6495-5A7B-0DA2-7EF552732EE2}"/>
              </a:ext>
            </a:extLst>
          </p:cNvPr>
          <p:cNvPicPr>
            <a:picLocks noChangeAspect="1"/>
          </p:cNvPicPr>
          <p:nvPr/>
        </p:nvPicPr>
        <p:blipFill>
          <a:blip r:embed="rId2"/>
          <a:srcRect/>
          <a:stretch/>
        </p:blipFill>
        <p:spPr>
          <a:xfrm>
            <a:off x="406102" y="8681013"/>
            <a:ext cx="32106197" cy="3330515"/>
          </a:xfrm>
          <a:prstGeom prst="rect">
            <a:avLst/>
          </a:prstGeom>
          <a:noFill/>
          <a:ln>
            <a:noFill/>
          </a:ln>
        </p:spPr>
      </p:pic>
      <p:sp>
        <p:nvSpPr>
          <p:cNvPr id="8" name="TextBox 7">
            <a:extLst>
              <a:ext uri="{FF2B5EF4-FFF2-40B4-BE49-F238E27FC236}">
                <a16:creationId xmlns:a16="http://schemas.microsoft.com/office/drawing/2014/main" id="{61CB02C2-825F-3C1F-1058-62A1F2F0D7BF}"/>
              </a:ext>
            </a:extLst>
          </p:cNvPr>
          <p:cNvSpPr txBox="1"/>
          <p:nvPr/>
        </p:nvSpPr>
        <p:spPr>
          <a:xfrm rot="19230319">
            <a:off x="1357280" y="7007368"/>
            <a:ext cx="3799438"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Airport Boulevard</a:t>
            </a:r>
          </a:p>
        </p:txBody>
      </p:sp>
      <p:sp>
        <p:nvSpPr>
          <p:cNvPr id="31" name="TextBox 30">
            <a:extLst>
              <a:ext uri="{FF2B5EF4-FFF2-40B4-BE49-F238E27FC236}">
                <a16:creationId xmlns:a16="http://schemas.microsoft.com/office/drawing/2014/main" id="{150959AD-A40C-AEC3-49D6-F3388AD585FB}"/>
              </a:ext>
            </a:extLst>
          </p:cNvPr>
          <p:cNvSpPr txBox="1"/>
          <p:nvPr/>
        </p:nvSpPr>
        <p:spPr>
          <a:xfrm rot="19230319">
            <a:off x="5567650" y="6943405"/>
            <a:ext cx="4063548" cy="584775"/>
          </a:xfrm>
          <a:prstGeom prst="rect">
            <a:avLst/>
          </a:prstGeom>
          <a:noFill/>
        </p:spPr>
        <p:txBody>
          <a:bodyPr wrap="none" lIns="91440" tIns="45720" rIns="91440" bIns="45720" rtlCol="0" anchor="t">
            <a:spAutoFit/>
          </a:bodyPr>
          <a:lstStyle/>
          <a:p>
            <a:pPr defTabSz="1645920">
              <a:defRPr/>
            </a:pPr>
            <a:r>
              <a:rPr lang="en-US" sz="3200" err="1">
                <a:solidFill>
                  <a:srgbClr val="000000"/>
                </a:solidFill>
                <a:latin typeface="Verdana"/>
              </a:rPr>
              <a:t>CapMetro</a:t>
            </a:r>
            <a:r>
              <a:rPr lang="en-US" sz="3200">
                <a:solidFill>
                  <a:srgbClr val="000000"/>
                </a:solidFill>
                <a:latin typeface="Verdana"/>
              </a:rPr>
              <a:t> Red Line</a:t>
            </a:r>
          </a:p>
        </p:txBody>
      </p:sp>
      <p:sp>
        <p:nvSpPr>
          <p:cNvPr id="10" name="TextBox 9">
            <a:extLst>
              <a:ext uri="{FF2B5EF4-FFF2-40B4-BE49-F238E27FC236}">
                <a16:creationId xmlns:a16="http://schemas.microsoft.com/office/drawing/2014/main" id="{2FEEE332-8812-A583-29B4-8A5C636DA3D8}"/>
              </a:ext>
            </a:extLst>
          </p:cNvPr>
          <p:cNvSpPr txBox="1"/>
          <p:nvPr/>
        </p:nvSpPr>
        <p:spPr>
          <a:xfrm rot="19230319">
            <a:off x="6876833" y="7399502"/>
            <a:ext cx="2496196"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41st Street</a:t>
            </a:r>
          </a:p>
        </p:txBody>
      </p:sp>
      <p:sp>
        <p:nvSpPr>
          <p:cNvPr id="22" name="TextBox 21">
            <a:extLst>
              <a:ext uri="{FF2B5EF4-FFF2-40B4-BE49-F238E27FC236}">
                <a16:creationId xmlns:a16="http://schemas.microsoft.com/office/drawing/2014/main" id="{B7EA8B46-3B2B-2361-FA3C-C595C14D09E2}"/>
              </a:ext>
            </a:extLst>
          </p:cNvPr>
          <p:cNvSpPr txBox="1"/>
          <p:nvPr/>
        </p:nvSpPr>
        <p:spPr>
          <a:xfrm rot="19230319">
            <a:off x="10164115" y="7090983"/>
            <a:ext cx="3395481"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38th 1/2 Street</a:t>
            </a:r>
          </a:p>
        </p:txBody>
      </p:sp>
      <p:sp>
        <p:nvSpPr>
          <p:cNvPr id="24" name="TextBox 23">
            <a:extLst>
              <a:ext uri="{FF2B5EF4-FFF2-40B4-BE49-F238E27FC236}">
                <a16:creationId xmlns:a16="http://schemas.microsoft.com/office/drawing/2014/main" id="{97B894BA-D09C-4EDD-6045-1BC67181477F}"/>
              </a:ext>
            </a:extLst>
          </p:cNvPr>
          <p:cNvSpPr txBox="1"/>
          <p:nvPr/>
        </p:nvSpPr>
        <p:spPr>
          <a:xfrm rot="19230319">
            <a:off x="17384311" y="7352608"/>
            <a:ext cx="2637260"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32nd Street</a:t>
            </a:r>
          </a:p>
        </p:txBody>
      </p:sp>
      <p:sp>
        <p:nvSpPr>
          <p:cNvPr id="14" name="TextBox 13">
            <a:extLst>
              <a:ext uri="{FF2B5EF4-FFF2-40B4-BE49-F238E27FC236}">
                <a16:creationId xmlns:a16="http://schemas.microsoft.com/office/drawing/2014/main" id="{0BD6E455-B1E0-F539-2F75-8863B3563ACE}"/>
              </a:ext>
            </a:extLst>
          </p:cNvPr>
          <p:cNvSpPr txBox="1"/>
          <p:nvPr/>
        </p:nvSpPr>
        <p:spPr>
          <a:xfrm rot="19230319">
            <a:off x="20670477" y="6853311"/>
            <a:ext cx="4240648"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Dean Keeton Street</a:t>
            </a:r>
          </a:p>
        </p:txBody>
      </p:sp>
      <p:sp>
        <p:nvSpPr>
          <p:cNvPr id="18" name="TextBox 17">
            <a:extLst>
              <a:ext uri="{FF2B5EF4-FFF2-40B4-BE49-F238E27FC236}">
                <a16:creationId xmlns:a16="http://schemas.microsoft.com/office/drawing/2014/main" id="{5770076C-33DD-3102-D6D8-EFED334164D3}"/>
              </a:ext>
            </a:extLst>
          </p:cNvPr>
          <p:cNvSpPr txBox="1"/>
          <p:nvPr/>
        </p:nvSpPr>
        <p:spPr>
          <a:xfrm rot="19230319">
            <a:off x="24073665" y="5775385"/>
            <a:ext cx="7230313" cy="584775"/>
          </a:xfrm>
          <a:prstGeom prst="rect">
            <a:avLst/>
          </a:prstGeom>
          <a:noFill/>
        </p:spPr>
        <p:txBody>
          <a:bodyPr wrap="none" lIns="91440" tIns="45720" rIns="91440" bIns="45720" rtlCol="0" anchor="t">
            <a:spAutoFit/>
          </a:bodyPr>
          <a:lstStyle/>
          <a:p>
            <a:pPr defTabSz="1645920">
              <a:defRPr/>
            </a:pPr>
            <a:r>
              <a:rPr lang="en-US" sz="3200">
                <a:latin typeface="Verdana"/>
                <a:ea typeface="Verdana"/>
              </a:rPr>
              <a:t>Manor Road/Clyde Littlefield Drive</a:t>
            </a:r>
          </a:p>
        </p:txBody>
      </p:sp>
      <p:sp>
        <p:nvSpPr>
          <p:cNvPr id="2" name="TextBox 1">
            <a:extLst>
              <a:ext uri="{FF2B5EF4-FFF2-40B4-BE49-F238E27FC236}">
                <a16:creationId xmlns:a16="http://schemas.microsoft.com/office/drawing/2014/main" id="{6769390F-3597-8A6F-E7F9-9674DED87D83}"/>
              </a:ext>
            </a:extLst>
          </p:cNvPr>
          <p:cNvSpPr txBox="1"/>
          <p:nvPr/>
        </p:nvSpPr>
        <p:spPr>
          <a:xfrm>
            <a:off x="24291561" y="11386383"/>
            <a:ext cx="4292964" cy="584775"/>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Verdana Pro" panose="020B0604030504040204" pitchFamily="34" charset="0"/>
                <a:ea typeface="Calibri"/>
                <a:cs typeface="Arial"/>
              </a:rPr>
              <a:t>Local Enhancement Pedestrian Bridge</a:t>
            </a:r>
          </a:p>
          <a:p>
            <a:r>
              <a:rPr lang="en-US" sz="1600">
                <a:latin typeface="Verdana Pro" panose="020B0604030504040204" pitchFamily="34" charset="0"/>
                <a:ea typeface="Calibri"/>
                <a:cs typeface="Arial"/>
              </a:rPr>
              <a:t>(Build with Phase 1 Roadway Elements)</a:t>
            </a:r>
          </a:p>
        </p:txBody>
      </p:sp>
      <p:sp>
        <p:nvSpPr>
          <p:cNvPr id="12" name="TextBox 11">
            <a:extLst>
              <a:ext uri="{FF2B5EF4-FFF2-40B4-BE49-F238E27FC236}">
                <a16:creationId xmlns:a16="http://schemas.microsoft.com/office/drawing/2014/main" id="{F6418ED9-121B-E2A0-8EEB-9CEC827732C1}"/>
              </a:ext>
            </a:extLst>
          </p:cNvPr>
          <p:cNvSpPr txBox="1"/>
          <p:nvPr/>
        </p:nvSpPr>
        <p:spPr>
          <a:xfrm rot="19230319">
            <a:off x="28257192" y="6525491"/>
            <a:ext cx="4613379" cy="1569660"/>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ea typeface="Verdana"/>
              </a:rPr>
              <a:t>Martin Luther King Jr.</a:t>
            </a:r>
          </a:p>
          <a:p>
            <a:pPr algn="ctr" defTabSz="1645920">
              <a:defRPr/>
            </a:pPr>
            <a:r>
              <a:rPr lang="en-US" sz="3200">
                <a:solidFill>
                  <a:srgbClr val="000000"/>
                </a:solidFill>
                <a:latin typeface="Verdana"/>
                <a:ea typeface="Verdana"/>
              </a:rPr>
              <a:t> Boulevard</a:t>
            </a:r>
          </a:p>
          <a:p>
            <a:pPr defTabSz="1645920">
              <a:defRPr/>
            </a:pPr>
            <a:endParaRPr lang="en-US" sz="3200">
              <a:solidFill>
                <a:srgbClr val="000000"/>
              </a:solidFill>
              <a:latin typeface="Verdana"/>
              <a:ea typeface="Verdana"/>
            </a:endParaRPr>
          </a:p>
        </p:txBody>
      </p:sp>
      <p:sp>
        <p:nvSpPr>
          <p:cNvPr id="5" name="TextBox 4">
            <a:extLst>
              <a:ext uri="{FF2B5EF4-FFF2-40B4-BE49-F238E27FC236}">
                <a16:creationId xmlns:a16="http://schemas.microsoft.com/office/drawing/2014/main" id="{BC073ED6-F8E1-1129-8D4F-21EA82685178}"/>
              </a:ext>
            </a:extLst>
          </p:cNvPr>
          <p:cNvSpPr txBox="1"/>
          <p:nvPr/>
        </p:nvSpPr>
        <p:spPr>
          <a:xfrm>
            <a:off x="219989" y="12026293"/>
            <a:ext cx="13222706" cy="886397"/>
          </a:xfrm>
          <a:prstGeom prst="rect">
            <a:avLst/>
          </a:prstGeom>
          <a:noFill/>
        </p:spPr>
        <p:txBody>
          <a:bodyPr wrap="square" lIns="329184" tIns="164592" rIns="329184" bIns="164592" rtlCol="0" anchor="t">
            <a:spAutoFit/>
          </a:bodyPr>
          <a:lstStyle/>
          <a:p>
            <a:pPr defTabSz="1645920">
              <a:defRPr/>
            </a:pPr>
            <a:r>
              <a:rPr lang="en-US" sz="3600" i="1">
                <a:solidFill>
                  <a:schemeClr val="accent1"/>
                </a:solidFill>
                <a:latin typeface="Verdana"/>
              </a:rPr>
              <a:t>Proposed deck cap locations as of Aug. 7, 2025.</a:t>
            </a:r>
          </a:p>
        </p:txBody>
      </p:sp>
      <p:sp>
        <p:nvSpPr>
          <p:cNvPr id="39" name="Rectangle 38" descr="Green filled box">
            <a:extLst>
              <a:ext uri="{FF2B5EF4-FFF2-40B4-BE49-F238E27FC236}">
                <a16:creationId xmlns:a16="http://schemas.microsoft.com/office/drawing/2014/main" id="{74DA4917-911A-6572-C989-111FE9B0B59E}"/>
              </a:ext>
            </a:extLst>
          </p:cNvPr>
          <p:cNvSpPr/>
          <p:nvPr/>
        </p:nvSpPr>
        <p:spPr>
          <a:xfrm>
            <a:off x="1064859" y="14603678"/>
            <a:ext cx="1045732" cy="506506"/>
          </a:xfrm>
          <a:prstGeom prst="rect">
            <a:avLst/>
          </a:prstGeom>
          <a:solidFill>
            <a:srgbClr val="92D05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defTabSz="1645920">
              <a:defRPr/>
            </a:pPr>
            <a:endParaRPr lang="en-US" sz="6480">
              <a:solidFill>
                <a:srgbClr val="FFFFFF"/>
              </a:solidFill>
              <a:latin typeface="Verdana"/>
            </a:endParaRPr>
          </a:p>
        </p:txBody>
      </p:sp>
      <p:sp>
        <p:nvSpPr>
          <p:cNvPr id="29" name="TextBox 28">
            <a:extLst>
              <a:ext uri="{FF2B5EF4-FFF2-40B4-BE49-F238E27FC236}">
                <a16:creationId xmlns:a16="http://schemas.microsoft.com/office/drawing/2014/main" id="{220BC353-F6DD-C5DC-80C3-9F402F9E7B99}"/>
              </a:ext>
            </a:extLst>
          </p:cNvPr>
          <p:cNvSpPr txBox="1"/>
          <p:nvPr/>
        </p:nvSpPr>
        <p:spPr>
          <a:xfrm>
            <a:off x="2595973" y="14267624"/>
            <a:ext cx="13822944" cy="3170099"/>
          </a:xfrm>
          <a:prstGeom prst="rect">
            <a:avLst/>
          </a:prstGeom>
          <a:noFill/>
        </p:spPr>
        <p:txBody>
          <a:bodyPr wrap="square" lIns="91440" tIns="45720" rIns="91440" bIns="45720" rtlCol="0" anchor="t">
            <a:spAutoFit/>
          </a:bodyPr>
          <a:lstStyle/>
          <a:p>
            <a:pPr defTabSz="1645920">
              <a:defRPr/>
            </a:pPr>
            <a:r>
              <a:rPr lang="en-US" sz="5000" b="1">
                <a:solidFill>
                  <a:srgbClr val="000000"/>
                </a:solidFill>
                <a:latin typeface="Verdana"/>
              </a:rPr>
              <a:t>City of Austin Stitches*</a:t>
            </a:r>
            <a:endParaRPr lang="en-US" sz="5000" b="1">
              <a:solidFill>
                <a:srgbClr val="000000"/>
              </a:solidFill>
              <a:latin typeface="Verdana"/>
              <a:ea typeface="Verdana"/>
            </a:endParaRPr>
          </a:p>
          <a:p>
            <a:pPr marL="617220" indent="-617220" defTabSz="1645920">
              <a:buFont typeface="Wingdings" panose="05000000000000000000" pitchFamily="2" charset="2"/>
              <a:buChar char="§"/>
              <a:defRPr/>
            </a:pPr>
            <a:r>
              <a:rPr lang="en-US" sz="5000">
                <a:solidFill>
                  <a:srgbClr val="000000"/>
                </a:solidFill>
                <a:latin typeface="Verdana"/>
              </a:rPr>
              <a:t>North of 41st Street. </a:t>
            </a:r>
            <a:endParaRPr lang="en-US" sz="5000">
              <a:solidFill>
                <a:srgbClr val="000000"/>
              </a:solidFill>
              <a:latin typeface="Verdana"/>
              <a:ea typeface="Verdana"/>
            </a:endParaRPr>
          </a:p>
          <a:p>
            <a:pPr marL="617220" indent="-617220" defTabSz="1645920">
              <a:buFont typeface="Wingdings" panose="05000000000000000000" pitchFamily="2" charset="2"/>
              <a:buChar char="§"/>
              <a:defRPr/>
            </a:pPr>
            <a:r>
              <a:rPr lang="en-US" sz="5000">
                <a:solidFill>
                  <a:srgbClr val="000000"/>
                </a:solidFill>
                <a:latin typeface="Verdana"/>
              </a:rPr>
              <a:t>South of </a:t>
            </a:r>
            <a:r>
              <a:rPr lang="en-US" sz="5000" err="1">
                <a:solidFill>
                  <a:srgbClr val="000000"/>
                </a:solidFill>
                <a:latin typeface="Verdana"/>
              </a:rPr>
              <a:t>CapMetro</a:t>
            </a:r>
            <a:r>
              <a:rPr lang="en-US" sz="5000">
                <a:solidFill>
                  <a:srgbClr val="000000"/>
                </a:solidFill>
                <a:latin typeface="Verdana"/>
              </a:rPr>
              <a:t> Redline Railroad Crossing.</a:t>
            </a:r>
            <a:endParaRPr lang="en-US" sz="5000">
              <a:solidFill>
                <a:srgbClr val="000000"/>
              </a:solidFill>
              <a:latin typeface="Verdana"/>
              <a:ea typeface="Verdana"/>
            </a:endParaRPr>
          </a:p>
        </p:txBody>
      </p:sp>
      <p:sp>
        <p:nvSpPr>
          <p:cNvPr id="37" name="Rectangle 36" descr="Orange filled box">
            <a:extLst>
              <a:ext uri="{FF2B5EF4-FFF2-40B4-BE49-F238E27FC236}">
                <a16:creationId xmlns:a16="http://schemas.microsoft.com/office/drawing/2014/main" id="{5F015E67-8D64-884C-8479-EBF9FA25E06F}"/>
              </a:ext>
            </a:extLst>
          </p:cNvPr>
          <p:cNvSpPr/>
          <p:nvPr/>
        </p:nvSpPr>
        <p:spPr>
          <a:xfrm>
            <a:off x="18175597" y="14603678"/>
            <a:ext cx="1045732" cy="506506"/>
          </a:xfrm>
          <a:prstGeom prst="rect">
            <a:avLst/>
          </a:prstGeom>
          <a:solidFill>
            <a:srgbClr val="FFC00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defTabSz="1645920">
              <a:defRPr/>
            </a:pPr>
            <a:endParaRPr lang="en-US" sz="6480">
              <a:solidFill>
                <a:srgbClr val="FFFFFF"/>
              </a:solidFill>
              <a:latin typeface="Verdana"/>
            </a:endParaRPr>
          </a:p>
        </p:txBody>
      </p:sp>
      <p:sp>
        <p:nvSpPr>
          <p:cNvPr id="26" name="TextBox 25">
            <a:extLst>
              <a:ext uri="{FF2B5EF4-FFF2-40B4-BE49-F238E27FC236}">
                <a16:creationId xmlns:a16="http://schemas.microsoft.com/office/drawing/2014/main" id="{6096A8C0-2F95-830C-06A3-FEF218E6E6F8}"/>
              </a:ext>
            </a:extLst>
          </p:cNvPr>
          <p:cNvSpPr txBox="1"/>
          <p:nvPr/>
        </p:nvSpPr>
        <p:spPr>
          <a:xfrm>
            <a:off x="19794668" y="14205631"/>
            <a:ext cx="12124035" cy="3170099"/>
          </a:xfrm>
          <a:prstGeom prst="rect">
            <a:avLst/>
          </a:prstGeom>
          <a:noFill/>
        </p:spPr>
        <p:txBody>
          <a:bodyPr wrap="square" lIns="91440" tIns="45720" rIns="91440" bIns="45720" rtlCol="0" anchor="t">
            <a:spAutoFit/>
          </a:bodyPr>
          <a:lstStyle/>
          <a:p>
            <a:pPr defTabSz="1645920">
              <a:defRPr/>
            </a:pPr>
            <a:r>
              <a:rPr lang="en-US" sz="5000" b="1">
                <a:solidFill>
                  <a:srgbClr val="000000"/>
                </a:solidFill>
                <a:latin typeface="Verdana"/>
              </a:rPr>
              <a:t>University of Texas Cap</a:t>
            </a:r>
            <a:endParaRPr lang="en-US" sz="5000" b="1">
              <a:solidFill>
                <a:srgbClr val="000000"/>
              </a:solidFill>
              <a:latin typeface="Verdana"/>
              <a:ea typeface="Verdana"/>
            </a:endParaRPr>
          </a:p>
          <a:p>
            <a:pPr marL="685800" indent="-685800" defTabSz="1645920">
              <a:buFont typeface="Wingdings" panose="05000000000000000000" pitchFamily="2" charset="2"/>
              <a:buChar char="§"/>
              <a:defRPr/>
            </a:pPr>
            <a:r>
              <a:rPr lang="en-US" sz="5000">
                <a:solidFill>
                  <a:srgbClr val="000000"/>
                </a:solidFill>
                <a:latin typeface="Verdana"/>
              </a:rPr>
              <a:t>Between Martin Luther King Jr. Boulevard and </a:t>
            </a:r>
            <a:r>
              <a:rPr lang="en-US" sz="5000">
                <a:latin typeface="Verdana"/>
              </a:rPr>
              <a:t>Manor Road/C</a:t>
            </a:r>
            <a:r>
              <a:rPr lang="en-US" sz="5000">
                <a:solidFill>
                  <a:srgbClr val="000000"/>
                </a:solidFill>
                <a:latin typeface="Verdana"/>
              </a:rPr>
              <a:t>lyde Littlefield Drive.</a:t>
            </a:r>
            <a:endParaRPr lang="en-US" sz="5000">
              <a:cs typeface="Arial"/>
            </a:endParaRPr>
          </a:p>
        </p:txBody>
      </p:sp>
      <p:sp>
        <p:nvSpPr>
          <p:cNvPr id="43" name="TextBox 42">
            <a:extLst>
              <a:ext uri="{FF2B5EF4-FFF2-40B4-BE49-F238E27FC236}">
                <a16:creationId xmlns:a16="http://schemas.microsoft.com/office/drawing/2014/main" id="{6EA39136-0FD2-7C48-948C-1DE67AD747AA}"/>
              </a:ext>
            </a:extLst>
          </p:cNvPr>
          <p:cNvSpPr txBox="1"/>
          <p:nvPr/>
        </p:nvSpPr>
        <p:spPr>
          <a:xfrm>
            <a:off x="414541" y="18251994"/>
            <a:ext cx="22254914" cy="1440394"/>
          </a:xfrm>
          <a:prstGeom prst="rect">
            <a:avLst/>
          </a:prstGeom>
          <a:noFill/>
          <a:ln>
            <a:noFill/>
          </a:ln>
        </p:spPr>
        <p:txBody>
          <a:bodyPr wrap="square" lIns="329184" tIns="164592" rIns="329184" bIns="164592" rtlCol="0" anchor="t">
            <a:spAutoFit/>
          </a:bodyPr>
          <a:lstStyle/>
          <a:p>
            <a:pPr defTabSz="1645920">
              <a:defRPr/>
            </a:pPr>
            <a:r>
              <a:rPr lang="en-US" sz="3600" i="1">
                <a:latin typeface="Verdana"/>
              </a:rPr>
              <a:t>*These proposed configuration of the stitches are subject to Austin City Council approval. </a:t>
            </a:r>
            <a:endParaRPr lang="en-US" sz="3600">
              <a:latin typeface="Verdana"/>
            </a:endParaRPr>
          </a:p>
          <a:p>
            <a:pPr defTabSz="1645920">
              <a:defRPr/>
            </a:pPr>
            <a:endParaRPr lang="en-US" sz="3600" i="1">
              <a:latin typeface="Verdana"/>
              <a:ea typeface="Verdana"/>
            </a:endParaRPr>
          </a:p>
        </p:txBody>
      </p:sp>
      <p:sp>
        <p:nvSpPr>
          <p:cNvPr id="47" name="TextBox 46">
            <a:extLst>
              <a:ext uri="{FF2B5EF4-FFF2-40B4-BE49-F238E27FC236}">
                <a16:creationId xmlns:a16="http://schemas.microsoft.com/office/drawing/2014/main" id="{0062C903-13DE-14B3-A014-DE0AE686942F}"/>
              </a:ext>
            </a:extLst>
          </p:cNvPr>
          <p:cNvSpPr txBox="1"/>
          <p:nvPr/>
        </p:nvSpPr>
        <p:spPr>
          <a:xfrm>
            <a:off x="1003964" y="19684270"/>
            <a:ext cx="17378475"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3129479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5722-E44C-C648-8D59-1D3FB8AB58E0}"/>
            </a:ext>
          </a:extLst>
        </p:cNvPr>
        <p:cNvGrpSpPr/>
        <p:nvPr/>
      </p:nvGrpSpPr>
      <p:grpSpPr>
        <a:xfrm>
          <a:off x="0" y="0"/>
          <a:ext cx="0" cy="0"/>
          <a:chOff x="0" y="0"/>
          <a:chExt cx="0" cy="0"/>
        </a:xfrm>
      </p:grpSpPr>
      <p:sp>
        <p:nvSpPr>
          <p:cNvPr id="31" name="Title 1">
            <a:extLst>
              <a:ext uri="{FF2B5EF4-FFF2-40B4-BE49-F238E27FC236}">
                <a16:creationId xmlns:a16="http://schemas.microsoft.com/office/drawing/2014/main" id="{8F49C92C-1E38-CD5C-388F-735751013692}"/>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Proposed Deck Caps Continued</a:t>
            </a:r>
            <a:endParaRPr kumimoji="0" lang="en-US" sz="6400" b="0" i="0" u="none" strike="noStrike" kern="1200" cap="none" spc="0" normalizeH="0" baseline="0" noProof="0">
              <a:ln>
                <a:noFill/>
              </a:ln>
              <a:solidFill>
                <a:srgbClr val="205588"/>
              </a:solidFill>
              <a:effectLst/>
              <a:uLnTx/>
              <a:uFillTx/>
              <a:latin typeface="Franklin Gothic Demi" pitchFamily="34" charset="0"/>
              <a:ea typeface="+mn-ea"/>
              <a:cs typeface="Arial" pitchFamily="34" charset="0"/>
            </a:endParaRPr>
          </a:p>
        </p:txBody>
      </p:sp>
      <p:pic>
        <p:nvPicPr>
          <p:cNvPr id="3" name="Picture 2" descr="Potential deck plaza/wider bridge locations schematic from Martin Luther King Jr. Boulevard to Cesar Chavez Street. The green highlighted areas show the City of Austin Stitches at Cesar Chavez Street to 7th Street.&#10;11th Street to 12th Street. The orange highlighted areas show the University of Texas Cap between 15th Street and Martin Luther King Jr. Boulevard. No additional relevant locations are shown beyond the Martin Luther King Jr. Boulevard to 15th Street, 12th Street to 11th Street and 7th Street to Cesar Chavez Street area. There are no inset figures or inset maps present. Additional information includes that this snippet represents the current proposed deck caps south of M L K Boulevard. Preliminary, subject to change. For any questions, assistance, or more information, please contact c a p e x  central @ t x d o t .gov.">
            <a:extLst>
              <a:ext uri="{FF2B5EF4-FFF2-40B4-BE49-F238E27FC236}">
                <a16:creationId xmlns:a16="http://schemas.microsoft.com/office/drawing/2014/main" id="{77780473-C104-BC9A-076B-CF69EA72D8C4}"/>
              </a:ext>
            </a:extLst>
          </p:cNvPr>
          <p:cNvPicPr>
            <a:picLocks noChangeAspect="1"/>
          </p:cNvPicPr>
          <p:nvPr/>
        </p:nvPicPr>
        <p:blipFill>
          <a:blip r:embed="rId2"/>
          <a:srcRect/>
          <a:stretch/>
        </p:blipFill>
        <p:spPr>
          <a:xfrm>
            <a:off x="559832" y="8159882"/>
            <a:ext cx="30603874" cy="4159750"/>
          </a:xfrm>
          <a:prstGeom prst="rect">
            <a:avLst/>
          </a:prstGeom>
          <a:noFill/>
          <a:ln>
            <a:noFill/>
          </a:ln>
        </p:spPr>
      </p:pic>
      <p:sp>
        <p:nvSpPr>
          <p:cNvPr id="8" name="TextBox 7">
            <a:extLst>
              <a:ext uri="{FF2B5EF4-FFF2-40B4-BE49-F238E27FC236}">
                <a16:creationId xmlns:a16="http://schemas.microsoft.com/office/drawing/2014/main" id="{81350582-B395-0532-D161-0D3F6C64AD15}"/>
              </a:ext>
            </a:extLst>
          </p:cNvPr>
          <p:cNvSpPr txBox="1"/>
          <p:nvPr/>
        </p:nvSpPr>
        <p:spPr>
          <a:xfrm rot="19230319">
            <a:off x="-244595" y="6272547"/>
            <a:ext cx="4613379" cy="1077218"/>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Martin Luther King Jr.</a:t>
            </a:r>
            <a:endParaRPr lang="en-US" sz="3200"/>
          </a:p>
          <a:p>
            <a:pPr algn="ctr" defTabSz="1645920">
              <a:defRPr/>
            </a:pPr>
            <a:r>
              <a:rPr lang="en-US" sz="3200">
                <a:solidFill>
                  <a:srgbClr val="000000"/>
                </a:solidFill>
                <a:latin typeface="Verdana"/>
              </a:rPr>
              <a:t> Boulevard</a:t>
            </a:r>
            <a:endParaRPr lang="en-US" sz="3200">
              <a:cs typeface="Arial"/>
            </a:endParaRPr>
          </a:p>
        </p:txBody>
      </p:sp>
      <p:sp>
        <p:nvSpPr>
          <p:cNvPr id="6" name="TextBox 5">
            <a:extLst>
              <a:ext uri="{FF2B5EF4-FFF2-40B4-BE49-F238E27FC236}">
                <a16:creationId xmlns:a16="http://schemas.microsoft.com/office/drawing/2014/main" id="{352AC1F0-DE4F-7826-537E-70592C16D308}"/>
              </a:ext>
            </a:extLst>
          </p:cNvPr>
          <p:cNvSpPr txBox="1"/>
          <p:nvPr/>
        </p:nvSpPr>
        <p:spPr>
          <a:xfrm>
            <a:off x="118915" y="11319588"/>
            <a:ext cx="4242693" cy="830997"/>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Verdana Pro" panose="020B0604030504040204" pitchFamily="34" charset="0"/>
                <a:ea typeface="Verdana" panose="020B0604030504040204" pitchFamily="34" charset="0"/>
                <a:cs typeface="Arial"/>
              </a:rPr>
              <a:t>Phase 1 (Roadway Elements) = $47.0M</a:t>
            </a:r>
          </a:p>
          <a:p>
            <a:r>
              <a:rPr lang="en-US" sz="1600">
                <a:latin typeface="Verdana Pro" panose="020B0604030504040204" pitchFamily="34" charset="0"/>
                <a:ea typeface="Verdana" panose="020B0604030504040204" pitchFamily="34" charset="0"/>
                <a:cs typeface="Arial"/>
              </a:rPr>
              <a:t>Phase 2 (Cap) = $210.0M</a:t>
            </a:r>
          </a:p>
          <a:p>
            <a:r>
              <a:rPr lang="en-US" sz="1600">
                <a:latin typeface="Verdana Pro" panose="020B0604030504040204" pitchFamily="34" charset="0"/>
                <a:ea typeface="Verdana" panose="020B0604030504040204" pitchFamily="34" charset="0"/>
                <a:cs typeface="Arial"/>
              </a:rPr>
              <a:t>Cap Area = 6.89 acres</a:t>
            </a:r>
          </a:p>
        </p:txBody>
      </p:sp>
      <p:sp>
        <p:nvSpPr>
          <p:cNvPr id="51" name="TextBox 50">
            <a:extLst>
              <a:ext uri="{FF2B5EF4-FFF2-40B4-BE49-F238E27FC236}">
                <a16:creationId xmlns:a16="http://schemas.microsoft.com/office/drawing/2014/main" id="{B7F04F82-82B5-AEC8-5EA9-397A1F3FAD29}"/>
              </a:ext>
            </a:extLst>
          </p:cNvPr>
          <p:cNvSpPr txBox="1"/>
          <p:nvPr/>
        </p:nvSpPr>
        <p:spPr>
          <a:xfrm rot="19230319">
            <a:off x="3880614" y="6849278"/>
            <a:ext cx="2542684" cy="584775"/>
          </a:xfrm>
          <a:prstGeom prst="rect">
            <a:avLst/>
          </a:prstGeom>
          <a:noFill/>
        </p:spPr>
        <p:txBody>
          <a:bodyPr wrap="none" lIns="91440" tIns="45720" rIns="91440" bIns="45720" rtlCol="0" anchor="t">
            <a:spAutoFit/>
          </a:bodyPr>
          <a:lstStyle/>
          <a:p>
            <a:pPr defTabSz="1645920">
              <a:defRPr/>
            </a:pPr>
            <a:r>
              <a:rPr lang="en-US" sz="3200">
                <a:latin typeface="Verdana"/>
              </a:rPr>
              <a:t>16th Street</a:t>
            </a:r>
            <a:endParaRPr lang="en-US" sz="3200">
              <a:latin typeface="Verdana"/>
              <a:ea typeface="Verdana"/>
            </a:endParaRPr>
          </a:p>
        </p:txBody>
      </p:sp>
      <p:sp>
        <p:nvSpPr>
          <p:cNvPr id="4" name="TextBox 3">
            <a:extLst>
              <a:ext uri="{FF2B5EF4-FFF2-40B4-BE49-F238E27FC236}">
                <a16:creationId xmlns:a16="http://schemas.microsoft.com/office/drawing/2014/main" id="{8153E9E1-1E19-9064-4ED5-BE248141B4E4}"/>
              </a:ext>
            </a:extLst>
          </p:cNvPr>
          <p:cNvSpPr txBox="1"/>
          <p:nvPr/>
        </p:nvSpPr>
        <p:spPr>
          <a:xfrm>
            <a:off x="4560816" y="11565810"/>
            <a:ext cx="4255458" cy="584775"/>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Verdana Pro" panose="020B0604030504040204" pitchFamily="34" charset="0"/>
                <a:ea typeface="Verdana" panose="020B0604030504040204" pitchFamily="34" charset="0"/>
                <a:cs typeface="Arial"/>
              </a:rPr>
              <a:t>Local Enhancement Vehicular Bridge</a:t>
            </a:r>
          </a:p>
          <a:p>
            <a:r>
              <a:rPr lang="en-US" sz="1600">
                <a:latin typeface="Verdana Pro" panose="020B0604030504040204" pitchFamily="34" charset="0"/>
                <a:ea typeface="Verdana" panose="020B0604030504040204" pitchFamily="34" charset="0"/>
                <a:cs typeface="Arial"/>
              </a:rPr>
              <a:t>(Build with Phase 1 Roadway Elements)</a:t>
            </a:r>
          </a:p>
        </p:txBody>
      </p:sp>
      <p:sp>
        <p:nvSpPr>
          <p:cNvPr id="10" name="TextBox 9">
            <a:extLst>
              <a:ext uri="{FF2B5EF4-FFF2-40B4-BE49-F238E27FC236}">
                <a16:creationId xmlns:a16="http://schemas.microsoft.com/office/drawing/2014/main" id="{F7885B63-5CDF-DB30-C802-0FE422BA452E}"/>
              </a:ext>
            </a:extLst>
          </p:cNvPr>
          <p:cNvSpPr txBox="1"/>
          <p:nvPr/>
        </p:nvSpPr>
        <p:spPr>
          <a:xfrm rot="19230319">
            <a:off x="6806595" y="6951286"/>
            <a:ext cx="254268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15th Street</a:t>
            </a:r>
          </a:p>
        </p:txBody>
      </p:sp>
      <p:sp>
        <p:nvSpPr>
          <p:cNvPr id="12" name="TextBox 11">
            <a:extLst>
              <a:ext uri="{FF2B5EF4-FFF2-40B4-BE49-F238E27FC236}">
                <a16:creationId xmlns:a16="http://schemas.microsoft.com/office/drawing/2014/main" id="{A703EB3C-5A2B-8AB5-5453-07145777A3A3}"/>
              </a:ext>
            </a:extLst>
          </p:cNvPr>
          <p:cNvSpPr txBox="1"/>
          <p:nvPr/>
        </p:nvSpPr>
        <p:spPr>
          <a:xfrm rot="19230319">
            <a:off x="10625191" y="6951283"/>
            <a:ext cx="254268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12th Street</a:t>
            </a:r>
          </a:p>
        </p:txBody>
      </p:sp>
      <p:sp>
        <p:nvSpPr>
          <p:cNvPr id="2" name="TextBox 1">
            <a:extLst>
              <a:ext uri="{FF2B5EF4-FFF2-40B4-BE49-F238E27FC236}">
                <a16:creationId xmlns:a16="http://schemas.microsoft.com/office/drawing/2014/main" id="{58754FE1-CD60-DB02-CAC5-FE265F148149}"/>
              </a:ext>
            </a:extLst>
          </p:cNvPr>
          <p:cNvSpPr txBox="1"/>
          <p:nvPr/>
        </p:nvSpPr>
        <p:spPr>
          <a:xfrm>
            <a:off x="9196764" y="8072648"/>
            <a:ext cx="4541311" cy="830997"/>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Verdana Pro" panose="020B0604030504040204" pitchFamily="34" charset="0"/>
                <a:ea typeface="Verdana" panose="020B0604030504040204" pitchFamily="34" charset="0"/>
                <a:cs typeface="Arial"/>
              </a:rPr>
              <a:t>Phase 1 (Roadway Elements) = $8.5 M</a:t>
            </a:r>
          </a:p>
          <a:p>
            <a:r>
              <a:rPr lang="en-US" sz="1600">
                <a:latin typeface="Verdana Pro" panose="020B0604030504040204" pitchFamily="34" charset="0"/>
                <a:ea typeface="Verdana" panose="020B0604030504040204" pitchFamily="34" charset="0"/>
                <a:cs typeface="Arial"/>
              </a:rPr>
              <a:t>Phase 2 (Cap) = $52.8M</a:t>
            </a:r>
          </a:p>
          <a:p>
            <a:r>
              <a:rPr lang="en-US" sz="1600">
                <a:latin typeface="Verdana Pro" panose="020B0604030504040204" pitchFamily="34" charset="0"/>
                <a:ea typeface="Verdana" panose="020B0604030504040204" pitchFamily="34" charset="0"/>
                <a:cs typeface="Arial"/>
              </a:rPr>
              <a:t>Cap Area = 2.17 acres</a:t>
            </a:r>
          </a:p>
        </p:txBody>
      </p:sp>
      <p:sp>
        <p:nvSpPr>
          <p:cNvPr id="14" name="TextBox 13">
            <a:extLst>
              <a:ext uri="{FF2B5EF4-FFF2-40B4-BE49-F238E27FC236}">
                <a16:creationId xmlns:a16="http://schemas.microsoft.com/office/drawing/2014/main" id="{A7F6FB82-1B86-1667-13F2-FD50EDDD0B66}"/>
              </a:ext>
            </a:extLst>
          </p:cNvPr>
          <p:cNvSpPr txBox="1"/>
          <p:nvPr/>
        </p:nvSpPr>
        <p:spPr>
          <a:xfrm rot="19230319">
            <a:off x="13633768" y="6951286"/>
            <a:ext cx="254268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11th Street</a:t>
            </a:r>
          </a:p>
        </p:txBody>
      </p:sp>
      <p:sp>
        <p:nvSpPr>
          <p:cNvPr id="18" name="TextBox 17">
            <a:extLst>
              <a:ext uri="{FF2B5EF4-FFF2-40B4-BE49-F238E27FC236}">
                <a16:creationId xmlns:a16="http://schemas.microsoft.com/office/drawing/2014/main" id="{F20433BB-D1F5-334F-3E03-0C6429368DE8}"/>
              </a:ext>
            </a:extLst>
          </p:cNvPr>
          <p:cNvSpPr txBox="1"/>
          <p:nvPr/>
        </p:nvSpPr>
        <p:spPr>
          <a:xfrm rot="19230319">
            <a:off x="19215332" y="7096913"/>
            <a:ext cx="228139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7th Street</a:t>
            </a:r>
          </a:p>
        </p:txBody>
      </p:sp>
      <p:sp>
        <p:nvSpPr>
          <p:cNvPr id="22" name="TextBox 21">
            <a:extLst>
              <a:ext uri="{FF2B5EF4-FFF2-40B4-BE49-F238E27FC236}">
                <a16:creationId xmlns:a16="http://schemas.microsoft.com/office/drawing/2014/main" id="{95C574C3-183B-7951-439A-9D71807CEDA3}"/>
              </a:ext>
            </a:extLst>
          </p:cNvPr>
          <p:cNvSpPr txBox="1"/>
          <p:nvPr/>
        </p:nvSpPr>
        <p:spPr>
          <a:xfrm rot="19230319">
            <a:off x="20830552" y="7096917"/>
            <a:ext cx="228139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6th Street</a:t>
            </a:r>
          </a:p>
        </p:txBody>
      </p:sp>
      <p:sp>
        <p:nvSpPr>
          <p:cNvPr id="24" name="TextBox 23">
            <a:extLst>
              <a:ext uri="{FF2B5EF4-FFF2-40B4-BE49-F238E27FC236}">
                <a16:creationId xmlns:a16="http://schemas.microsoft.com/office/drawing/2014/main" id="{A299514B-E26A-3631-1D08-47CBC05C725A}"/>
              </a:ext>
            </a:extLst>
          </p:cNvPr>
          <p:cNvSpPr txBox="1"/>
          <p:nvPr/>
        </p:nvSpPr>
        <p:spPr>
          <a:xfrm rot="19230319">
            <a:off x="22266995" y="7045178"/>
            <a:ext cx="2281394"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5th Street</a:t>
            </a:r>
          </a:p>
        </p:txBody>
      </p:sp>
      <p:sp>
        <p:nvSpPr>
          <p:cNvPr id="26" name="TextBox 25">
            <a:extLst>
              <a:ext uri="{FF2B5EF4-FFF2-40B4-BE49-F238E27FC236}">
                <a16:creationId xmlns:a16="http://schemas.microsoft.com/office/drawing/2014/main" id="{E155FCA2-1875-AC56-B5A6-62FE51D98E58}"/>
              </a:ext>
            </a:extLst>
          </p:cNvPr>
          <p:cNvSpPr txBox="1"/>
          <p:nvPr/>
        </p:nvSpPr>
        <p:spPr>
          <a:xfrm rot="19230319">
            <a:off x="23456450" y="5449301"/>
            <a:ext cx="6653597" cy="584775"/>
          </a:xfrm>
          <a:prstGeom prst="rect">
            <a:avLst/>
          </a:prstGeom>
          <a:noFill/>
        </p:spPr>
        <p:txBody>
          <a:bodyPr wrap="square" lIns="91440" tIns="45720" rIns="91440" bIns="45720" rtlCol="0" anchor="t">
            <a:spAutoFit/>
          </a:bodyPr>
          <a:lstStyle/>
          <a:p>
            <a:pPr defTabSz="1645920">
              <a:defRPr/>
            </a:pPr>
            <a:r>
              <a:rPr lang="en-US" sz="3200" err="1">
                <a:latin typeface="Verdana"/>
              </a:rPr>
              <a:t>CapMetro</a:t>
            </a:r>
            <a:r>
              <a:rPr lang="en-US" sz="3200">
                <a:latin typeface="Verdana"/>
              </a:rPr>
              <a:t> Red Line/4th Street</a:t>
            </a:r>
            <a:endParaRPr lang="en-US" sz="3200">
              <a:latin typeface="Verdana"/>
              <a:ea typeface="Verdana"/>
            </a:endParaRPr>
          </a:p>
        </p:txBody>
      </p:sp>
      <p:sp>
        <p:nvSpPr>
          <p:cNvPr id="29" name="TextBox 28">
            <a:extLst>
              <a:ext uri="{FF2B5EF4-FFF2-40B4-BE49-F238E27FC236}">
                <a16:creationId xmlns:a16="http://schemas.microsoft.com/office/drawing/2014/main" id="{3EB0FAE5-29AB-B143-FA40-C80D76C794D4}"/>
              </a:ext>
            </a:extLst>
          </p:cNvPr>
          <p:cNvSpPr txBox="1"/>
          <p:nvPr/>
        </p:nvSpPr>
        <p:spPr>
          <a:xfrm rot="19230319">
            <a:off x="27845948" y="6280437"/>
            <a:ext cx="4401782" cy="584775"/>
          </a:xfrm>
          <a:prstGeom prst="rect">
            <a:avLst/>
          </a:prstGeom>
          <a:noFill/>
        </p:spPr>
        <p:txBody>
          <a:bodyPr wrap="none" lIns="91440" tIns="45720" rIns="91440" bIns="45720" rtlCol="0" anchor="t">
            <a:spAutoFit/>
          </a:bodyPr>
          <a:lstStyle/>
          <a:p>
            <a:pPr defTabSz="1645920">
              <a:defRPr/>
            </a:pPr>
            <a:r>
              <a:rPr lang="en-US" sz="3200">
                <a:solidFill>
                  <a:srgbClr val="000000"/>
                </a:solidFill>
                <a:latin typeface="Verdana"/>
              </a:rPr>
              <a:t>Cesar Chavez Street</a:t>
            </a:r>
            <a:endParaRPr lang="en-US" sz="3200">
              <a:solidFill>
                <a:srgbClr val="000000"/>
              </a:solidFill>
              <a:latin typeface="Verdana"/>
              <a:ea typeface="Verdana"/>
            </a:endParaRPr>
          </a:p>
        </p:txBody>
      </p:sp>
      <p:sp>
        <p:nvSpPr>
          <p:cNvPr id="5" name="TextBox 4">
            <a:extLst>
              <a:ext uri="{FF2B5EF4-FFF2-40B4-BE49-F238E27FC236}">
                <a16:creationId xmlns:a16="http://schemas.microsoft.com/office/drawing/2014/main" id="{09ECF27A-7BE3-A78B-21E9-B34B17C4962A}"/>
              </a:ext>
            </a:extLst>
          </p:cNvPr>
          <p:cNvSpPr txBox="1"/>
          <p:nvPr/>
        </p:nvSpPr>
        <p:spPr>
          <a:xfrm>
            <a:off x="284854" y="12355020"/>
            <a:ext cx="13222706" cy="886397"/>
          </a:xfrm>
          <a:prstGeom prst="rect">
            <a:avLst/>
          </a:prstGeom>
          <a:noFill/>
        </p:spPr>
        <p:txBody>
          <a:bodyPr wrap="square" lIns="329184" tIns="164592" rIns="329184" bIns="164592" rtlCol="0" anchor="t">
            <a:spAutoFit/>
          </a:bodyPr>
          <a:lstStyle/>
          <a:p>
            <a:pPr defTabSz="1645920">
              <a:defRPr/>
            </a:pPr>
            <a:r>
              <a:rPr lang="en-US" sz="3600" i="1">
                <a:solidFill>
                  <a:schemeClr val="accent1"/>
                </a:solidFill>
                <a:latin typeface="Verdana"/>
              </a:rPr>
              <a:t>Proposed deck cap locations as of Aug. 7, 2025.</a:t>
            </a:r>
          </a:p>
        </p:txBody>
      </p:sp>
      <p:sp>
        <p:nvSpPr>
          <p:cNvPr id="37" name="Rectangle 36" descr="Green filled box">
            <a:extLst>
              <a:ext uri="{FF2B5EF4-FFF2-40B4-BE49-F238E27FC236}">
                <a16:creationId xmlns:a16="http://schemas.microsoft.com/office/drawing/2014/main" id="{83F0F407-13B5-83D0-1E68-2FDB994B666F}"/>
              </a:ext>
            </a:extLst>
          </p:cNvPr>
          <p:cNvSpPr/>
          <p:nvPr/>
        </p:nvSpPr>
        <p:spPr>
          <a:xfrm>
            <a:off x="1064859" y="14603678"/>
            <a:ext cx="1045732" cy="506506"/>
          </a:xfrm>
          <a:prstGeom prst="rect">
            <a:avLst/>
          </a:prstGeom>
          <a:solidFill>
            <a:srgbClr val="92D05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defTabSz="1645920">
              <a:defRPr/>
            </a:pPr>
            <a:endParaRPr lang="en-US" sz="6480">
              <a:solidFill>
                <a:srgbClr val="FFFFFF"/>
              </a:solidFill>
              <a:latin typeface="Verdana"/>
            </a:endParaRPr>
          </a:p>
        </p:txBody>
      </p:sp>
      <p:sp>
        <p:nvSpPr>
          <p:cNvPr id="41" name="TextBox 40">
            <a:extLst>
              <a:ext uri="{FF2B5EF4-FFF2-40B4-BE49-F238E27FC236}">
                <a16:creationId xmlns:a16="http://schemas.microsoft.com/office/drawing/2014/main" id="{6B8B944A-37FF-5431-7C28-22AF6E6468CA}"/>
              </a:ext>
            </a:extLst>
          </p:cNvPr>
          <p:cNvSpPr txBox="1"/>
          <p:nvPr/>
        </p:nvSpPr>
        <p:spPr>
          <a:xfrm>
            <a:off x="2595973" y="14267624"/>
            <a:ext cx="13822944" cy="2400657"/>
          </a:xfrm>
          <a:prstGeom prst="rect">
            <a:avLst/>
          </a:prstGeom>
          <a:noFill/>
        </p:spPr>
        <p:txBody>
          <a:bodyPr wrap="square" lIns="91440" tIns="45720" rIns="91440" bIns="45720" rtlCol="0" anchor="t">
            <a:spAutoFit/>
          </a:bodyPr>
          <a:lstStyle/>
          <a:p>
            <a:pPr defTabSz="1645920">
              <a:defRPr/>
            </a:pPr>
            <a:r>
              <a:rPr lang="en-US" sz="5000" b="1">
                <a:solidFill>
                  <a:srgbClr val="000000"/>
                </a:solidFill>
                <a:latin typeface="Verdana"/>
              </a:rPr>
              <a:t>City of Austin Caps</a:t>
            </a:r>
            <a:endParaRPr lang="en-US" sz="5000" b="1">
              <a:solidFill>
                <a:srgbClr val="000000"/>
              </a:solidFill>
              <a:latin typeface="Verdana"/>
              <a:ea typeface="Verdana"/>
            </a:endParaRPr>
          </a:p>
          <a:p>
            <a:pPr marL="617220" indent="-617220" defTabSz="1645920">
              <a:buFont typeface="Wingdings,Sans-Serif" panose="05000000000000000000" pitchFamily="2" charset="2"/>
              <a:buChar char="§"/>
              <a:defRPr/>
            </a:pPr>
            <a:r>
              <a:rPr lang="en-US" sz="5000">
                <a:solidFill>
                  <a:srgbClr val="000000"/>
                </a:solidFill>
                <a:latin typeface="Verdana"/>
              </a:rPr>
              <a:t>Cesar Chavez Street to 7th Street.</a:t>
            </a:r>
            <a:endParaRPr lang="en-US" sz="5000">
              <a:solidFill>
                <a:srgbClr val="000000"/>
              </a:solidFill>
              <a:latin typeface="Verdana"/>
              <a:ea typeface="Verdana"/>
            </a:endParaRPr>
          </a:p>
          <a:p>
            <a:pPr marL="617220" indent="-617220" defTabSz="1645920">
              <a:buFont typeface="Wingdings,Sans-Serif" panose="05000000000000000000" pitchFamily="2" charset="2"/>
              <a:buChar char="§"/>
              <a:defRPr/>
            </a:pPr>
            <a:r>
              <a:rPr lang="en-US" sz="5000">
                <a:solidFill>
                  <a:srgbClr val="000000"/>
                </a:solidFill>
                <a:latin typeface="Verdana"/>
              </a:rPr>
              <a:t>11th Street to 12th Street.</a:t>
            </a:r>
            <a:endParaRPr lang="en-US"/>
          </a:p>
        </p:txBody>
      </p:sp>
      <p:sp>
        <p:nvSpPr>
          <p:cNvPr id="33" name="Rectangle 32" descr="Orange filled box">
            <a:extLst>
              <a:ext uri="{FF2B5EF4-FFF2-40B4-BE49-F238E27FC236}">
                <a16:creationId xmlns:a16="http://schemas.microsoft.com/office/drawing/2014/main" id="{870304E6-550B-F7D5-1119-0C373A91C5AB}"/>
              </a:ext>
            </a:extLst>
          </p:cNvPr>
          <p:cNvSpPr/>
          <p:nvPr/>
        </p:nvSpPr>
        <p:spPr>
          <a:xfrm>
            <a:off x="18175597" y="14603678"/>
            <a:ext cx="1045732" cy="506506"/>
          </a:xfrm>
          <a:prstGeom prst="rect">
            <a:avLst/>
          </a:prstGeom>
          <a:solidFill>
            <a:srgbClr val="FFC00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defTabSz="1645920">
              <a:defRPr/>
            </a:pPr>
            <a:endParaRPr lang="en-US" sz="6480">
              <a:solidFill>
                <a:srgbClr val="FFFFFF"/>
              </a:solidFill>
              <a:latin typeface="Verdana"/>
            </a:endParaRPr>
          </a:p>
        </p:txBody>
      </p:sp>
      <p:sp>
        <p:nvSpPr>
          <p:cNvPr id="39" name="TextBox 38">
            <a:extLst>
              <a:ext uri="{FF2B5EF4-FFF2-40B4-BE49-F238E27FC236}">
                <a16:creationId xmlns:a16="http://schemas.microsoft.com/office/drawing/2014/main" id="{12E9EB59-17B3-3640-46FF-812E0B6152A0}"/>
              </a:ext>
            </a:extLst>
          </p:cNvPr>
          <p:cNvSpPr txBox="1"/>
          <p:nvPr/>
        </p:nvSpPr>
        <p:spPr>
          <a:xfrm>
            <a:off x="19794668" y="14205631"/>
            <a:ext cx="12124035" cy="2400657"/>
          </a:xfrm>
          <a:prstGeom prst="rect">
            <a:avLst/>
          </a:prstGeom>
          <a:noFill/>
        </p:spPr>
        <p:txBody>
          <a:bodyPr wrap="square" lIns="91440" tIns="45720" rIns="91440" bIns="45720" rtlCol="0" anchor="t">
            <a:spAutoFit/>
          </a:bodyPr>
          <a:lstStyle/>
          <a:p>
            <a:pPr defTabSz="1645920">
              <a:defRPr/>
            </a:pPr>
            <a:r>
              <a:rPr lang="en-US" sz="5000" b="1">
                <a:solidFill>
                  <a:srgbClr val="000000"/>
                </a:solidFill>
                <a:latin typeface="Verdana"/>
              </a:rPr>
              <a:t>University of Texas Cap</a:t>
            </a:r>
            <a:endParaRPr lang="en-US" sz="5000" b="1">
              <a:solidFill>
                <a:srgbClr val="000000"/>
              </a:solidFill>
              <a:latin typeface="Verdana"/>
              <a:ea typeface="Verdana"/>
            </a:endParaRPr>
          </a:p>
          <a:p>
            <a:pPr marL="285750" indent="-285750" defTabSz="1645920">
              <a:buFont typeface="Arial" panose="05000000000000000000" pitchFamily="2" charset="2"/>
              <a:buChar char="•"/>
              <a:defRPr/>
            </a:pPr>
            <a:r>
              <a:rPr lang="en-US" sz="5000">
                <a:solidFill>
                  <a:srgbClr val="000000"/>
                </a:solidFill>
                <a:latin typeface="Verdana"/>
              </a:rPr>
              <a:t>15th Street to Martin Luther King Jr. Boulevard.</a:t>
            </a:r>
            <a:endParaRPr lang="en-US" sz="5000">
              <a:cs typeface="Arial"/>
            </a:endParaRPr>
          </a:p>
        </p:txBody>
      </p:sp>
      <p:sp>
        <p:nvSpPr>
          <p:cNvPr id="53" name="TextBox 52">
            <a:extLst>
              <a:ext uri="{FF2B5EF4-FFF2-40B4-BE49-F238E27FC236}">
                <a16:creationId xmlns:a16="http://schemas.microsoft.com/office/drawing/2014/main" id="{70363A3D-D966-D3CF-81AB-706ECCF2A533}"/>
              </a:ext>
            </a:extLst>
          </p:cNvPr>
          <p:cNvSpPr txBox="1"/>
          <p:nvPr/>
        </p:nvSpPr>
        <p:spPr>
          <a:xfrm>
            <a:off x="1003964" y="19684270"/>
            <a:ext cx="17378475"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i="1">
                <a:latin typeface="Verdana"/>
                <a:ea typeface="Verdana"/>
                <a:cs typeface="Arial"/>
              </a:rPr>
              <a:t>Foundational elements to support deck plazas and all surface amenities to be funded by others.</a:t>
            </a:r>
            <a:endParaRPr lang="en-US" sz="5400">
              <a:cs typeface="Arial"/>
            </a:endParaRPr>
          </a:p>
        </p:txBody>
      </p:sp>
    </p:spTree>
    <p:extLst>
      <p:ext uri="{BB962C8B-B14F-4D97-AF65-F5344CB8AC3E}">
        <p14:creationId xmlns:p14="http://schemas.microsoft.com/office/powerpoint/2010/main" val="3220128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9FE11-A8E9-8527-9275-914F4B64AD7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FBDCD65-6175-DB7D-A754-5CFF5DAA1E92}"/>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Stay Connected!</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pic>
        <p:nvPicPr>
          <p:cNvPr id="15" name="Picture 4">
            <a:extLst>
              <a:ext uri="{FF2B5EF4-FFF2-40B4-BE49-F238E27FC236}">
                <a16:creationId xmlns:a16="http://schemas.microsoft.com/office/drawing/2014/main" id="{B0968649-F415-BD80-CCF3-285884203E0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26" y="4621824"/>
            <a:ext cx="32918400" cy="185166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A81CEAF2-1E60-7EBF-EC61-31FD0B207AAB}"/>
              </a:ext>
            </a:extLst>
          </p:cNvPr>
          <p:cNvSpPr/>
          <p:nvPr/>
        </p:nvSpPr>
        <p:spPr>
          <a:xfrm>
            <a:off x="2836944" y="12273531"/>
            <a:ext cx="7541179" cy="2846933"/>
          </a:xfrm>
          <a:prstGeom prst="rect">
            <a:avLst/>
          </a:prstGeom>
        </p:spPr>
        <p:txBody>
          <a:bodyPr wrap="square" lIns="91440" tIns="45720" rIns="91440" bIns="4572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5400" b="1" spc="288">
                <a:solidFill>
                  <a:schemeClr val="bg1"/>
                </a:solidFill>
                <a:latin typeface="Verdana"/>
                <a:ea typeface="Verdana"/>
                <a:cs typeface="Franklin Gothic Demi"/>
              </a:rPr>
              <a:t>VOICEMAIL</a:t>
            </a:r>
          </a:p>
          <a:p>
            <a:endParaRPr lang="en-US" sz="1000" spc="288">
              <a:solidFill>
                <a:schemeClr val="bg1"/>
              </a:solidFill>
              <a:cs typeface="Franklin Gothic Demi"/>
            </a:endParaRPr>
          </a:p>
          <a:p>
            <a:r>
              <a:rPr lang="en-US" sz="4300" spc="288">
                <a:solidFill>
                  <a:schemeClr val="bg1"/>
                </a:solidFill>
                <a:cs typeface="Franklin Gothic Demi"/>
              </a:rPr>
              <a:t>(512)</a:t>
            </a:r>
            <a:r>
              <a:rPr lang="en-US" sz="4300" spc="504">
                <a:solidFill>
                  <a:schemeClr val="bg1"/>
                </a:solidFill>
                <a:cs typeface="Franklin Gothic Demi"/>
              </a:rPr>
              <a:t> 366-3229</a:t>
            </a:r>
            <a:endParaRPr lang="en-US" sz="4300" spc="-72">
              <a:solidFill>
                <a:schemeClr val="bg1"/>
              </a:solidFill>
              <a:ea typeface="Verdana"/>
              <a:cs typeface="Franklin Gothic Demi"/>
            </a:endParaRPr>
          </a:p>
          <a:p>
            <a:endParaRPr lang="en-US" sz="7200" spc="288">
              <a:solidFill>
                <a:schemeClr val="bg1"/>
              </a:solidFill>
              <a:latin typeface="+mj-lt"/>
              <a:cs typeface="Franklin Gothic Demi"/>
            </a:endParaRPr>
          </a:p>
        </p:txBody>
      </p:sp>
      <p:sp>
        <p:nvSpPr>
          <p:cNvPr id="19" name="Rectangle 18">
            <a:extLst>
              <a:ext uri="{FF2B5EF4-FFF2-40B4-BE49-F238E27FC236}">
                <a16:creationId xmlns:a16="http://schemas.microsoft.com/office/drawing/2014/main" id="{74A6718C-5F56-2CE0-52E1-6BDBA062ED6E}"/>
              </a:ext>
            </a:extLst>
          </p:cNvPr>
          <p:cNvSpPr/>
          <p:nvPr/>
        </p:nvSpPr>
        <p:spPr>
          <a:xfrm>
            <a:off x="10378123" y="10972800"/>
            <a:ext cx="3375683" cy="923330"/>
          </a:xfrm>
          <a:prstGeom prst="rect">
            <a:avLst/>
          </a:prstGeom>
        </p:spPr>
        <p:txBody>
          <a:bodyPr wrap="square" lIns="91440" tIns="45720" rIns="91440" bIns="4572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5400" b="1" spc="288">
                <a:solidFill>
                  <a:srgbClr val="14375A"/>
                </a:solidFill>
                <a:latin typeface="Verdana"/>
                <a:ea typeface="Verdana"/>
                <a:cs typeface="Franklin Gothic Demi"/>
              </a:rPr>
              <a:t>EMAIL</a:t>
            </a:r>
            <a:endParaRPr lang="en-US" sz="5400" b="1">
              <a:solidFill>
                <a:srgbClr val="14375A"/>
              </a:solidFill>
              <a:latin typeface="Verdana"/>
              <a:ea typeface="Verdana"/>
              <a:cs typeface="Franklin Gothic Demi"/>
            </a:endParaRPr>
          </a:p>
        </p:txBody>
      </p:sp>
      <p:sp>
        <p:nvSpPr>
          <p:cNvPr id="21" name="TextBox 7" descr="Link to send an email to the CapEx Central project">
            <a:extLst>
              <a:ext uri="{FF2B5EF4-FFF2-40B4-BE49-F238E27FC236}">
                <a16:creationId xmlns:a16="http://schemas.microsoft.com/office/drawing/2014/main" id="{A6C16B64-34A9-E163-8EFE-F40FB66E03D6}"/>
              </a:ext>
            </a:extLst>
          </p:cNvPr>
          <p:cNvSpPr txBox="1"/>
          <p:nvPr/>
        </p:nvSpPr>
        <p:spPr>
          <a:xfrm>
            <a:off x="10184982" y="11964146"/>
            <a:ext cx="6396941" cy="754053"/>
          </a:xfrm>
          <a:prstGeom prst="rect">
            <a:avLst/>
          </a:prstGeom>
          <a:noFill/>
        </p:spPr>
        <p:txBody>
          <a:bodyPr wrap="square" lIns="91440" tIns="45720" rIns="91440" bIns="45720" rtlCol="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4300" spc="-36">
                <a:solidFill>
                  <a:srgbClr val="11395B"/>
                </a:solidFill>
                <a:cs typeface="Franklin Gothic Demi"/>
                <a:hlinkClick r:id="rId3"/>
              </a:rPr>
              <a:t>CapExCentral@txdot.gov</a:t>
            </a:r>
            <a:endParaRPr lang="en-US" sz="4300">
              <a:ea typeface="Verdana"/>
              <a:cs typeface="Franklin Gothic Demi"/>
            </a:endParaRPr>
          </a:p>
        </p:txBody>
      </p:sp>
      <p:sp>
        <p:nvSpPr>
          <p:cNvPr id="28" name="Rectangle 27">
            <a:extLst>
              <a:ext uri="{FF2B5EF4-FFF2-40B4-BE49-F238E27FC236}">
                <a16:creationId xmlns:a16="http://schemas.microsoft.com/office/drawing/2014/main" id="{07013223-33A5-6AFB-608F-D1321E692436}"/>
              </a:ext>
            </a:extLst>
          </p:cNvPr>
          <p:cNvSpPr/>
          <p:nvPr/>
        </p:nvSpPr>
        <p:spPr>
          <a:xfrm>
            <a:off x="16701821" y="10057540"/>
            <a:ext cx="6010895" cy="7201972"/>
          </a:xfrm>
          <a:prstGeom prst="rect">
            <a:avLst/>
          </a:prstGeom>
        </p:spPr>
        <p:txBody>
          <a:bodyPr wrap="square" lIns="91440" tIns="45720" rIns="91440" bIns="4572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5400" b="1" spc="288">
                <a:solidFill>
                  <a:schemeClr val="bg1"/>
                </a:solidFill>
                <a:latin typeface="Verdana"/>
                <a:ea typeface="Verdana"/>
                <a:cs typeface="Franklin Gothic Demi"/>
              </a:rPr>
              <a:t>MAIL</a:t>
            </a:r>
          </a:p>
          <a:p>
            <a:endParaRPr lang="en-US" sz="1000" b="1" spc="288">
              <a:solidFill>
                <a:schemeClr val="bg1"/>
              </a:solidFill>
              <a:latin typeface="Verdana"/>
              <a:ea typeface="Verdana"/>
              <a:cs typeface="Franklin Gothic Demi"/>
            </a:endParaRPr>
          </a:p>
          <a:p>
            <a:r>
              <a:rPr lang="en-US" sz="4300" spc="288">
                <a:solidFill>
                  <a:schemeClr val="bg1"/>
                </a:solidFill>
                <a:cs typeface="Franklin Gothic Demi"/>
              </a:rPr>
              <a:t>I-35 Capital Express Central Project Team </a:t>
            </a:r>
            <a:endParaRPr lang="en-US" sz="4300" spc="288">
              <a:solidFill>
                <a:schemeClr val="bg1"/>
              </a:solidFill>
              <a:ea typeface="Verdana"/>
              <a:cs typeface="Franklin Gothic Demi"/>
            </a:endParaRPr>
          </a:p>
          <a:p>
            <a:endParaRPr lang="en-US" sz="4300" spc="288">
              <a:solidFill>
                <a:schemeClr val="bg1"/>
              </a:solidFill>
              <a:cs typeface="Franklin Gothic Demi"/>
            </a:endParaRPr>
          </a:p>
          <a:p>
            <a:r>
              <a:rPr lang="en-US" sz="4300" spc="288">
                <a:solidFill>
                  <a:schemeClr val="bg1"/>
                </a:solidFill>
                <a:cs typeface="Franklin Gothic Demi"/>
              </a:rPr>
              <a:t>1949 S. I-35 Frontage Road</a:t>
            </a:r>
            <a:endParaRPr lang="en-US" sz="4300" spc="288">
              <a:solidFill>
                <a:schemeClr val="bg1"/>
              </a:solidFill>
              <a:ea typeface="Verdana"/>
              <a:cs typeface="Franklin Gothic Demi"/>
            </a:endParaRPr>
          </a:p>
          <a:p>
            <a:endParaRPr lang="en-US" sz="4300" spc="288">
              <a:solidFill>
                <a:schemeClr val="bg1"/>
              </a:solidFill>
              <a:cs typeface="Franklin Gothic Demi"/>
            </a:endParaRPr>
          </a:p>
          <a:p>
            <a:r>
              <a:rPr lang="en-US" sz="4300" spc="288">
                <a:solidFill>
                  <a:schemeClr val="bg1"/>
                </a:solidFill>
                <a:cs typeface="Franklin Gothic Demi"/>
              </a:rPr>
              <a:t>Austin, TX 78741</a:t>
            </a:r>
            <a:endParaRPr lang="en-US" sz="4300" spc="288">
              <a:solidFill>
                <a:schemeClr val="bg1"/>
              </a:solidFill>
              <a:ea typeface="Verdana"/>
              <a:cs typeface="Franklin Gothic Demi"/>
            </a:endParaRPr>
          </a:p>
          <a:p>
            <a:endParaRPr lang="en-US" sz="5400" b="1" spc="288">
              <a:solidFill>
                <a:schemeClr val="bg1"/>
              </a:solidFill>
              <a:latin typeface="Verdana"/>
              <a:ea typeface="Verdana"/>
              <a:cs typeface="Franklin Gothic Demi"/>
            </a:endParaRPr>
          </a:p>
        </p:txBody>
      </p:sp>
      <p:sp>
        <p:nvSpPr>
          <p:cNvPr id="34" name="Rectangle 33">
            <a:extLst>
              <a:ext uri="{FF2B5EF4-FFF2-40B4-BE49-F238E27FC236}">
                <a16:creationId xmlns:a16="http://schemas.microsoft.com/office/drawing/2014/main" id="{3F20EE7E-FCCE-EE5D-5495-80410E280503}"/>
              </a:ext>
            </a:extLst>
          </p:cNvPr>
          <p:cNvSpPr/>
          <p:nvPr/>
        </p:nvSpPr>
        <p:spPr>
          <a:xfrm>
            <a:off x="23115416" y="8949544"/>
            <a:ext cx="6524514" cy="1077218"/>
          </a:xfrm>
          <a:prstGeom prst="rect">
            <a:avLst/>
          </a:prstGeom>
        </p:spPr>
        <p:txBody>
          <a:bodyPr wrap="square" lIns="91440" tIns="45720" rIns="91440" bIns="4572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5400" b="1" spc="288">
                <a:solidFill>
                  <a:srgbClr val="002060"/>
                </a:solidFill>
                <a:latin typeface="Verdana"/>
                <a:ea typeface="Verdana"/>
                <a:cs typeface="Franklin Gothic Demi"/>
              </a:rPr>
              <a:t>ONLINE</a:t>
            </a:r>
          </a:p>
          <a:p>
            <a:endParaRPr lang="en-US" sz="1000" spc="288">
              <a:solidFill>
                <a:srgbClr val="002060"/>
              </a:solidFill>
              <a:cs typeface="Franklin Gothic Demi"/>
            </a:endParaRPr>
          </a:p>
        </p:txBody>
      </p:sp>
      <p:pic>
        <p:nvPicPr>
          <p:cNvPr id="36" name="Picture 35" descr="A qr code taking you to the Mobility 35 webpage">
            <a:extLst>
              <a:ext uri="{FF2B5EF4-FFF2-40B4-BE49-F238E27FC236}">
                <a16:creationId xmlns:a16="http://schemas.microsoft.com/office/drawing/2014/main" id="{E1A8BE2B-63F6-F945-BB36-C1E022077A35}"/>
              </a:ext>
            </a:extLst>
          </p:cNvPr>
          <p:cNvPicPr>
            <a:picLocks noChangeAspect="1"/>
          </p:cNvPicPr>
          <p:nvPr/>
        </p:nvPicPr>
        <p:blipFill>
          <a:blip r:embed="rId4"/>
          <a:srcRect t="7821" b="893"/>
          <a:stretch>
            <a:fillRect/>
          </a:stretch>
        </p:blipFill>
        <p:spPr>
          <a:xfrm>
            <a:off x="24057142" y="12359313"/>
            <a:ext cx="4337925" cy="3959905"/>
          </a:xfrm>
          <a:prstGeom prst="rect">
            <a:avLst/>
          </a:prstGeom>
        </p:spPr>
      </p:pic>
      <p:sp>
        <p:nvSpPr>
          <p:cNvPr id="2" name="TextBox 7" descr="Link to the Mobility 35 website">
            <a:extLst>
              <a:ext uri="{FF2B5EF4-FFF2-40B4-BE49-F238E27FC236}">
                <a16:creationId xmlns:a16="http://schemas.microsoft.com/office/drawing/2014/main" id="{A5DA5959-E527-0C8B-6BA8-0A9C7F1728CD}"/>
              </a:ext>
            </a:extLst>
          </p:cNvPr>
          <p:cNvSpPr txBox="1"/>
          <p:nvPr/>
        </p:nvSpPr>
        <p:spPr>
          <a:xfrm>
            <a:off x="23242989" y="9912738"/>
            <a:ext cx="6396941" cy="707886"/>
          </a:xfrm>
          <a:prstGeom prst="rect">
            <a:avLst/>
          </a:prstGeom>
          <a:noFill/>
        </p:spPr>
        <p:txBody>
          <a:bodyPr wrap="square" lIns="91440" tIns="45720" rIns="91440" bIns="45720" rtlCol="0" anchor="t">
            <a:spAutoFit/>
          </a:bodyPr>
          <a:lstStyle>
            <a:defPPr>
              <a:defRPr lang="en-US"/>
            </a:defPPr>
            <a:lvl1pPr marL="0" algn="l" defTabSz="1755054" rtl="0" eaLnBrk="1" latinLnBrk="0" hangingPunct="1">
              <a:defRPr sz="6910" kern="1200">
                <a:solidFill>
                  <a:schemeClr val="tx1"/>
                </a:solidFill>
                <a:latin typeface="+mn-lt"/>
                <a:ea typeface="+mn-ea"/>
                <a:cs typeface="+mn-cs"/>
              </a:defRPr>
            </a:lvl1pPr>
            <a:lvl2pPr marL="1755054" algn="l" defTabSz="1755054" rtl="0" eaLnBrk="1" latinLnBrk="0" hangingPunct="1">
              <a:defRPr sz="6910" kern="1200">
                <a:solidFill>
                  <a:schemeClr val="tx1"/>
                </a:solidFill>
                <a:latin typeface="+mn-lt"/>
                <a:ea typeface="+mn-ea"/>
                <a:cs typeface="+mn-cs"/>
              </a:defRPr>
            </a:lvl2pPr>
            <a:lvl3pPr marL="3510107" algn="l" defTabSz="1755054" rtl="0" eaLnBrk="1" latinLnBrk="0" hangingPunct="1">
              <a:defRPr sz="6910" kern="1200">
                <a:solidFill>
                  <a:schemeClr val="tx1"/>
                </a:solidFill>
                <a:latin typeface="+mn-lt"/>
                <a:ea typeface="+mn-ea"/>
                <a:cs typeface="+mn-cs"/>
              </a:defRPr>
            </a:lvl3pPr>
            <a:lvl4pPr marL="5265161" algn="l" defTabSz="1755054" rtl="0" eaLnBrk="1" latinLnBrk="0" hangingPunct="1">
              <a:defRPr sz="6910" kern="1200">
                <a:solidFill>
                  <a:schemeClr val="tx1"/>
                </a:solidFill>
                <a:latin typeface="+mn-lt"/>
                <a:ea typeface="+mn-ea"/>
                <a:cs typeface="+mn-cs"/>
              </a:defRPr>
            </a:lvl4pPr>
            <a:lvl5pPr marL="7020215" algn="l" defTabSz="1755054" rtl="0" eaLnBrk="1" latinLnBrk="0" hangingPunct="1">
              <a:defRPr sz="6910" kern="1200">
                <a:solidFill>
                  <a:schemeClr val="tx1"/>
                </a:solidFill>
                <a:latin typeface="+mn-lt"/>
                <a:ea typeface="+mn-ea"/>
                <a:cs typeface="+mn-cs"/>
              </a:defRPr>
            </a:lvl5pPr>
            <a:lvl6pPr marL="8775268" algn="l" defTabSz="1755054" rtl="0" eaLnBrk="1" latinLnBrk="0" hangingPunct="1">
              <a:defRPr sz="6910" kern="1200">
                <a:solidFill>
                  <a:schemeClr val="tx1"/>
                </a:solidFill>
                <a:latin typeface="+mn-lt"/>
                <a:ea typeface="+mn-ea"/>
                <a:cs typeface="+mn-cs"/>
              </a:defRPr>
            </a:lvl6pPr>
            <a:lvl7pPr marL="10530322" algn="l" defTabSz="1755054" rtl="0" eaLnBrk="1" latinLnBrk="0" hangingPunct="1">
              <a:defRPr sz="6910" kern="1200">
                <a:solidFill>
                  <a:schemeClr val="tx1"/>
                </a:solidFill>
                <a:latin typeface="+mn-lt"/>
                <a:ea typeface="+mn-ea"/>
                <a:cs typeface="+mn-cs"/>
              </a:defRPr>
            </a:lvl7pPr>
            <a:lvl8pPr marL="12285375" algn="l" defTabSz="1755054" rtl="0" eaLnBrk="1" latinLnBrk="0" hangingPunct="1">
              <a:defRPr sz="6910" kern="1200">
                <a:solidFill>
                  <a:schemeClr val="tx1"/>
                </a:solidFill>
                <a:latin typeface="+mn-lt"/>
                <a:ea typeface="+mn-ea"/>
                <a:cs typeface="+mn-cs"/>
              </a:defRPr>
            </a:lvl8pPr>
            <a:lvl9pPr marL="14040429" algn="l" defTabSz="1755054" rtl="0" eaLnBrk="1" latinLnBrk="0" hangingPunct="1">
              <a:defRPr sz="6910" kern="1200">
                <a:solidFill>
                  <a:schemeClr val="tx1"/>
                </a:solidFill>
                <a:latin typeface="+mn-lt"/>
                <a:ea typeface="+mn-ea"/>
                <a:cs typeface="+mn-cs"/>
              </a:defRPr>
            </a:lvl9pPr>
          </a:lstStyle>
          <a:p>
            <a:r>
              <a:rPr lang="en-US" sz="4000" spc="288">
                <a:solidFill>
                  <a:srgbClr val="002060"/>
                </a:solidFill>
                <a:cs typeface="Franklin Gothic Demi"/>
                <a:hlinkClick r:id="rId5"/>
              </a:rPr>
              <a:t>www.mymobility35.com</a:t>
            </a:r>
            <a:r>
              <a:rPr lang="en-US" sz="4000" spc="288">
                <a:solidFill>
                  <a:srgbClr val="002060"/>
                </a:solidFill>
                <a:cs typeface="Franklin Gothic Demi"/>
              </a:rPr>
              <a:t> </a:t>
            </a:r>
            <a:endParaRPr lang="en-US" sz="4000" spc="288">
              <a:solidFill>
                <a:srgbClr val="002060"/>
              </a:solidFill>
              <a:ea typeface="Verdana"/>
              <a:cs typeface="Franklin Gothic Demi"/>
            </a:endParaRPr>
          </a:p>
        </p:txBody>
      </p:sp>
    </p:spTree>
    <p:extLst>
      <p:ext uri="{BB962C8B-B14F-4D97-AF65-F5344CB8AC3E}">
        <p14:creationId xmlns:p14="http://schemas.microsoft.com/office/powerpoint/2010/main" val="2690131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090944-EAF5-75A5-DCBF-0032B281D43A}"/>
              </a:ext>
            </a:extLst>
          </p:cNvPr>
          <p:cNvSpPr>
            <a:spLocks noGrp="1"/>
          </p:cNvSpPr>
          <p:nvPr>
            <p:ph type="ctrTitle"/>
          </p:nvPr>
        </p:nvSpPr>
        <p:spPr>
          <a:xfrm>
            <a:off x="4114800" y="-7640320"/>
            <a:ext cx="24688800" cy="7640320"/>
          </a:xfrm>
        </p:spPr>
        <p:txBody>
          <a:bodyPr anchor="b"/>
          <a:lstStyle/>
          <a:p>
            <a:r>
              <a:rPr lang="en-US"/>
              <a:t>What we heard and the resulting design updates</a:t>
            </a:r>
          </a:p>
        </p:txBody>
      </p:sp>
      <p:sp>
        <p:nvSpPr>
          <p:cNvPr id="39" name="TextBox 38">
            <a:extLst>
              <a:ext uri="{FF2B5EF4-FFF2-40B4-BE49-F238E27FC236}">
                <a16:creationId xmlns:a16="http://schemas.microsoft.com/office/drawing/2014/main" id="{E7F0C5F2-5E09-B1B7-74CA-CF3D9BCAAF0D}"/>
              </a:ext>
            </a:extLst>
          </p:cNvPr>
          <p:cNvSpPr txBox="1"/>
          <p:nvPr/>
        </p:nvSpPr>
        <p:spPr>
          <a:xfrm>
            <a:off x="2186567" y="3400627"/>
            <a:ext cx="9548758" cy="1255728"/>
          </a:xfrm>
          <a:prstGeom prst="rect">
            <a:avLst/>
          </a:prstGeom>
          <a:noFill/>
        </p:spPr>
        <p:txBody>
          <a:bodyPr wrap="square" rtlCol="0">
            <a:spAutoFit/>
          </a:bodyPr>
          <a:lstStyle/>
          <a:p>
            <a:r>
              <a:rPr lang="en-US" sz="7560" i="1">
                <a:solidFill>
                  <a:srgbClr val="205588"/>
                </a:solidFill>
                <a:latin typeface="Franklin Gothic Demi" panose="020B0703020102020204" pitchFamily="34" charset="0"/>
                <a:ea typeface="Verdana" panose="020B0604030504040204" pitchFamily="34" charset="0"/>
              </a:rPr>
              <a:t>WHAT WE HEARD</a:t>
            </a:r>
          </a:p>
        </p:txBody>
      </p:sp>
      <p:sp>
        <p:nvSpPr>
          <p:cNvPr id="9" name="TextBox 8">
            <a:extLst>
              <a:ext uri="{FF2B5EF4-FFF2-40B4-BE49-F238E27FC236}">
                <a16:creationId xmlns:a16="http://schemas.microsoft.com/office/drawing/2014/main" id="{F6C0EB28-086C-20F8-9DF8-D577E12C9B7F}"/>
              </a:ext>
            </a:extLst>
          </p:cNvPr>
          <p:cNvSpPr txBox="1"/>
          <p:nvPr/>
        </p:nvSpPr>
        <p:spPr>
          <a:xfrm>
            <a:off x="831501" y="5479489"/>
            <a:ext cx="9548758"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Urban feel to downtown</a:t>
            </a:r>
          </a:p>
        </p:txBody>
      </p:sp>
      <p:sp>
        <p:nvSpPr>
          <p:cNvPr id="10" name="TextBox 9">
            <a:extLst>
              <a:ext uri="{FF2B5EF4-FFF2-40B4-BE49-F238E27FC236}">
                <a16:creationId xmlns:a16="http://schemas.microsoft.com/office/drawing/2014/main" id="{4C94577B-CB7F-7948-154E-B2EC60E4A862}"/>
              </a:ext>
            </a:extLst>
          </p:cNvPr>
          <p:cNvSpPr txBox="1"/>
          <p:nvPr/>
        </p:nvSpPr>
        <p:spPr>
          <a:xfrm>
            <a:off x="831501" y="7609320"/>
            <a:ext cx="9548758"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Don’t build higher or wider</a:t>
            </a:r>
          </a:p>
        </p:txBody>
      </p:sp>
      <p:sp>
        <p:nvSpPr>
          <p:cNvPr id="11" name="TextBox 10">
            <a:extLst>
              <a:ext uri="{FF2B5EF4-FFF2-40B4-BE49-F238E27FC236}">
                <a16:creationId xmlns:a16="http://schemas.microsoft.com/office/drawing/2014/main" id="{C21F7EAC-1CA6-B116-1E64-3BFD8575F834}"/>
              </a:ext>
            </a:extLst>
          </p:cNvPr>
          <p:cNvSpPr txBox="1"/>
          <p:nvPr/>
        </p:nvSpPr>
        <p:spPr>
          <a:xfrm>
            <a:off x="831501" y="9709078"/>
            <a:ext cx="9548758"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Provide more east-west crossings</a:t>
            </a:r>
          </a:p>
        </p:txBody>
      </p:sp>
      <p:sp>
        <p:nvSpPr>
          <p:cNvPr id="12" name="TextBox 11">
            <a:extLst>
              <a:ext uri="{FF2B5EF4-FFF2-40B4-BE49-F238E27FC236}">
                <a16:creationId xmlns:a16="http://schemas.microsoft.com/office/drawing/2014/main" id="{61BA1F2C-7858-2E2C-2136-DDAAA3551B6D}"/>
              </a:ext>
            </a:extLst>
          </p:cNvPr>
          <p:cNvSpPr txBox="1"/>
          <p:nvPr/>
        </p:nvSpPr>
        <p:spPr>
          <a:xfrm>
            <a:off x="831498" y="11838908"/>
            <a:ext cx="9548758"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More bike and pedestrian features</a:t>
            </a:r>
          </a:p>
        </p:txBody>
      </p:sp>
      <p:sp>
        <p:nvSpPr>
          <p:cNvPr id="13" name="TextBox 12">
            <a:extLst>
              <a:ext uri="{FF2B5EF4-FFF2-40B4-BE49-F238E27FC236}">
                <a16:creationId xmlns:a16="http://schemas.microsoft.com/office/drawing/2014/main" id="{939CE926-3184-1888-92C8-7099A0438282}"/>
              </a:ext>
            </a:extLst>
          </p:cNvPr>
          <p:cNvSpPr txBox="1"/>
          <p:nvPr/>
        </p:nvSpPr>
        <p:spPr>
          <a:xfrm>
            <a:off x="831501" y="13968738"/>
            <a:ext cx="10825561"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Reduce impacts to homes and businesses</a:t>
            </a:r>
          </a:p>
        </p:txBody>
      </p:sp>
      <p:sp>
        <p:nvSpPr>
          <p:cNvPr id="14" name="TextBox 13">
            <a:extLst>
              <a:ext uri="{FF2B5EF4-FFF2-40B4-BE49-F238E27FC236}">
                <a16:creationId xmlns:a16="http://schemas.microsoft.com/office/drawing/2014/main" id="{AE33ADBD-BCE1-352B-E2AB-9B39F0D04559}"/>
              </a:ext>
            </a:extLst>
          </p:cNvPr>
          <p:cNvSpPr txBox="1"/>
          <p:nvPr/>
        </p:nvSpPr>
        <p:spPr>
          <a:xfrm>
            <a:off x="831501" y="16098567"/>
            <a:ext cx="10825561" cy="757130"/>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Encourage transit</a:t>
            </a:r>
          </a:p>
        </p:txBody>
      </p:sp>
      <p:sp>
        <p:nvSpPr>
          <p:cNvPr id="41" name="Arrow: Right 40" descr="Arrow filled in, point to the right.">
            <a:extLst>
              <a:ext uri="{FF2B5EF4-FFF2-40B4-BE49-F238E27FC236}">
                <a16:creationId xmlns:a16="http://schemas.microsoft.com/office/drawing/2014/main" id="{A651E233-858C-05E2-75FF-FBB8D6FE752E}"/>
              </a:ext>
            </a:extLst>
          </p:cNvPr>
          <p:cNvSpPr/>
          <p:nvPr/>
        </p:nvSpPr>
        <p:spPr>
          <a:xfrm>
            <a:off x="13218958" y="5527698"/>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2" name="Arrow: Right 41" descr="Arrow filled in, point to the right.">
            <a:extLst>
              <a:ext uri="{FF2B5EF4-FFF2-40B4-BE49-F238E27FC236}">
                <a16:creationId xmlns:a16="http://schemas.microsoft.com/office/drawing/2014/main" id="{4175FCBD-D954-19D2-2745-E1417A98C20F}"/>
              </a:ext>
            </a:extLst>
          </p:cNvPr>
          <p:cNvSpPr/>
          <p:nvPr/>
        </p:nvSpPr>
        <p:spPr>
          <a:xfrm>
            <a:off x="13218958" y="7625741"/>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3" name="Arrow: Right 42" descr="Arrow filled in, point to the right.">
            <a:extLst>
              <a:ext uri="{FF2B5EF4-FFF2-40B4-BE49-F238E27FC236}">
                <a16:creationId xmlns:a16="http://schemas.microsoft.com/office/drawing/2014/main" id="{B54C15C1-7C50-3A7C-C4DE-E0C78AA86E29}"/>
              </a:ext>
            </a:extLst>
          </p:cNvPr>
          <p:cNvSpPr/>
          <p:nvPr/>
        </p:nvSpPr>
        <p:spPr>
          <a:xfrm>
            <a:off x="13218958" y="9842613"/>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4" name="Arrow: Right 43" descr="Arrow filled in, point to the right.">
            <a:extLst>
              <a:ext uri="{FF2B5EF4-FFF2-40B4-BE49-F238E27FC236}">
                <a16:creationId xmlns:a16="http://schemas.microsoft.com/office/drawing/2014/main" id="{CD06359E-1A65-89F8-E058-FDBCC6EE0980}"/>
              </a:ext>
            </a:extLst>
          </p:cNvPr>
          <p:cNvSpPr/>
          <p:nvPr/>
        </p:nvSpPr>
        <p:spPr>
          <a:xfrm>
            <a:off x="13218958" y="11940657"/>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5" name="Arrow: Right 44" descr="Arrow filled in, point to the right.">
            <a:extLst>
              <a:ext uri="{FF2B5EF4-FFF2-40B4-BE49-F238E27FC236}">
                <a16:creationId xmlns:a16="http://schemas.microsoft.com/office/drawing/2014/main" id="{00732DFD-5371-EA1C-BBE5-8327788373ED}"/>
              </a:ext>
            </a:extLst>
          </p:cNvPr>
          <p:cNvSpPr/>
          <p:nvPr/>
        </p:nvSpPr>
        <p:spPr>
          <a:xfrm>
            <a:off x="13218958" y="14087300"/>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6" name="Arrow: Right 45" descr="Arrow filled in, point to the right.">
            <a:extLst>
              <a:ext uri="{FF2B5EF4-FFF2-40B4-BE49-F238E27FC236}">
                <a16:creationId xmlns:a16="http://schemas.microsoft.com/office/drawing/2014/main" id="{D609F551-E32E-5BD8-7CB3-5348ADA7BCCA}"/>
              </a:ext>
            </a:extLst>
          </p:cNvPr>
          <p:cNvSpPr/>
          <p:nvPr/>
        </p:nvSpPr>
        <p:spPr>
          <a:xfrm>
            <a:off x="13218958" y="16185343"/>
            <a:ext cx="2164593" cy="776075"/>
          </a:xfrm>
          <a:prstGeom prst="rightArrow">
            <a:avLst/>
          </a:prstGeom>
          <a:solidFill>
            <a:srgbClr val="205588"/>
          </a:solidFill>
          <a:ln>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40" name="TextBox 39">
            <a:extLst>
              <a:ext uri="{FF2B5EF4-FFF2-40B4-BE49-F238E27FC236}">
                <a16:creationId xmlns:a16="http://schemas.microsoft.com/office/drawing/2014/main" id="{492BDB2B-2AFA-A5F8-6609-4C3427838DB5}"/>
              </a:ext>
            </a:extLst>
          </p:cNvPr>
          <p:cNvSpPr txBox="1"/>
          <p:nvPr/>
        </p:nvSpPr>
        <p:spPr>
          <a:xfrm>
            <a:off x="17523482" y="3400627"/>
            <a:ext cx="13625245" cy="1255728"/>
          </a:xfrm>
          <a:prstGeom prst="rect">
            <a:avLst/>
          </a:prstGeom>
          <a:noFill/>
        </p:spPr>
        <p:txBody>
          <a:bodyPr wrap="square" rtlCol="0">
            <a:spAutoFit/>
          </a:bodyPr>
          <a:lstStyle/>
          <a:p>
            <a:r>
              <a:rPr lang="en-US" sz="7560" i="1">
                <a:solidFill>
                  <a:srgbClr val="CD7B29"/>
                </a:solidFill>
                <a:latin typeface="Franklin Gothic Demi" panose="020B0703020102020204" pitchFamily="34" charset="0"/>
                <a:ea typeface="Verdana" panose="020B0604030504040204" pitchFamily="34" charset="0"/>
              </a:rPr>
              <a:t>RESULTING DESIGN UPDATES</a:t>
            </a:r>
          </a:p>
        </p:txBody>
      </p:sp>
      <p:sp>
        <p:nvSpPr>
          <p:cNvPr id="15" name="Rectangle: Rounded Corners 14">
            <a:extLst>
              <a:ext uri="{FF2B5EF4-FFF2-40B4-BE49-F238E27FC236}">
                <a16:creationId xmlns:a16="http://schemas.microsoft.com/office/drawing/2014/main" id="{2AA0B7C8-71C3-78FD-4162-C71768F6E406}"/>
              </a:ext>
              <a:ext uri="{C183D7F6-B498-43B3-948B-1728B52AA6E4}">
                <adec:decorative xmlns:adec="http://schemas.microsoft.com/office/drawing/2017/decorative" val="1"/>
              </a:ext>
            </a:extLst>
          </p:cNvPr>
          <p:cNvSpPr/>
          <p:nvPr/>
        </p:nvSpPr>
        <p:spPr>
          <a:xfrm>
            <a:off x="649972" y="5072905"/>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16" name="Rectangle: Rounded Corners 15">
            <a:extLst>
              <a:ext uri="{FF2B5EF4-FFF2-40B4-BE49-F238E27FC236}">
                <a16:creationId xmlns:a16="http://schemas.microsoft.com/office/drawing/2014/main" id="{DD8E382C-011C-E455-B647-D3B3DC1135BB}"/>
              </a:ext>
              <a:ext uri="{C183D7F6-B498-43B3-948B-1728B52AA6E4}">
                <adec:decorative xmlns:adec="http://schemas.microsoft.com/office/drawing/2017/decorative" val="1"/>
              </a:ext>
            </a:extLst>
          </p:cNvPr>
          <p:cNvSpPr/>
          <p:nvPr/>
        </p:nvSpPr>
        <p:spPr>
          <a:xfrm>
            <a:off x="649972" y="7188056"/>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17" name="Rectangle: Rounded Corners 16">
            <a:extLst>
              <a:ext uri="{FF2B5EF4-FFF2-40B4-BE49-F238E27FC236}">
                <a16:creationId xmlns:a16="http://schemas.microsoft.com/office/drawing/2014/main" id="{9DA64D4A-EDF1-B997-B1A5-EE9307E2C52D}"/>
              </a:ext>
              <a:ext uri="{C183D7F6-B498-43B3-948B-1728B52AA6E4}">
                <adec:decorative xmlns:adec="http://schemas.microsoft.com/office/drawing/2017/decorative" val="1"/>
              </a:ext>
            </a:extLst>
          </p:cNvPr>
          <p:cNvSpPr/>
          <p:nvPr/>
        </p:nvSpPr>
        <p:spPr>
          <a:xfrm>
            <a:off x="649972" y="9333905"/>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18" name="Rectangle: Rounded Corners 17">
            <a:extLst>
              <a:ext uri="{FF2B5EF4-FFF2-40B4-BE49-F238E27FC236}">
                <a16:creationId xmlns:a16="http://schemas.microsoft.com/office/drawing/2014/main" id="{28C8798D-99F3-6477-BFBB-6304A967FF11}"/>
              </a:ext>
              <a:ext uri="{C183D7F6-B498-43B3-948B-1728B52AA6E4}">
                <adec:decorative xmlns:adec="http://schemas.microsoft.com/office/drawing/2017/decorative" val="1"/>
              </a:ext>
            </a:extLst>
          </p:cNvPr>
          <p:cNvSpPr/>
          <p:nvPr/>
        </p:nvSpPr>
        <p:spPr>
          <a:xfrm>
            <a:off x="649972" y="11449055"/>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1" name="Rectangle: Rounded Corners 20">
            <a:extLst>
              <a:ext uri="{FF2B5EF4-FFF2-40B4-BE49-F238E27FC236}">
                <a16:creationId xmlns:a16="http://schemas.microsoft.com/office/drawing/2014/main" id="{F014B26A-E640-01E6-7164-E050021EC5A9}"/>
              </a:ext>
              <a:ext uri="{C183D7F6-B498-43B3-948B-1728B52AA6E4}">
                <adec:decorative xmlns:adec="http://schemas.microsoft.com/office/drawing/2017/decorative" val="1"/>
              </a:ext>
            </a:extLst>
          </p:cNvPr>
          <p:cNvSpPr/>
          <p:nvPr/>
        </p:nvSpPr>
        <p:spPr>
          <a:xfrm>
            <a:off x="649972" y="13627750"/>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2" name="Rectangle: Rounded Corners 21">
            <a:extLst>
              <a:ext uri="{FF2B5EF4-FFF2-40B4-BE49-F238E27FC236}">
                <a16:creationId xmlns:a16="http://schemas.microsoft.com/office/drawing/2014/main" id="{36B964CC-9C65-E148-A0C6-F8FE9B959E9A}"/>
              </a:ext>
              <a:ext uri="{C183D7F6-B498-43B3-948B-1728B52AA6E4}">
                <adec:decorative xmlns:adec="http://schemas.microsoft.com/office/drawing/2017/decorative" val="1"/>
              </a:ext>
            </a:extLst>
          </p:cNvPr>
          <p:cNvSpPr/>
          <p:nvPr/>
        </p:nvSpPr>
        <p:spPr>
          <a:xfrm>
            <a:off x="649972" y="15742900"/>
            <a:ext cx="11981328" cy="1724585"/>
          </a:xfrm>
          <a:prstGeom prst="roundRect">
            <a:avLst/>
          </a:prstGeom>
          <a:noFill/>
          <a:ln w="28575">
            <a:solidFill>
              <a:srgbClr val="2055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3" name="Rectangle: Rounded Corners 22">
            <a:extLst>
              <a:ext uri="{FF2B5EF4-FFF2-40B4-BE49-F238E27FC236}">
                <a16:creationId xmlns:a16="http://schemas.microsoft.com/office/drawing/2014/main" id="{F7FA207E-EFD1-B758-EDBE-AE0830438BCE}"/>
              </a:ext>
              <a:ext uri="{C183D7F6-B498-43B3-948B-1728B52AA6E4}">
                <adec:decorative xmlns:adec="http://schemas.microsoft.com/office/drawing/2017/decorative" val="1"/>
              </a:ext>
            </a:extLst>
          </p:cNvPr>
          <p:cNvSpPr/>
          <p:nvPr/>
        </p:nvSpPr>
        <p:spPr>
          <a:xfrm>
            <a:off x="15884752" y="5072905"/>
            <a:ext cx="16725042" cy="1724586"/>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4" name="Rectangle: Rounded Corners 23">
            <a:extLst>
              <a:ext uri="{FF2B5EF4-FFF2-40B4-BE49-F238E27FC236}">
                <a16:creationId xmlns:a16="http://schemas.microsoft.com/office/drawing/2014/main" id="{AB36E484-AD77-0CA9-C1BB-6922DDD6D74D}"/>
              </a:ext>
              <a:ext uri="{C183D7F6-B498-43B3-948B-1728B52AA6E4}">
                <adec:decorative xmlns:adec="http://schemas.microsoft.com/office/drawing/2017/decorative" val="1"/>
              </a:ext>
            </a:extLst>
          </p:cNvPr>
          <p:cNvSpPr/>
          <p:nvPr/>
        </p:nvSpPr>
        <p:spPr>
          <a:xfrm>
            <a:off x="15884752" y="7188056"/>
            <a:ext cx="16725042" cy="1724585"/>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5" name="Rectangle: Rounded Corners 24">
            <a:extLst>
              <a:ext uri="{FF2B5EF4-FFF2-40B4-BE49-F238E27FC236}">
                <a16:creationId xmlns:a16="http://schemas.microsoft.com/office/drawing/2014/main" id="{1F02BB39-C1B3-CF30-9B9C-A919C69BB07D}"/>
              </a:ext>
              <a:ext uri="{C183D7F6-B498-43B3-948B-1728B52AA6E4}">
                <adec:decorative xmlns:adec="http://schemas.microsoft.com/office/drawing/2017/decorative" val="1"/>
              </a:ext>
            </a:extLst>
          </p:cNvPr>
          <p:cNvSpPr/>
          <p:nvPr/>
        </p:nvSpPr>
        <p:spPr>
          <a:xfrm>
            <a:off x="15884752" y="9379600"/>
            <a:ext cx="16725042" cy="1724585"/>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26" name="Rectangle: Rounded Corners 25">
            <a:extLst>
              <a:ext uri="{FF2B5EF4-FFF2-40B4-BE49-F238E27FC236}">
                <a16:creationId xmlns:a16="http://schemas.microsoft.com/office/drawing/2014/main" id="{FF95A4BF-FBFB-9C5D-739F-BF0AD93FB4AE}"/>
              </a:ext>
              <a:ext uri="{C183D7F6-B498-43B3-948B-1728B52AA6E4}">
                <adec:decorative xmlns:adec="http://schemas.microsoft.com/office/drawing/2017/decorative" val="1"/>
              </a:ext>
            </a:extLst>
          </p:cNvPr>
          <p:cNvSpPr/>
          <p:nvPr/>
        </p:nvSpPr>
        <p:spPr>
          <a:xfrm>
            <a:off x="15884752" y="11494750"/>
            <a:ext cx="16725042" cy="1724585"/>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31" name="Rectangle: Rounded Corners 30">
            <a:extLst>
              <a:ext uri="{FF2B5EF4-FFF2-40B4-BE49-F238E27FC236}">
                <a16:creationId xmlns:a16="http://schemas.microsoft.com/office/drawing/2014/main" id="{DF685026-4458-1D76-F327-631530C7C459}"/>
              </a:ext>
              <a:ext uri="{C183D7F6-B498-43B3-948B-1728B52AA6E4}">
                <adec:decorative xmlns:adec="http://schemas.microsoft.com/office/drawing/2017/decorative" val="1"/>
              </a:ext>
            </a:extLst>
          </p:cNvPr>
          <p:cNvSpPr/>
          <p:nvPr/>
        </p:nvSpPr>
        <p:spPr>
          <a:xfrm>
            <a:off x="15884752" y="13618470"/>
            <a:ext cx="16725042" cy="1724585"/>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32" name="Rectangle: Rounded Corners 31">
            <a:extLst>
              <a:ext uri="{FF2B5EF4-FFF2-40B4-BE49-F238E27FC236}">
                <a16:creationId xmlns:a16="http://schemas.microsoft.com/office/drawing/2014/main" id="{5CDF51E7-2D03-3292-79DC-B963C3660328}"/>
              </a:ext>
              <a:ext uri="{C183D7F6-B498-43B3-948B-1728B52AA6E4}">
                <adec:decorative xmlns:adec="http://schemas.microsoft.com/office/drawing/2017/decorative" val="1"/>
              </a:ext>
            </a:extLst>
          </p:cNvPr>
          <p:cNvSpPr/>
          <p:nvPr/>
        </p:nvSpPr>
        <p:spPr>
          <a:xfrm>
            <a:off x="15884752" y="15733620"/>
            <a:ext cx="16725042" cy="1724585"/>
          </a:xfrm>
          <a:prstGeom prst="roundRect">
            <a:avLst/>
          </a:prstGeom>
          <a:noFill/>
          <a:ln w="28575">
            <a:solidFill>
              <a:srgbClr val="CD7B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651"/>
          </a:p>
        </p:txBody>
      </p:sp>
      <p:sp>
        <p:nvSpPr>
          <p:cNvPr id="33" name="TextBox 32">
            <a:extLst>
              <a:ext uri="{FF2B5EF4-FFF2-40B4-BE49-F238E27FC236}">
                <a16:creationId xmlns:a16="http://schemas.microsoft.com/office/drawing/2014/main" id="{95EB8D72-33A2-8146-20B3-8AB5347294F4}"/>
              </a:ext>
            </a:extLst>
          </p:cNvPr>
          <p:cNvSpPr txBox="1"/>
          <p:nvPr/>
        </p:nvSpPr>
        <p:spPr>
          <a:xfrm>
            <a:off x="16066284" y="5147090"/>
            <a:ext cx="16042309"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Creating boulevard-style configuration from Cesar Chavez to Dean Keeton: with deck plaza opportunities</a:t>
            </a:r>
          </a:p>
        </p:txBody>
      </p:sp>
      <p:sp>
        <p:nvSpPr>
          <p:cNvPr id="34" name="TextBox 33">
            <a:extLst>
              <a:ext uri="{FF2B5EF4-FFF2-40B4-BE49-F238E27FC236}">
                <a16:creationId xmlns:a16="http://schemas.microsoft.com/office/drawing/2014/main" id="{2E65A08B-CE6E-D6C0-2374-BAE2983E4AF3}"/>
              </a:ext>
            </a:extLst>
          </p:cNvPr>
          <p:cNvSpPr txBox="1"/>
          <p:nvPr/>
        </p:nvSpPr>
        <p:spPr>
          <a:xfrm>
            <a:off x="16066284" y="7243793"/>
            <a:ext cx="16042309"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Removing upper decks and lowering </a:t>
            </a:r>
            <a:r>
              <a:rPr lang="en-US" sz="4320" err="1">
                <a:solidFill>
                  <a:srgbClr val="205588"/>
                </a:solidFill>
                <a:latin typeface="Franklin Gothic Book" panose="020B0503020102020204" pitchFamily="34" charset="0"/>
                <a:ea typeface="Verdana" panose="020B0604030504040204" pitchFamily="34" charset="0"/>
              </a:rPr>
              <a:t>mainlanes</a:t>
            </a:r>
            <a:r>
              <a:rPr lang="en-US" sz="4320">
                <a:solidFill>
                  <a:srgbClr val="205588"/>
                </a:solidFill>
                <a:latin typeface="Franklin Gothic Book" panose="020B0503020102020204" pitchFamily="34" charset="0"/>
                <a:ea typeface="Verdana" panose="020B0604030504040204" pitchFamily="34" charset="0"/>
              </a:rPr>
              <a:t> between Holly Street and Airport Boulevard</a:t>
            </a:r>
          </a:p>
        </p:txBody>
      </p:sp>
      <p:sp>
        <p:nvSpPr>
          <p:cNvPr id="35" name="TextBox 34">
            <a:extLst>
              <a:ext uri="{FF2B5EF4-FFF2-40B4-BE49-F238E27FC236}">
                <a16:creationId xmlns:a16="http://schemas.microsoft.com/office/drawing/2014/main" id="{5DF82642-C676-BEA5-9A2C-7018A7855F12}"/>
              </a:ext>
            </a:extLst>
          </p:cNvPr>
          <p:cNvSpPr txBox="1"/>
          <p:nvPr/>
        </p:nvSpPr>
        <p:spPr>
          <a:xfrm>
            <a:off x="16226119" y="9406747"/>
            <a:ext cx="16042309"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Adding new and enhanced bridges, crossings and connectivity at 15 locations</a:t>
            </a:r>
          </a:p>
        </p:txBody>
      </p:sp>
      <p:sp>
        <p:nvSpPr>
          <p:cNvPr id="36" name="TextBox 35">
            <a:extLst>
              <a:ext uri="{FF2B5EF4-FFF2-40B4-BE49-F238E27FC236}">
                <a16:creationId xmlns:a16="http://schemas.microsoft.com/office/drawing/2014/main" id="{F85B497C-4AAC-A6EC-F92A-B195AC0DD933}"/>
              </a:ext>
            </a:extLst>
          </p:cNvPr>
          <p:cNvSpPr txBox="1"/>
          <p:nvPr/>
        </p:nvSpPr>
        <p:spPr>
          <a:xfrm>
            <a:off x="16066284" y="11494749"/>
            <a:ext cx="15318353"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New bike and pedestrian crossings at 3rd St., 4th St., 15th St., MLK Blvd., 51st St.</a:t>
            </a:r>
          </a:p>
        </p:txBody>
      </p:sp>
      <p:sp>
        <p:nvSpPr>
          <p:cNvPr id="37" name="TextBox 36">
            <a:extLst>
              <a:ext uri="{FF2B5EF4-FFF2-40B4-BE49-F238E27FC236}">
                <a16:creationId xmlns:a16="http://schemas.microsoft.com/office/drawing/2014/main" id="{C8306C08-C1C3-2349-F03C-A405B32BDD20}"/>
              </a:ext>
            </a:extLst>
          </p:cNvPr>
          <p:cNvSpPr txBox="1"/>
          <p:nvPr/>
        </p:nvSpPr>
        <p:spPr>
          <a:xfrm>
            <a:off x="16066284" y="13691312"/>
            <a:ext cx="15318353"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Reducing displacements by approximately 20 properties and over 100 single family units</a:t>
            </a:r>
          </a:p>
        </p:txBody>
      </p:sp>
      <p:sp>
        <p:nvSpPr>
          <p:cNvPr id="38" name="TextBox 37">
            <a:extLst>
              <a:ext uri="{FF2B5EF4-FFF2-40B4-BE49-F238E27FC236}">
                <a16:creationId xmlns:a16="http://schemas.microsoft.com/office/drawing/2014/main" id="{EE6BAC8C-EBF9-3547-2E61-FF3D16178A14}"/>
              </a:ext>
            </a:extLst>
          </p:cNvPr>
          <p:cNvSpPr txBox="1"/>
          <p:nvPr/>
        </p:nvSpPr>
        <p:spPr>
          <a:xfrm>
            <a:off x="16066284" y="15766168"/>
            <a:ext cx="15318353" cy="1421928"/>
          </a:xfrm>
          <a:prstGeom prst="rect">
            <a:avLst/>
          </a:prstGeom>
          <a:noFill/>
        </p:spPr>
        <p:txBody>
          <a:bodyPr wrap="square" rtlCol="0">
            <a:spAutoFit/>
          </a:bodyPr>
          <a:lstStyle/>
          <a:p>
            <a:r>
              <a:rPr lang="en-US" sz="4320">
                <a:solidFill>
                  <a:srgbClr val="205588"/>
                </a:solidFill>
                <a:latin typeface="Franklin Gothic Book" panose="020B0503020102020204" pitchFamily="34" charset="0"/>
                <a:ea typeface="Verdana" panose="020B0604030504040204" pitchFamily="34" charset="0"/>
              </a:rPr>
              <a:t>Managed lanes: grade separations accommodating the current Red Line and Project Connect lines</a:t>
            </a:r>
          </a:p>
        </p:txBody>
      </p:sp>
    </p:spTree>
    <p:extLst>
      <p:ext uri="{BB962C8B-B14F-4D97-AF65-F5344CB8AC3E}">
        <p14:creationId xmlns:p14="http://schemas.microsoft.com/office/powerpoint/2010/main" val="3041638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8F265-D18A-1638-85BF-9AE91E643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69A58-0316-0576-8C0A-0B1F6639D7A6}"/>
              </a:ext>
            </a:extLst>
          </p:cNvPr>
          <p:cNvSpPr>
            <a:spLocks noGrp="1"/>
          </p:cNvSpPr>
          <p:nvPr>
            <p:ph type="title" idx="4294967295"/>
          </p:nvPr>
        </p:nvSpPr>
        <p:spPr>
          <a:xfrm>
            <a:off x="1483078" y="2771788"/>
            <a:ext cx="27873854" cy="1920698"/>
          </a:xfrm>
          <a:prstGeom prst="rect">
            <a:avLst/>
          </a:prstGeom>
        </p:spPr>
        <p:txBody>
          <a:bodyPr/>
          <a:lstStyle/>
          <a:p>
            <a:r>
              <a:rPr lang="en-US" sz="6600" b="1">
                <a:latin typeface="Verdana"/>
                <a:ea typeface="Verdana"/>
                <a:cs typeface="Arial"/>
              </a:rPr>
              <a:t>I-35 Capital Express Central: Project Phasing</a:t>
            </a:r>
            <a:endParaRPr lang="en-US" sz="6600">
              <a:latin typeface="Verdana"/>
              <a:ea typeface="Verdana"/>
            </a:endParaRPr>
          </a:p>
        </p:txBody>
      </p:sp>
      <p:pic>
        <p:nvPicPr>
          <p:cNvPr id="7" name="Graphic 6" descr="Animated graphic showing the Austin skyline and the I-35 corridor to show the I-35 Capital Express Central project phasing with project segments highlighted to illustrate construction phasing. The Lady Bird Lake segment (Holly Street to US 290 E/SH 71) is highlighted to show it is under construction from 2025–2033. The Drainage Tunnel and Pump Station segment under I-35 at Cesar Chavez Street is also highlighted for its 2025–2029 schedule. The Downtown segment (Martin Luther King Jr. Boulevard to Holly Street) is shown with its 2026–2033 timeline and multiple bid packages. The Martin Luther King Jr. Boulevard Bridge segment is highlighted to indicate construction from 2024–2026. The University segment (US 290 E to Martin Luther King Jr. Boulevard) is included with its 2026–2033 schedule and multiple bid packages.">
            <a:extLst>
              <a:ext uri="{FF2B5EF4-FFF2-40B4-BE49-F238E27FC236}">
                <a16:creationId xmlns:a16="http://schemas.microsoft.com/office/drawing/2014/main" id="{D84864EA-03BD-9B3D-80B6-4A44343DA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25994" y="4692486"/>
            <a:ext cx="27291442" cy="14187156"/>
          </a:xfrm>
          <a:prstGeom prst="rect">
            <a:avLst/>
          </a:prstGeom>
        </p:spPr>
      </p:pic>
    </p:spTree>
    <p:extLst>
      <p:ext uri="{BB962C8B-B14F-4D97-AF65-F5344CB8AC3E}">
        <p14:creationId xmlns:p14="http://schemas.microsoft.com/office/powerpoint/2010/main" val="196952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108C9-022A-4ED8-D59A-8860F13DDAB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931D544-D5C2-43A2-FE5D-F40C857F90EB}"/>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Project Update</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graphicFrame>
        <p:nvGraphicFramePr>
          <p:cNvPr id="7" name="Diagram 6" descr="Arrow pointing to the right, labeled as &quot;Project Development&quot;">
            <a:extLst>
              <a:ext uri="{FF2B5EF4-FFF2-40B4-BE49-F238E27FC236}">
                <a16:creationId xmlns:a16="http://schemas.microsoft.com/office/drawing/2014/main" id="{3BD3760C-F762-F70C-BF1C-534C5FA3F911}"/>
              </a:ext>
            </a:extLst>
          </p:cNvPr>
          <p:cNvGraphicFramePr/>
          <p:nvPr>
            <p:extLst>
              <p:ext uri="{D42A27DB-BD31-4B8C-83A1-F6EECF244321}">
                <p14:modId xmlns:p14="http://schemas.microsoft.com/office/powerpoint/2010/main" val="717626647"/>
              </p:ext>
            </p:extLst>
          </p:nvPr>
        </p:nvGraphicFramePr>
        <p:xfrm>
          <a:off x="2738387" y="4677880"/>
          <a:ext cx="13696749" cy="2040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TxDOT conducting community outreach for the I-35 Capital Express Central project at a meeting using a schematic map to get feedback to develop the project design.">
            <a:extLst>
              <a:ext uri="{FF2B5EF4-FFF2-40B4-BE49-F238E27FC236}">
                <a16:creationId xmlns:a16="http://schemas.microsoft.com/office/drawing/2014/main" id="{5EBA5F84-7394-8982-292B-49F9F44C8253}"/>
              </a:ext>
            </a:extLst>
          </p:cNvPr>
          <p:cNvPicPr>
            <a:picLocks noChangeAspect="1"/>
          </p:cNvPicPr>
          <p:nvPr/>
        </p:nvPicPr>
        <p:blipFill>
          <a:blip r:embed="rId7"/>
          <a:srcRect l="15740" t="-8" r="7011" b="341"/>
          <a:stretch>
            <a:fillRect/>
          </a:stretch>
        </p:blipFill>
        <p:spPr>
          <a:xfrm>
            <a:off x="2757974" y="6951914"/>
            <a:ext cx="13099366" cy="11362212"/>
          </a:xfrm>
          <a:prstGeom prst="rect">
            <a:avLst/>
          </a:prstGeom>
        </p:spPr>
      </p:pic>
      <p:graphicFrame>
        <p:nvGraphicFramePr>
          <p:cNvPr id="143" name="Diagram 142" descr="Arrow pointing to the right, labeled as &quot;Construction,&quot; showing what the CapEx Central project is currently doing.">
            <a:extLst>
              <a:ext uri="{FF2B5EF4-FFF2-40B4-BE49-F238E27FC236}">
                <a16:creationId xmlns:a16="http://schemas.microsoft.com/office/drawing/2014/main" id="{BFB506F4-A4B6-010B-7DA0-7F1224148693}"/>
              </a:ext>
            </a:extLst>
          </p:cNvPr>
          <p:cNvGraphicFramePr/>
          <p:nvPr>
            <p:extLst>
              <p:ext uri="{D42A27DB-BD31-4B8C-83A1-F6EECF244321}">
                <p14:modId xmlns:p14="http://schemas.microsoft.com/office/powerpoint/2010/main" val="2925722740"/>
              </p:ext>
            </p:extLst>
          </p:nvPr>
        </p:nvGraphicFramePr>
        <p:xfrm>
          <a:off x="16695019" y="4677880"/>
          <a:ext cx="13696749" cy="20405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9" name="TextBox 158">
            <a:extLst>
              <a:ext uri="{FF2B5EF4-FFF2-40B4-BE49-F238E27FC236}">
                <a16:creationId xmlns:a16="http://schemas.microsoft.com/office/drawing/2014/main" id="{8209A001-303A-CA88-2CA4-1801E3684AFA}"/>
              </a:ext>
            </a:extLst>
          </p:cNvPr>
          <p:cNvSpPr txBox="1"/>
          <p:nvPr/>
        </p:nvSpPr>
        <p:spPr>
          <a:xfrm>
            <a:off x="20471339" y="4231296"/>
            <a:ext cx="5515403" cy="86177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Verdana"/>
                <a:ea typeface="Calibri"/>
                <a:cs typeface="Arial"/>
              </a:rPr>
              <a:t> </a:t>
            </a:r>
            <a:r>
              <a:rPr lang="en-US" sz="4000">
                <a:latin typeface="Verdana Pro Semibold"/>
                <a:ea typeface="Calibri"/>
                <a:cs typeface="Arial"/>
              </a:rPr>
              <a:t> WE ARE HERE</a:t>
            </a:r>
          </a:p>
          <a:p>
            <a:endParaRPr lang="en-US" sz="1000">
              <a:latin typeface="Verdana Pro Semibold"/>
              <a:ea typeface="Calibri"/>
              <a:cs typeface="Arial"/>
            </a:endParaRPr>
          </a:p>
        </p:txBody>
      </p:sp>
      <p:pic>
        <p:nvPicPr>
          <p:cNvPr id="160" name="Graphic 159" descr="Icon of Bullseye with solid fill">
            <a:extLst>
              <a:ext uri="{FF2B5EF4-FFF2-40B4-BE49-F238E27FC236}">
                <a16:creationId xmlns:a16="http://schemas.microsoft.com/office/drawing/2014/main" id="{1737532E-F8D5-66F0-E3F4-D7DAA9B87E9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0468122" y="4124425"/>
            <a:ext cx="914400" cy="914400"/>
          </a:xfrm>
          <a:prstGeom prst="rect">
            <a:avLst/>
          </a:prstGeom>
        </p:spPr>
      </p:pic>
      <p:pic>
        <p:nvPicPr>
          <p:cNvPr id="3" name="Picture 2" descr="Picture showing the ongoing construction of the Martin Luther King Jr. Boulevard Bridge.&#10;">
            <a:extLst>
              <a:ext uri="{FF2B5EF4-FFF2-40B4-BE49-F238E27FC236}">
                <a16:creationId xmlns:a16="http://schemas.microsoft.com/office/drawing/2014/main" id="{7D76FD10-56A1-0A3C-E259-BC8BB71942FB}"/>
              </a:ext>
            </a:extLst>
          </p:cNvPr>
          <p:cNvPicPr>
            <a:picLocks noChangeAspect="1"/>
          </p:cNvPicPr>
          <p:nvPr/>
        </p:nvPicPr>
        <p:blipFill>
          <a:blip r:embed="rId15"/>
          <a:srcRect l="-560" t="-412" r="13030" b="-310"/>
          <a:stretch>
            <a:fillRect/>
          </a:stretch>
        </p:blipFill>
        <p:spPr>
          <a:xfrm>
            <a:off x="16450378" y="6906161"/>
            <a:ext cx="13059124" cy="11449258"/>
          </a:xfrm>
          <a:prstGeom prst="rect">
            <a:avLst/>
          </a:prstGeom>
        </p:spPr>
      </p:pic>
    </p:spTree>
    <p:extLst>
      <p:ext uri="{BB962C8B-B14F-4D97-AF65-F5344CB8AC3E}">
        <p14:creationId xmlns:p14="http://schemas.microsoft.com/office/powerpoint/2010/main" val="994401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7CF8-2953-62A8-334C-BE06790BACB4}"/>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51E2E22-1600-FF5A-9DC1-1D29A7DDC0DE}"/>
              </a:ext>
              <a:ext uri="{C183D7F6-B498-43B3-948B-1728B52AA6E4}">
                <adec:decorative xmlns:adec="http://schemas.microsoft.com/office/drawing/2017/decorative" val="1"/>
              </a:ext>
            </a:extLst>
          </p:cNvPr>
          <p:cNvSpPr/>
          <p:nvPr/>
        </p:nvSpPr>
        <p:spPr>
          <a:xfrm>
            <a:off x="24432162" y="7797533"/>
            <a:ext cx="6924610" cy="11719428"/>
          </a:xfrm>
          <a:prstGeom prst="roundRect">
            <a:avLst/>
          </a:prstGeom>
          <a:solidFill>
            <a:srgbClr val="00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Verdana"/>
              <a:ea typeface="Verdana"/>
              <a:cs typeface="Arial" pitchFamily="34" charset="0"/>
            </a:endParaRPr>
          </a:p>
        </p:txBody>
      </p:sp>
      <p:sp>
        <p:nvSpPr>
          <p:cNvPr id="4" name="Rectangle: Rounded Corners 3">
            <a:extLst>
              <a:ext uri="{FF2B5EF4-FFF2-40B4-BE49-F238E27FC236}">
                <a16:creationId xmlns:a16="http://schemas.microsoft.com/office/drawing/2014/main" id="{5A4BE0AD-5ADF-1736-529D-CDC725087008}"/>
              </a:ext>
              <a:ext uri="{C183D7F6-B498-43B3-948B-1728B52AA6E4}">
                <adec:decorative xmlns:adec="http://schemas.microsoft.com/office/drawing/2017/decorative" val="1"/>
              </a:ext>
            </a:extLst>
          </p:cNvPr>
          <p:cNvSpPr/>
          <p:nvPr/>
        </p:nvSpPr>
        <p:spPr>
          <a:xfrm>
            <a:off x="16734008" y="7797533"/>
            <a:ext cx="7088733" cy="11719428"/>
          </a:xfrm>
          <a:prstGeom prst="roundRect">
            <a:avLst/>
          </a:prstGeom>
          <a:solidFill>
            <a:srgbClr val="00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Verdana"/>
              <a:ea typeface="Verdana"/>
              <a:cs typeface="Arial" pitchFamily="34" charset="0"/>
            </a:endParaRPr>
          </a:p>
        </p:txBody>
      </p:sp>
      <p:sp>
        <p:nvSpPr>
          <p:cNvPr id="2" name="Rectangle: Rounded Corners 1">
            <a:extLst>
              <a:ext uri="{FF2B5EF4-FFF2-40B4-BE49-F238E27FC236}">
                <a16:creationId xmlns:a16="http://schemas.microsoft.com/office/drawing/2014/main" id="{D093EF66-3F35-C96D-9D1F-FA45FE9FF353}"/>
              </a:ext>
              <a:ext uri="{C183D7F6-B498-43B3-948B-1728B52AA6E4}">
                <adec:decorative xmlns:adec="http://schemas.microsoft.com/office/drawing/2017/decorative" val="1"/>
              </a:ext>
            </a:extLst>
          </p:cNvPr>
          <p:cNvSpPr/>
          <p:nvPr/>
        </p:nvSpPr>
        <p:spPr>
          <a:xfrm>
            <a:off x="1337701" y="7797533"/>
            <a:ext cx="6971503" cy="11719428"/>
          </a:xfrm>
          <a:prstGeom prst="roundRect">
            <a:avLst/>
          </a:prstGeom>
          <a:solidFill>
            <a:srgbClr val="00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Verdana"/>
              <a:ea typeface="Verdana"/>
              <a:cs typeface="Arial" pitchFamily="34" charset="0"/>
            </a:endParaRPr>
          </a:p>
        </p:txBody>
      </p:sp>
      <p:sp>
        <p:nvSpPr>
          <p:cNvPr id="7" name="Rectangle: Rounded Corners 6">
            <a:extLst>
              <a:ext uri="{FF2B5EF4-FFF2-40B4-BE49-F238E27FC236}">
                <a16:creationId xmlns:a16="http://schemas.microsoft.com/office/drawing/2014/main" id="{8A23D438-8578-3CFB-AC21-17E66F12BD7C}"/>
              </a:ext>
              <a:ext uri="{C183D7F6-B498-43B3-948B-1728B52AA6E4}">
                <adec:decorative xmlns:adec="http://schemas.microsoft.com/office/drawing/2017/decorative" val="1"/>
              </a:ext>
            </a:extLst>
          </p:cNvPr>
          <p:cNvSpPr/>
          <p:nvPr/>
        </p:nvSpPr>
        <p:spPr>
          <a:xfrm>
            <a:off x="9038232" y="7797534"/>
            <a:ext cx="7088733" cy="11719428"/>
          </a:xfrm>
          <a:prstGeom prst="roundRect">
            <a:avLst/>
          </a:prstGeom>
          <a:solidFill>
            <a:srgbClr val="00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Verdana"/>
              <a:ea typeface="Verdana"/>
              <a:cs typeface="Arial" pitchFamily="34" charset="0"/>
            </a:endParaRPr>
          </a:p>
        </p:txBody>
      </p:sp>
      <p:sp>
        <p:nvSpPr>
          <p:cNvPr id="37" name="Title 1">
            <a:extLst>
              <a:ext uri="{FF2B5EF4-FFF2-40B4-BE49-F238E27FC236}">
                <a16:creationId xmlns:a16="http://schemas.microsoft.com/office/drawing/2014/main" id="{90F28340-1072-A7A3-D46B-6F9F8F319B7A}"/>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Community Driven Improvements</a:t>
            </a:r>
            <a:endParaRPr kumimoji="0" lang="en-US" sz="6400" b="0"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8" name="Content Placeholder 2">
            <a:extLst>
              <a:ext uri="{FF2B5EF4-FFF2-40B4-BE49-F238E27FC236}">
                <a16:creationId xmlns:a16="http://schemas.microsoft.com/office/drawing/2014/main" id="{C11B44CC-8797-DF9A-9814-707273731255}"/>
              </a:ext>
            </a:extLst>
          </p:cNvPr>
          <p:cNvSpPr txBox="1">
            <a:spLocks/>
          </p:cNvSpPr>
          <p:nvPr/>
        </p:nvSpPr>
        <p:spPr>
          <a:xfrm>
            <a:off x="1658172" y="5478596"/>
            <a:ext cx="30937404" cy="10514390"/>
          </a:xfrm>
          <a:prstGeom prst="rect">
            <a:avLst/>
          </a:prstGeom>
        </p:spPr>
        <p:txBody>
          <a:bodyPr lIns="91440" tIns="45720" rIns="91440" bIns="45720" anchor="t">
            <a:norm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0" indent="0">
              <a:spcAft>
                <a:spcPts val="3840"/>
              </a:spcAft>
              <a:buNone/>
            </a:pPr>
            <a:r>
              <a:rPr lang="en-US" sz="5400">
                <a:latin typeface="Verdana"/>
                <a:ea typeface="Verdana"/>
              </a:rPr>
              <a:t>TxDOT reviewed feedback from the 2023 preliminary schematics and refined the design to reflect community priorities:</a:t>
            </a:r>
            <a:endParaRPr lang="en-US" sz="5400">
              <a:latin typeface="Verdana"/>
            </a:endParaRPr>
          </a:p>
        </p:txBody>
      </p:sp>
      <p:sp>
        <p:nvSpPr>
          <p:cNvPr id="40" name="TextBox 39">
            <a:extLst>
              <a:ext uri="{FF2B5EF4-FFF2-40B4-BE49-F238E27FC236}">
                <a16:creationId xmlns:a16="http://schemas.microsoft.com/office/drawing/2014/main" id="{0375A695-B2EE-001C-7D7F-660DF1706780}"/>
              </a:ext>
            </a:extLst>
          </p:cNvPr>
          <p:cNvSpPr txBox="1"/>
          <p:nvPr/>
        </p:nvSpPr>
        <p:spPr>
          <a:xfrm>
            <a:off x="3236840" y="8770996"/>
            <a:ext cx="3272050" cy="92333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1200">
                <a:latin typeface="Verdana"/>
                <a:ea typeface="Verdana"/>
                <a:cs typeface="Arial"/>
              </a:rPr>
              <a:t> </a:t>
            </a:r>
            <a:r>
              <a:rPr lang="en-US" sz="5400" b="1">
                <a:solidFill>
                  <a:schemeClr val="bg1"/>
                </a:solidFill>
                <a:latin typeface="Verdana"/>
                <a:ea typeface="Verdana"/>
                <a:cs typeface="Arial"/>
              </a:rPr>
              <a:t>SAFETY</a:t>
            </a:r>
          </a:p>
        </p:txBody>
      </p:sp>
      <p:pic>
        <p:nvPicPr>
          <p:cNvPr id="52" name="Graphic 51" descr="Icon of construction worker female with solid fill">
            <a:extLst>
              <a:ext uri="{FF2B5EF4-FFF2-40B4-BE49-F238E27FC236}">
                <a16:creationId xmlns:a16="http://schemas.microsoft.com/office/drawing/2014/main" id="{27569D40-73CB-FE8B-3261-478A6ACB59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0255" y="10145046"/>
            <a:ext cx="2552130" cy="2285998"/>
          </a:xfrm>
          <a:prstGeom prst="rect">
            <a:avLst/>
          </a:prstGeom>
        </p:spPr>
      </p:pic>
      <p:sp>
        <p:nvSpPr>
          <p:cNvPr id="5" name="TextBox 4">
            <a:extLst>
              <a:ext uri="{FF2B5EF4-FFF2-40B4-BE49-F238E27FC236}">
                <a16:creationId xmlns:a16="http://schemas.microsoft.com/office/drawing/2014/main" id="{56C1A4E1-F434-05F3-DFD5-7C45C2471BD7}"/>
              </a:ext>
            </a:extLst>
          </p:cNvPr>
          <p:cNvSpPr txBox="1"/>
          <p:nvPr/>
        </p:nvSpPr>
        <p:spPr>
          <a:xfrm>
            <a:off x="1653808" y="13135277"/>
            <a:ext cx="6610576"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4400">
                <a:solidFill>
                  <a:schemeClr val="bg1"/>
                </a:solidFill>
                <a:latin typeface="Verdana"/>
                <a:ea typeface="Verdana"/>
                <a:cs typeface="Arial"/>
              </a:rPr>
              <a:t>Improve pedestrian/bicycle safety. </a:t>
            </a:r>
            <a:endParaRPr lang="en-US" sz="6150">
              <a:solidFill>
                <a:schemeClr val="bg1"/>
              </a:solidFill>
              <a:latin typeface="Verdana"/>
              <a:ea typeface="Verdana"/>
              <a:cs typeface="Aria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Widen bridges.</a:t>
            </a: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Reduce conflict points.</a:t>
            </a:r>
          </a:p>
        </p:txBody>
      </p:sp>
      <p:sp>
        <p:nvSpPr>
          <p:cNvPr id="42" name="TextBox 41">
            <a:extLst>
              <a:ext uri="{FF2B5EF4-FFF2-40B4-BE49-F238E27FC236}">
                <a16:creationId xmlns:a16="http://schemas.microsoft.com/office/drawing/2014/main" id="{E6A76B87-2165-EF27-1ED4-81D180C4DC57}"/>
              </a:ext>
            </a:extLst>
          </p:cNvPr>
          <p:cNvSpPr txBox="1"/>
          <p:nvPr/>
        </p:nvSpPr>
        <p:spPr>
          <a:xfrm>
            <a:off x="9483709" y="8374092"/>
            <a:ext cx="6213560" cy="1754326"/>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r>
              <a:rPr lang="en-US" sz="1200">
                <a:latin typeface="Verdana"/>
                <a:ea typeface="Verdana"/>
                <a:cs typeface="Arial"/>
              </a:rPr>
              <a:t> </a:t>
            </a:r>
            <a:r>
              <a:rPr lang="en-US" sz="5400" b="1">
                <a:solidFill>
                  <a:schemeClr val="bg1"/>
                </a:solidFill>
                <a:latin typeface="Verdana"/>
                <a:ea typeface="Verdana"/>
                <a:cs typeface="Arial"/>
              </a:rPr>
              <a:t>MULTI-MODAL </a:t>
            </a:r>
            <a:endParaRPr lang="en-US" sz="6150">
              <a:solidFill>
                <a:schemeClr val="bg1"/>
              </a:solidFill>
              <a:latin typeface="Verdana"/>
              <a:ea typeface="Verdana"/>
              <a:cs typeface="Arial"/>
            </a:endParaRPr>
          </a:p>
          <a:p>
            <a:pPr algn="ctr"/>
            <a:r>
              <a:rPr lang="en-US" sz="5400" b="1">
                <a:solidFill>
                  <a:schemeClr val="bg1"/>
                </a:solidFill>
                <a:latin typeface="Verdana"/>
                <a:ea typeface="Verdana"/>
                <a:cs typeface="Arial"/>
              </a:rPr>
              <a:t>ACCESS</a:t>
            </a:r>
            <a:endParaRPr lang="en-US" sz="6150">
              <a:solidFill>
                <a:schemeClr val="bg1"/>
              </a:solidFill>
              <a:latin typeface="Verdana"/>
              <a:ea typeface="Verdana"/>
              <a:cs typeface="Arial"/>
            </a:endParaRPr>
          </a:p>
        </p:txBody>
      </p:sp>
      <p:pic>
        <p:nvPicPr>
          <p:cNvPr id="54" name="Graphic 53" descr="Icon of bus with solid fill">
            <a:extLst>
              <a:ext uri="{FF2B5EF4-FFF2-40B4-BE49-F238E27FC236}">
                <a16:creationId xmlns:a16="http://schemas.microsoft.com/office/drawing/2014/main" id="{976EF4FE-EBDE-DAEF-C4A0-9491219ADF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71832" y="9932141"/>
            <a:ext cx="2838733" cy="2711810"/>
          </a:xfrm>
          <a:prstGeom prst="rect">
            <a:avLst/>
          </a:prstGeom>
        </p:spPr>
      </p:pic>
      <p:sp>
        <p:nvSpPr>
          <p:cNvPr id="24" name="TextBox 23">
            <a:extLst>
              <a:ext uri="{FF2B5EF4-FFF2-40B4-BE49-F238E27FC236}">
                <a16:creationId xmlns:a16="http://schemas.microsoft.com/office/drawing/2014/main" id="{B49DC3A7-B9D1-8543-E7B0-0F83E24C0EA2}"/>
              </a:ext>
            </a:extLst>
          </p:cNvPr>
          <p:cNvSpPr txBox="1"/>
          <p:nvPr/>
        </p:nvSpPr>
        <p:spPr>
          <a:xfrm>
            <a:off x="9143740" y="13135277"/>
            <a:ext cx="7092613" cy="66479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4400">
                <a:solidFill>
                  <a:schemeClr val="bg1"/>
                </a:solidFill>
                <a:latin typeface="Verdana"/>
                <a:ea typeface="Verdana"/>
                <a:cs typeface="Arial"/>
              </a:rPr>
              <a:t>HOV/managed lanes. </a:t>
            </a:r>
            <a:endParaRPr lang="en-US">
              <a:solidFill>
                <a:schemeClr val="bg1"/>
              </a:solidFil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Multi-modal transit improvements.</a:t>
            </a:r>
            <a:endParaRPr lang="en-US" sz="6150">
              <a:solidFill>
                <a:schemeClr val="bg1"/>
              </a:solidFill>
              <a:latin typeface="Verdana"/>
              <a:ea typeface="Verdana"/>
              <a:cs typeface="Aria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Pedestrian/bicycle paths. </a:t>
            </a: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Future connections to regional transit networks.</a:t>
            </a:r>
          </a:p>
          <a:p>
            <a:pPr marL="685800" indent="-685800">
              <a:buFont typeface="Arial"/>
              <a:buChar char="•"/>
            </a:pPr>
            <a:endParaRPr lang="en-US" sz="4400">
              <a:latin typeface="Verdana"/>
              <a:ea typeface="Verdana"/>
              <a:cs typeface="Arial"/>
            </a:endParaRPr>
          </a:p>
        </p:txBody>
      </p:sp>
      <p:sp>
        <p:nvSpPr>
          <p:cNvPr id="44" name="TextBox 43">
            <a:extLst>
              <a:ext uri="{FF2B5EF4-FFF2-40B4-BE49-F238E27FC236}">
                <a16:creationId xmlns:a16="http://schemas.microsoft.com/office/drawing/2014/main" id="{3252A43F-45F7-CA7C-8745-5454E76E0199}"/>
              </a:ext>
            </a:extLst>
          </p:cNvPr>
          <p:cNvSpPr txBox="1"/>
          <p:nvPr/>
        </p:nvSpPr>
        <p:spPr>
          <a:xfrm>
            <a:off x="17484285" y="8374092"/>
            <a:ext cx="5572359" cy="1754326"/>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r>
              <a:rPr lang="en-US" sz="1200">
                <a:latin typeface="Verdana"/>
                <a:ea typeface="Verdana"/>
                <a:cs typeface="Arial"/>
              </a:rPr>
              <a:t> </a:t>
            </a:r>
            <a:r>
              <a:rPr lang="en-US" sz="5400" b="1">
                <a:solidFill>
                  <a:schemeClr val="bg1"/>
                </a:solidFill>
                <a:latin typeface="Verdana"/>
                <a:ea typeface="Verdana"/>
                <a:cs typeface="Arial"/>
              </a:rPr>
              <a:t>EAST - WEST </a:t>
            </a:r>
            <a:endParaRPr lang="en-US" sz="6150">
              <a:solidFill>
                <a:schemeClr val="bg1"/>
              </a:solidFill>
              <a:latin typeface="Verdana"/>
              <a:ea typeface="Verdana"/>
              <a:cs typeface="Arial"/>
            </a:endParaRPr>
          </a:p>
          <a:p>
            <a:pPr algn="ctr"/>
            <a:r>
              <a:rPr lang="en-US" sz="5400" b="1">
                <a:solidFill>
                  <a:schemeClr val="bg1"/>
                </a:solidFill>
                <a:latin typeface="Verdana"/>
                <a:ea typeface="Verdana"/>
                <a:cs typeface="Arial"/>
              </a:rPr>
              <a:t>CROSSING</a:t>
            </a:r>
          </a:p>
        </p:txBody>
      </p:sp>
      <p:pic>
        <p:nvPicPr>
          <p:cNvPr id="50" name="Graphic 49" descr="Icon of person walking with solid fill">
            <a:extLst>
              <a:ext uri="{FF2B5EF4-FFF2-40B4-BE49-F238E27FC236}">
                <a16:creationId xmlns:a16="http://schemas.microsoft.com/office/drawing/2014/main" id="{29F5C9F6-AA3F-06B6-FF62-E897725F6E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254469" y="10338280"/>
            <a:ext cx="2051922" cy="2050208"/>
          </a:xfrm>
          <a:prstGeom prst="rect">
            <a:avLst/>
          </a:prstGeom>
        </p:spPr>
      </p:pic>
      <p:sp>
        <p:nvSpPr>
          <p:cNvPr id="30" name="TextBox 29">
            <a:extLst>
              <a:ext uri="{FF2B5EF4-FFF2-40B4-BE49-F238E27FC236}">
                <a16:creationId xmlns:a16="http://schemas.microsoft.com/office/drawing/2014/main" id="{AA0DC10B-AC64-BDDF-8559-B04665029644}"/>
              </a:ext>
            </a:extLst>
          </p:cNvPr>
          <p:cNvSpPr txBox="1"/>
          <p:nvPr/>
        </p:nvSpPr>
        <p:spPr>
          <a:xfrm>
            <a:off x="16851238" y="13205615"/>
            <a:ext cx="6805130"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4400">
                <a:solidFill>
                  <a:schemeClr val="bg1"/>
                </a:solidFill>
                <a:latin typeface="Verdana"/>
                <a:ea typeface="Verdana"/>
                <a:cs typeface="Arial"/>
              </a:rPr>
              <a:t>Improve east – west connection.</a:t>
            </a:r>
            <a:endParaRPr lang="en-US" sz="6150">
              <a:solidFill>
                <a:schemeClr val="bg1"/>
              </a:solidFill>
              <a:latin typeface="Verdana"/>
              <a:ea typeface="Verdana"/>
              <a:cs typeface="Aria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Community connection through caps and stitches.</a:t>
            </a: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Identify additional access points. </a:t>
            </a:r>
          </a:p>
        </p:txBody>
      </p:sp>
      <p:sp>
        <p:nvSpPr>
          <p:cNvPr id="48" name="TextBox 47">
            <a:extLst>
              <a:ext uri="{FF2B5EF4-FFF2-40B4-BE49-F238E27FC236}">
                <a16:creationId xmlns:a16="http://schemas.microsoft.com/office/drawing/2014/main" id="{ABA38ACD-EC18-BFDD-C381-BCCF8728B50A}"/>
              </a:ext>
            </a:extLst>
          </p:cNvPr>
          <p:cNvSpPr txBox="1"/>
          <p:nvPr/>
        </p:nvSpPr>
        <p:spPr>
          <a:xfrm>
            <a:off x="24748685" y="8374092"/>
            <a:ext cx="6455613" cy="2585323"/>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r>
              <a:rPr lang="en-US" sz="5400" b="1">
                <a:solidFill>
                  <a:schemeClr val="bg1"/>
                </a:solidFill>
                <a:latin typeface="Verdana"/>
                <a:ea typeface="Verdana"/>
                <a:cs typeface="Arial"/>
              </a:rPr>
              <a:t>CONSTRUCTION</a:t>
            </a:r>
          </a:p>
          <a:p>
            <a:pPr algn="ctr"/>
            <a:r>
              <a:rPr lang="en-US" sz="5400" b="1">
                <a:solidFill>
                  <a:schemeClr val="bg1"/>
                </a:solidFill>
                <a:latin typeface="Verdana"/>
                <a:ea typeface="Verdana"/>
                <a:cs typeface="Arial"/>
              </a:rPr>
              <a:t>MITIGATION</a:t>
            </a:r>
          </a:p>
          <a:p>
            <a:pPr algn="ctr"/>
            <a:endParaRPr lang="en-US" sz="5400" b="1">
              <a:latin typeface="Verdana"/>
              <a:ea typeface="Verdana"/>
              <a:cs typeface="Arial"/>
            </a:endParaRPr>
          </a:p>
        </p:txBody>
      </p:sp>
      <p:pic>
        <p:nvPicPr>
          <p:cNvPr id="58" name="Graphic 57" descr="Icon of construction barricade with solid fill">
            <a:extLst>
              <a:ext uri="{FF2B5EF4-FFF2-40B4-BE49-F238E27FC236}">
                <a16:creationId xmlns:a16="http://schemas.microsoft.com/office/drawing/2014/main" id="{F68369EE-6789-E9B8-43F7-560BF38889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307854" y="9782698"/>
            <a:ext cx="3330053" cy="3330053"/>
          </a:xfrm>
          <a:prstGeom prst="rect">
            <a:avLst/>
          </a:prstGeom>
        </p:spPr>
      </p:pic>
      <p:sp>
        <p:nvSpPr>
          <p:cNvPr id="38" name="TextBox 37">
            <a:extLst>
              <a:ext uri="{FF2B5EF4-FFF2-40B4-BE49-F238E27FC236}">
                <a16:creationId xmlns:a16="http://schemas.microsoft.com/office/drawing/2014/main" id="{C33D5ABC-0C15-C709-F470-52FA5A85ED04}"/>
              </a:ext>
            </a:extLst>
          </p:cNvPr>
          <p:cNvSpPr txBox="1"/>
          <p:nvPr/>
        </p:nvSpPr>
        <p:spPr>
          <a:xfrm>
            <a:off x="24525947" y="13182169"/>
            <a:ext cx="6754226"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4400">
                <a:solidFill>
                  <a:schemeClr val="bg1"/>
                </a:solidFill>
                <a:latin typeface="Verdana"/>
                <a:ea typeface="Verdana"/>
                <a:cs typeface="Arial"/>
              </a:rPr>
              <a:t>Noise mitigation.</a:t>
            </a:r>
            <a:endParaRPr lang="en-US" sz="1000">
              <a:solidFill>
                <a:schemeClr val="bg1"/>
              </a:solidFill>
              <a:latin typeface="Verdana"/>
              <a:ea typeface="Verdana"/>
              <a:cs typeface="Aria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Vibration monitoring.</a:t>
            </a:r>
            <a:endParaRPr lang="en-US" sz="1000">
              <a:solidFill>
                <a:schemeClr val="bg1"/>
              </a:solidFill>
              <a:latin typeface="Verdana"/>
              <a:ea typeface="Verdana"/>
              <a:cs typeface="Arial"/>
            </a:endParaRPr>
          </a:p>
          <a:p>
            <a:pPr marL="457200" indent="-457200">
              <a:buFont typeface="Arial"/>
              <a:buChar char="•"/>
            </a:pPr>
            <a:endParaRPr lang="en-US" sz="1000">
              <a:solidFill>
                <a:schemeClr val="bg1"/>
              </a:solidFill>
              <a:latin typeface="Verdana"/>
              <a:ea typeface="Verdana"/>
              <a:cs typeface="Arial"/>
            </a:endParaRPr>
          </a:p>
          <a:p>
            <a:pPr marL="457200" indent="-457200">
              <a:buFont typeface="Arial"/>
              <a:buChar char="•"/>
            </a:pPr>
            <a:r>
              <a:rPr lang="en-US" sz="4400">
                <a:solidFill>
                  <a:schemeClr val="bg1"/>
                </a:solidFill>
                <a:latin typeface="Verdana"/>
                <a:ea typeface="Verdana"/>
                <a:cs typeface="Arial"/>
              </a:rPr>
              <a:t>Access issues.</a:t>
            </a:r>
            <a:endParaRPr lang="en-US" sz="1000">
              <a:solidFill>
                <a:schemeClr val="bg1"/>
              </a:solidFill>
              <a:latin typeface="Verdana"/>
              <a:ea typeface="Verdana"/>
              <a:cs typeface="Arial"/>
            </a:endParaRPr>
          </a:p>
        </p:txBody>
      </p:sp>
    </p:spTree>
    <p:extLst>
      <p:ext uri="{BB962C8B-B14F-4D97-AF65-F5344CB8AC3E}">
        <p14:creationId xmlns:p14="http://schemas.microsoft.com/office/powerpoint/2010/main" val="358398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95E0B-5375-B432-05B0-75080B40F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986C5-B6D5-EA59-4ADE-CDB326E183A1}"/>
              </a:ext>
            </a:extLst>
          </p:cNvPr>
          <p:cNvSpPr>
            <a:spLocks noGrp="1"/>
          </p:cNvSpPr>
          <p:nvPr>
            <p:ph type="title" idx="4294967295"/>
          </p:nvPr>
        </p:nvSpPr>
        <p:spPr>
          <a:xfrm>
            <a:off x="1567744" y="2930620"/>
            <a:ext cx="27873854" cy="1408589"/>
          </a:xfrm>
          <a:prstGeom prst="rect">
            <a:avLst/>
          </a:prstGeom>
        </p:spPr>
        <p:txBody>
          <a:bodyPr/>
          <a:lstStyle/>
          <a:p>
            <a:r>
              <a:rPr lang="en-US" sz="6600" b="1">
                <a:latin typeface="Verdana"/>
                <a:ea typeface="Verdana"/>
                <a:cs typeface="Arial"/>
              </a:rPr>
              <a:t>University Segment Overview</a:t>
            </a:r>
            <a:endParaRPr lang="en-US" sz="6600" b="1">
              <a:latin typeface="Verdana"/>
              <a:ea typeface="Verdana"/>
            </a:endParaRPr>
          </a:p>
        </p:txBody>
      </p:sp>
      <p:sp>
        <p:nvSpPr>
          <p:cNvPr id="24" name="Content Placeholder 2">
            <a:extLst>
              <a:ext uri="{FF2B5EF4-FFF2-40B4-BE49-F238E27FC236}">
                <a16:creationId xmlns:a16="http://schemas.microsoft.com/office/drawing/2014/main" id="{C77FF51D-4CB7-BEC0-E85E-EF96A6FDB75B}"/>
              </a:ext>
            </a:extLst>
          </p:cNvPr>
          <p:cNvSpPr txBox="1">
            <a:spLocks/>
          </p:cNvSpPr>
          <p:nvPr/>
        </p:nvSpPr>
        <p:spPr>
          <a:xfrm>
            <a:off x="1032097" y="4415606"/>
            <a:ext cx="18418718" cy="15282971"/>
          </a:xfrm>
          <a:prstGeom prst="rect">
            <a:avLst/>
          </a:prstGeom>
        </p:spPr>
        <p:txBody>
          <a:bodyPr lIns="91440" tIns="45720" rIns="91440" bIns="45720" anchor="t">
            <a:no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a:spcAft>
                <a:spcPts val="3840"/>
              </a:spcAft>
            </a:pPr>
            <a:r>
              <a:rPr lang="en-US" sz="4600" b="1">
                <a:latin typeface="Verdana"/>
                <a:ea typeface="Verdana"/>
              </a:rPr>
              <a:t>Limits: </a:t>
            </a:r>
            <a:r>
              <a:rPr lang="en-US" sz="4600">
                <a:latin typeface="Verdana"/>
                <a:ea typeface="Verdana"/>
              </a:rPr>
              <a:t>US 290 East to Martin Luther King Jr. Boulevard.</a:t>
            </a:r>
            <a:endParaRPr lang="en-US" sz="4600">
              <a:latin typeface="Verdana" panose="020B0604030504040204" pitchFamily="34" charset="0"/>
              <a:ea typeface="Verdana" panose="020B0604030504040204" pitchFamily="34" charset="0"/>
            </a:endParaRPr>
          </a:p>
          <a:p>
            <a:pPr>
              <a:spcAft>
                <a:spcPts val="3840"/>
              </a:spcAft>
            </a:pPr>
            <a:r>
              <a:rPr lang="en-US" sz="4600" b="1">
                <a:latin typeface="Verdana"/>
                <a:ea typeface="Verdana"/>
              </a:rPr>
              <a:t>Project Details:</a:t>
            </a:r>
            <a:endParaRPr lang="en-US" sz="4600">
              <a:latin typeface="Verdana"/>
              <a:ea typeface="Verdana"/>
            </a:endParaRPr>
          </a:p>
          <a:p>
            <a:pPr lvl="1">
              <a:spcAft>
                <a:spcPts val="3840"/>
              </a:spcAft>
              <a:buFont typeface="Wingdings" panose="05000000000000000000" pitchFamily="2" charset="2"/>
              <a:buChar char="§"/>
            </a:pPr>
            <a:r>
              <a:rPr lang="en-US" sz="4600">
                <a:latin typeface="Verdana"/>
                <a:ea typeface="Verdana"/>
              </a:rPr>
              <a:t>Add two high-occupancy vehicle (HOV) managed lanes in each direction. </a:t>
            </a:r>
          </a:p>
          <a:p>
            <a:pPr lvl="1">
              <a:spcAft>
                <a:spcPts val="3840"/>
              </a:spcAft>
              <a:buFont typeface="Wingdings" panose="05000000000000000000" pitchFamily="2" charset="2"/>
              <a:buChar char="§"/>
            </a:pPr>
            <a:r>
              <a:rPr lang="en-US" sz="4600">
                <a:latin typeface="Verdana"/>
                <a:ea typeface="Verdana"/>
              </a:rPr>
              <a:t>Reconstruct east-west crossings to be widened bridges at 41st Street, 38th 1/2 Street, 32nd Street, Dean Keeton Street and Manor Road. </a:t>
            </a:r>
          </a:p>
          <a:p>
            <a:pPr lvl="1">
              <a:spcAft>
                <a:spcPts val="3840"/>
              </a:spcAft>
              <a:buFont typeface="Wingdings" panose="05000000000000000000" pitchFamily="2" charset="2"/>
              <a:buChar char="§"/>
            </a:pPr>
            <a:r>
              <a:rPr lang="en-US" sz="4600">
                <a:latin typeface="Verdana"/>
                <a:ea typeface="Verdana"/>
              </a:rPr>
              <a:t>Reconstruct the Airport Boulevard intersection.</a:t>
            </a:r>
          </a:p>
          <a:p>
            <a:pPr lvl="1">
              <a:spcAft>
                <a:spcPts val="3840"/>
              </a:spcAft>
              <a:buFont typeface="Wingdings" panose="05000000000000000000" pitchFamily="2" charset="2"/>
              <a:buChar char="§"/>
            </a:pPr>
            <a:r>
              <a:rPr lang="en-US" sz="4600">
                <a:latin typeface="Verdana"/>
                <a:ea typeface="Verdana"/>
              </a:rPr>
              <a:t>Construct pedestrian-only bridge at Capital Plaza</a:t>
            </a:r>
            <a:r>
              <a:rPr lang="en-US" sz="4600">
                <a:solidFill>
                  <a:srgbClr val="000000"/>
                </a:solidFill>
                <a:latin typeface="Verdana"/>
                <a:ea typeface="Verdana"/>
              </a:rPr>
              <a:t>, 21st Street and</a:t>
            </a:r>
            <a:r>
              <a:rPr lang="en-US" sz="4600">
                <a:latin typeface="Verdana"/>
                <a:ea typeface="Verdana"/>
              </a:rPr>
              <a:t> at the </a:t>
            </a:r>
            <a:r>
              <a:rPr lang="en-US" sz="4600" err="1">
                <a:latin typeface="Verdana"/>
                <a:ea typeface="Verdana"/>
              </a:rPr>
              <a:t>CapMetro</a:t>
            </a:r>
            <a:r>
              <a:rPr lang="en-US" sz="4600">
                <a:latin typeface="Verdana"/>
                <a:ea typeface="Verdana"/>
              </a:rPr>
              <a:t> Red Line rail bridge crossing at Airport Boulevard.</a:t>
            </a:r>
          </a:p>
          <a:p>
            <a:pPr lvl="1">
              <a:spcAft>
                <a:spcPts val="3840"/>
              </a:spcAft>
              <a:buFont typeface="Wingdings" panose="05000000000000000000" pitchFamily="2" charset="2"/>
              <a:buChar char="§"/>
            </a:pPr>
            <a:r>
              <a:rPr lang="en-US" sz="4600">
                <a:latin typeface="Verdana"/>
                <a:ea typeface="Verdana"/>
              </a:rPr>
              <a:t>Remove upper decks and lower I-35 </a:t>
            </a:r>
            <a:r>
              <a:rPr lang="en-US" sz="4600" err="1">
                <a:latin typeface="Verdana"/>
                <a:ea typeface="Verdana"/>
              </a:rPr>
              <a:t>mainlanes</a:t>
            </a:r>
            <a:r>
              <a:rPr lang="en-US" sz="4600">
                <a:latin typeface="Verdana"/>
                <a:ea typeface="Verdana"/>
              </a:rPr>
              <a:t>.</a:t>
            </a:r>
            <a:endParaRPr lang="en-US" sz="4600">
              <a:solidFill>
                <a:srgbClr val="000000"/>
              </a:solidFill>
              <a:latin typeface="Verdana"/>
              <a:ea typeface="Verdana"/>
            </a:endParaRPr>
          </a:p>
          <a:p>
            <a:pPr lvl="1">
              <a:spcAft>
                <a:spcPts val="3840"/>
              </a:spcAft>
              <a:buFont typeface="Wingdings" panose="05000000000000000000" pitchFamily="2" charset="2"/>
              <a:buChar char="§"/>
            </a:pPr>
            <a:r>
              <a:rPr lang="en-US" sz="4600">
                <a:latin typeface="Verdana"/>
                <a:ea typeface="Verdana"/>
              </a:rPr>
              <a:t>Construct bicycle and pedestrian paths along the corridor. </a:t>
            </a:r>
          </a:p>
          <a:p>
            <a:r>
              <a:rPr lang="en-US" sz="4600" b="1">
                <a:latin typeface="Verdana"/>
                <a:ea typeface="Verdana"/>
              </a:rPr>
              <a:t>Construction start: </a:t>
            </a:r>
            <a:r>
              <a:rPr lang="en-US" sz="4600">
                <a:latin typeface="Verdana"/>
                <a:ea typeface="Verdana"/>
              </a:rPr>
              <a:t>2026 </a:t>
            </a:r>
            <a:endParaRPr lang="en-US" sz="4600"/>
          </a:p>
          <a:p>
            <a:pPr marL="736600" indent="-736600">
              <a:spcAft>
                <a:spcPts val="3840"/>
              </a:spcAft>
            </a:pPr>
            <a:endParaRPr lang="en-US" sz="4400">
              <a:latin typeface="Verdana" panose="020B0604030504040204" pitchFamily="34" charset="0"/>
              <a:ea typeface="Verdana" panose="020B0604030504040204" pitchFamily="34" charset="0"/>
            </a:endParaRPr>
          </a:p>
        </p:txBody>
      </p:sp>
      <p:pic>
        <p:nvPicPr>
          <p:cNvPr id="3" name="Picture 2" descr="Simple + Map of Central Austin with a callout of the&#10;University project limits along I-35 from US 290 East to Martin Luther King Jr. Boulevard. For any questions, assistance, or more information, please&#10;contact c a p e x central @ t x d o t. gov">
            <a:extLst>
              <a:ext uri="{FF2B5EF4-FFF2-40B4-BE49-F238E27FC236}">
                <a16:creationId xmlns:a16="http://schemas.microsoft.com/office/drawing/2014/main" id="{E0041DC8-CDDF-418F-BA81-9EB75D01AA5A}"/>
              </a:ext>
            </a:extLst>
          </p:cNvPr>
          <p:cNvPicPr>
            <a:picLocks noChangeAspect="1"/>
          </p:cNvPicPr>
          <p:nvPr/>
        </p:nvPicPr>
        <p:blipFill>
          <a:blip r:embed="rId3"/>
          <a:srcRect t="-46" r="-202" b="4369"/>
          <a:stretch>
            <a:fillRect/>
          </a:stretch>
        </p:blipFill>
        <p:spPr>
          <a:xfrm>
            <a:off x="19463835" y="4394003"/>
            <a:ext cx="12153004" cy="13499860"/>
          </a:xfrm>
          <a:prstGeom prst="rect">
            <a:avLst/>
          </a:prstGeom>
        </p:spPr>
      </p:pic>
      <p:sp>
        <p:nvSpPr>
          <p:cNvPr id="6" name="TextBox 5">
            <a:extLst>
              <a:ext uri="{FF2B5EF4-FFF2-40B4-BE49-F238E27FC236}">
                <a16:creationId xmlns:a16="http://schemas.microsoft.com/office/drawing/2014/main" id="{00CD52AE-F778-11B9-B708-C0FC0BF1C546}"/>
              </a:ext>
            </a:extLst>
          </p:cNvPr>
          <p:cNvSpPr txBox="1"/>
          <p:nvPr/>
        </p:nvSpPr>
        <p:spPr>
          <a:xfrm>
            <a:off x="19450815" y="17970260"/>
            <a:ext cx="6389891"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Map of University segment</a:t>
            </a:r>
          </a:p>
        </p:txBody>
      </p:sp>
    </p:spTree>
    <p:extLst>
      <p:ext uri="{BB962C8B-B14F-4D97-AF65-F5344CB8AC3E}">
        <p14:creationId xmlns:p14="http://schemas.microsoft.com/office/powerpoint/2010/main" val="1247589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2B4CF-D6B6-D112-E869-0D36B45282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90B3E-3775-C653-9477-ABA31A2F4890}"/>
              </a:ext>
            </a:extLst>
          </p:cNvPr>
          <p:cNvSpPr>
            <a:spLocks noGrp="1"/>
          </p:cNvSpPr>
          <p:nvPr>
            <p:ph type="title" idx="4294967295"/>
          </p:nvPr>
        </p:nvSpPr>
        <p:spPr>
          <a:xfrm>
            <a:off x="1631312" y="2757011"/>
            <a:ext cx="27873854" cy="1920698"/>
          </a:xfrm>
          <a:prstGeom prst="rect">
            <a:avLst/>
          </a:prstGeom>
        </p:spPr>
        <p:txBody>
          <a:bodyPr/>
          <a:lstStyle/>
          <a:p>
            <a:r>
              <a:rPr lang="en-US" sz="6600" b="1">
                <a:latin typeface="Verdana"/>
                <a:ea typeface="Verdana"/>
                <a:cs typeface="Arial"/>
              </a:rPr>
              <a:t>Broadmoor Drive Connection</a:t>
            </a:r>
            <a:endParaRPr lang="en-US" sz="6600" b="1">
              <a:latin typeface="Verdana"/>
              <a:ea typeface="Verdana"/>
            </a:endParaRPr>
          </a:p>
        </p:txBody>
      </p:sp>
      <p:sp>
        <p:nvSpPr>
          <p:cNvPr id="6" name="Content Placeholder 2">
            <a:extLst>
              <a:ext uri="{FF2B5EF4-FFF2-40B4-BE49-F238E27FC236}">
                <a16:creationId xmlns:a16="http://schemas.microsoft.com/office/drawing/2014/main" id="{DBD386CA-1F23-3304-8E5A-C087C388BA9F}"/>
              </a:ext>
            </a:extLst>
          </p:cNvPr>
          <p:cNvSpPr txBox="1">
            <a:spLocks/>
          </p:cNvSpPr>
          <p:nvPr/>
        </p:nvSpPr>
        <p:spPr>
          <a:xfrm>
            <a:off x="1631312" y="4416786"/>
            <a:ext cx="30047770" cy="3963059"/>
          </a:xfrm>
          <a:prstGeom prst="rect">
            <a:avLst/>
          </a:prstGeom>
        </p:spPr>
        <p:txBody>
          <a:bodyPr lIns="91440" tIns="45720" rIns="91440" bIns="45720" anchor="t">
            <a:norm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spcAft>
                <a:spcPts val="3840"/>
              </a:spcAft>
            </a:pPr>
            <a:r>
              <a:rPr lang="en-US" sz="4600" b="1">
                <a:latin typeface="Verdana"/>
                <a:ea typeface="Verdana"/>
              </a:rPr>
              <a:t>What We Heard: </a:t>
            </a:r>
            <a:r>
              <a:rPr lang="en-US" sz="4600">
                <a:latin typeface="Verdana"/>
                <a:ea typeface="Verdana"/>
              </a:rPr>
              <a:t>The 2023 design did not provide a connection to Broadmoor Drive. </a:t>
            </a:r>
            <a:endParaRPr lang="en-US" sz="4600">
              <a:latin typeface="Verdana" panose="020B0604030504040204" pitchFamily="34" charset="0"/>
              <a:ea typeface="Verdana" panose="020B0604030504040204" pitchFamily="34" charset="0"/>
            </a:endParaRPr>
          </a:p>
          <a:p>
            <a:pPr marL="736600" indent="-736600">
              <a:spcAft>
                <a:spcPts val="3840"/>
              </a:spcAft>
            </a:pPr>
            <a:r>
              <a:rPr lang="en-US" sz="4600" b="1">
                <a:latin typeface="Verdana"/>
                <a:ea typeface="Verdana"/>
              </a:rPr>
              <a:t>What We Did:</a:t>
            </a:r>
            <a:r>
              <a:rPr lang="en-US" sz="4600">
                <a:latin typeface="Verdana"/>
                <a:ea typeface="Verdana"/>
              </a:rPr>
              <a:t> The new design includes a connection from northbound I-35 frontage road from Broadmoor Drive. </a:t>
            </a:r>
            <a:endParaRPr lang="en-US" sz="4600">
              <a:latin typeface="Verdana" panose="020B0604030504040204" pitchFamily="34" charset="0"/>
              <a:ea typeface="Verdana" panose="020B0604030504040204" pitchFamily="34" charset="0"/>
            </a:endParaRPr>
          </a:p>
          <a:p>
            <a:pPr marL="736600" indent="-736600">
              <a:spcAft>
                <a:spcPts val="3840"/>
              </a:spcAft>
            </a:pPr>
            <a:endParaRPr lang="en-US" sz="4400">
              <a:latin typeface="Verdana"/>
              <a:ea typeface="Verdana"/>
            </a:endParaRPr>
          </a:p>
        </p:txBody>
      </p:sp>
      <p:pic>
        <p:nvPicPr>
          <p:cNvPr id="3" name="Picture 2" descr="University Project schematic snippet. This is a proposed project schematic showing a focused view of planned improvements at Broadmoor Drive along the I‑35 CapEx Central corridor. The schematic highlights the updated design response to community feedback indicating that the 2023 design did not provide a connection to Broadmoor Drive. The new design shown in this snippet includes a connection from the northbound I‑35 frontage road to Broadmoor Drive, illustrating how access has been added to improve local connectivity. No additional relevant locations are shown beyond the Broadmoor Drive area. There are no inset figures or inset maps present. Additional information includes that this is a snippet of the larger University Project schematic and represents proposed design updates. Preliminary, subject to change. For any questions, assistance, or more information, please contact c a p e x  central @ t x d o t .gov.">
            <a:extLst>
              <a:ext uri="{FF2B5EF4-FFF2-40B4-BE49-F238E27FC236}">
                <a16:creationId xmlns:a16="http://schemas.microsoft.com/office/drawing/2014/main" id="{54E8EA7E-72CB-C88F-F853-A8A91C8CDE1E}"/>
              </a:ext>
            </a:extLst>
          </p:cNvPr>
          <p:cNvPicPr>
            <a:picLocks noChangeAspect="1"/>
          </p:cNvPicPr>
          <p:nvPr/>
        </p:nvPicPr>
        <p:blipFill>
          <a:blip r:embed="rId3"/>
          <a:srcRect l="4849" r="-167" b="241"/>
          <a:stretch>
            <a:fillRect/>
          </a:stretch>
        </p:blipFill>
        <p:spPr>
          <a:xfrm>
            <a:off x="7710638" y="7282084"/>
            <a:ext cx="16485227" cy="11906505"/>
          </a:xfrm>
          <a:prstGeom prst="rect">
            <a:avLst/>
          </a:prstGeom>
        </p:spPr>
      </p:pic>
      <p:sp>
        <p:nvSpPr>
          <p:cNvPr id="4" name="TextBox 3">
            <a:extLst>
              <a:ext uri="{FF2B5EF4-FFF2-40B4-BE49-F238E27FC236}">
                <a16:creationId xmlns:a16="http://schemas.microsoft.com/office/drawing/2014/main" id="{F3E56136-ED17-3BFE-B211-09262D85C5C8}"/>
              </a:ext>
            </a:extLst>
          </p:cNvPr>
          <p:cNvSpPr txBox="1"/>
          <p:nvPr/>
        </p:nvSpPr>
        <p:spPr>
          <a:xfrm>
            <a:off x="7710638" y="19364079"/>
            <a:ext cx="9442008"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Broadmoor Drive Connection Schematic</a:t>
            </a:r>
          </a:p>
        </p:txBody>
      </p:sp>
    </p:spTree>
    <p:extLst>
      <p:ext uri="{BB962C8B-B14F-4D97-AF65-F5344CB8AC3E}">
        <p14:creationId xmlns:p14="http://schemas.microsoft.com/office/powerpoint/2010/main" val="2941954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996E5-48A2-7EEE-B587-4D727339A73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C251E05-4477-6FE8-E592-4697DE99259F}"/>
              </a:ext>
            </a:extLst>
          </p:cNvPr>
          <p:cNvSpPr txBox="1">
            <a:spLocks noGrp="1"/>
          </p:cNvSpPr>
          <p:nvPr>
            <p:ph type="title" idx="4294967295"/>
          </p:nvPr>
        </p:nvSpPr>
        <p:spPr>
          <a:xfrm>
            <a:off x="1645920" y="3161724"/>
            <a:ext cx="29626560" cy="12570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algn="l" defTabSz="2926400" rtl="0" eaLnBrk="1" latinLnBrk="0" hangingPunct="1">
              <a:lnSpc>
                <a:spcPct val="100000"/>
              </a:lnSpc>
              <a:spcBef>
                <a:spcPct val="0"/>
              </a:spcBef>
              <a:buNone/>
              <a:defRPr lang="en-US" sz="6400" b="0" kern="1200" dirty="0" smtClean="0">
                <a:solidFill>
                  <a:srgbClr val="205588"/>
                </a:solidFill>
                <a:effectLst/>
                <a:latin typeface="Franklin Gothic Demi" pitchFamily="34" charset="0"/>
                <a:ea typeface="+mn-ea"/>
                <a:cs typeface="Arial" pitchFamily="34" charset="0"/>
              </a:defRPr>
            </a:lvl1pPr>
          </a:lstStyle>
          <a:p>
            <a:pPr marL="0" marR="0" lvl="0" indent="0" algn="l" defTabSz="29264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a:ln>
                  <a:noFill/>
                </a:ln>
                <a:solidFill>
                  <a:srgbClr val="205588"/>
                </a:solidFill>
                <a:effectLst/>
                <a:uLnTx/>
                <a:uFillTx/>
                <a:latin typeface="Verdana"/>
                <a:ea typeface="Verdana"/>
                <a:cs typeface="Arial"/>
              </a:rPr>
              <a:t>Airport Boulevard Intersection</a:t>
            </a:r>
            <a:endParaRPr kumimoji="0" lang="en-US" sz="6600" b="1" i="0" u="none" strike="noStrike" kern="1200" cap="none" spc="0" normalizeH="0" baseline="0" noProof="0">
              <a:ln>
                <a:noFill/>
              </a:ln>
              <a:solidFill>
                <a:srgbClr val="205588"/>
              </a:solidFill>
              <a:effectLst/>
              <a:uLnTx/>
              <a:uFillTx/>
              <a:latin typeface="Verdana"/>
              <a:ea typeface="Verdana"/>
              <a:cs typeface="Arial" pitchFamily="34" charset="0"/>
            </a:endParaRPr>
          </a:p>
        </p:txBody>
      </p:sp>
      <p:sp>
        <p:nvSpPr>
          <p:cNvPr id="5" name="Content Placeholder 2">
            <a:extLst>
              <a:ext uri="{FF2B5EF4-FFF2-40B4-BE49-F238E27FC236}">
                <a16:creationId xmlns:a16="http://schemas.microsoft.com/office/drawing/2014/main" id="{55F456E5-71EF-E62C-258F-E616FA109423}"/>
              </a:ext>
            </a:extLst>
          </p:cNvPr>
          <p:cNvSpPr txBox="1">
            <a:spLocks/>
          </p:cNvSpPr>
          <p:nvPr/>
        </p:nvSpPr>
        <p:spPr>
          <a:xfrm>
            <a:off x="1631312" y="4416786"/>
            <a:ext cx="30047770" cy="3963059"/>
          </a:xfrm>
          <a:prstGeom prst="rect">
            <a:avLst/>
          </a:prstGeom>
        </p:spPr>
        <p:txBody>
          <a:bodyPr lIns="91440" tIns="45720" rIns="91440" bIns="45720" anchor="t">
            <a:normAutofit/>
          </a:bodyPr>
          <a:lstStyle>
            <a:lvl1pPr marL="736609" indent="-736609" algn="l" defTabSz="2926108" rtl="0" eaLnBrk="1" latinLnBrk="0" hangingPunct="1">
              <a:spcBef>
                <a:spcPts val="0"/>
              </a:spcBef>
              <a:spcAft>
                <a:spcPts val="1920"/>
              </a:spcAft>
              <a:buClr>
                <a:srgbClr val="205588"/>
              </a:buClr>
              <a:buFont typeface="Wingdings" pitchFamily="2" charset="2"/>
              <a:buChar char="§"/>
              <a:defRPr sz="6400" kern="1200">
                <a:solidFill>
                  <a:schemeClr val="tx1"/>
                </a:solidFill>
                <a:latin typeface="Franklin Gothic Book" pitchFamily="34" charset="0"/>
                <a:ea typeface="+mn-ea"/>
                <a:cs typeface="+mn-cs"/>
              </a:defRPr>
            </a:lvl1pPr>
            <a:lvl2pPr marL="1645935" indent="-736609"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2pPr>
            <a:lvl3pPr marL="2377462"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3pPr>
            <a:lvl4pPr marL="3108990" indent="-731527" algn="l" defTabSz="2926108" rtl="0" eaLnBrk="1" latinLnBrk="0" hangingPunct="1">
              <a:spcBef>
                <a:spcPts val="0"/>
              </a:spcBef>
              <a:spcAft>
                <a:spcPts val="1920"/>
              </a:spcAft>
              <a:buClr>
                <a:srgbClr val="205588"/>
              </a:buClr>
              <a:buFont typeface="Franklin Gothic Book" panose="020B0503020102020204" pitchFamily="34" charset="0"/>
              <a:buChar char="–"/>
              <a:defRPr sz="6400" kern="1200">
                <a:solidFill>
                  <a:schemeClr val="tx1"/>
                </a:solidFill>
                <a:latin typeface="Franklin Gothic Book" pitchFamily="34" charset="0"/>
                <a:ea typeface="+mn-ea"/>
                <a:cs typeface="+mn-cs"/>
              </a:defRPr>
            </a:lvl4pPr>
            <a:lvl5pPr marL="3657635" indent="-548645" algn="l" defTabSz="2926108" rtl="0" eaLnBrk="1" latinLnBrk="0" hangingPunct="1">
              <a:spcBef>
                <a:spcPts val="0"/>
              </a:spcBef>
              <a:spcAft>
                <a:spcPts val="1920"/>
              </a:spcAft>
              <a:buClr>
                <a:srgbClr val="205588"/>
              </a:buClr>
              <a:buFont typeface="Arial" pitchFamily="34" charset="0"/>
              <a:buChar char="»"/>
              <a:defRPr sz="6400" kern="1200">
                <a:solidFill>
                  <a:schemeClr val="tx1"/>
                </a:solidFill>
                <a:latin typeface="Franklin Gothic Book" pitchFamily="34" charset="0"/>
                <a:ea typeface="+mn-ea"/>
                <a:cs typeface="+mn-cs"/>
              </a:defRPr>
            </a:lvl5pPr>
            <a:lvl6pPr marL="8046797"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09851"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0972905"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435959" indent="-731527" algn="l" defTabSz="2926108" rtl="0" eaLnBrk="1" latinLnBrk="0" hangingPunct="1">
              <a:spcBef>
                <a:spcPct val="20000"/>
              </a:spcBef>
              <a:buFont typeface="Arial" pitchFamily="34" charset="0"/>
              <a:buChar char="•"/>
              <a:defRPr sz="6400" kern="1200">
                <a:solidFill>
                  <a:schemeClr val="tx1"/>
                </a:solidFill>
                <a:latin typeface="+mn-lt"/>
                <a:ea typeface="+mn-ea"/>
                <a:cs typeface="+mn-cs"/>
              </a:defRPr>
            </a:lvl9pPr>
          </a:lstStyle>
          <a:p>
            <a:pPr marL="736600" indent="-736600">
              <a:spcAft>
                <a:spcPts val="3840"/>
              </a:spcAft>
            </a:pPr>
            <a:r>
              <a:rPr lang="en-US" sz="4600" b="1">
                <a:latin typeface="Verdana"/>
                <a:ea typeface="Verdana"/>
              </a:rPr>
              <a:t>What We Heard:</a:t>
            </a:r>
            <a:r>
              <a:rPr lang="en-US" sz="4600">
                <a:latin typeface="Verdana"/>
                <a:ea typeface="Verdana"/>
              </a:rPr>
              <a:t> The proposed Single-Point Urban Interchange (SPUI) design at the Airport Boulevard and I-35 intersection did not provide proper pedestrian safety or access across I-35.</a:t>
            </a:r>
          </a:p>
          <a:p>
            <a:pPr marL="736600" indent="-736600">
              <a:spcAft>
                <a:spcPts val="3840"/>
              </a:spcAft>
            </a:pPr>
            <a:r>
              <a:rPr lang="en-US" sz="4600" b="1">
                <a:latin typeface="Verdana"/>
                <a:ea typeface="Verdana"/>
              </a:rPr>
              <a:t>What We Did: </a:t>
            </a:r>
            <a:r>
              <a:rPr lang="en-US" sz="4600">
                <a:latin typeface="Verdana"/>
                <a:ea typeface="Verdana"/>
              </a:rPr>
              <a:t>Replaced SPUI design with a traditional intersection to better prioritize pedestrian and cyclist safety and mobility, while maintaining vehicular access. </a:t>
            </a:r>
          </a:p>
        </p:txBody>
      </p:sp>
      <p:pic>
        <p:nvPicPr>
          <p:cNvPr id="3" name="Picture 2" descr="Rendering of previous the Airport Boulevard design in September 2023 that features a Single Point Urban Interchange (SPUI). This is no longer the design at this location">
            <a:extLst>
              <a:ext uri="{FF2B5EF4-FFF2-40B4-BE49-F238E27FC236}">
                <a16:creationId xmlns:a16="http://schemas.microsoft.com/office/drawing/2014/main" id="{556D103F-971C-60EC-3AE9-99538C1BB3A9}"/>
              </a:ext>
            </a:extLst>
          </p:cNvPr>
          <p:cNvPicPr>
            <a:picLocks noChangeAspect="1"/>
          </p:cNvPicPr>
          <p:nvPr/>
        </p:nvPicPr>
        <p:blipFill>
          <a:blip r:embed="rId3"/>
          <a:stretch>
            <a:fillRect/>
          </a:stretch>
        </p:blipFill>
        <p:spPr>
          <a:xfrm>
            <a:off x="2454807" y="9564963"/>
            <a:ext cx="13409508" cy="8966918"/>
          </a:xfrm>
          <a:prstGeom prst="rect">
            <a:avLst/>
          </a:prstGeom>
        </p:spPr>
      </p:pic>
      <p:sp>
        <p:nvSpPr>
          <p:cNvPr id="7" name="TextBox 6">
            <a:extLst>
              <a:ext uri="{FF2B5EF4-FFF2-40B4-BE49-F238E27FC236}">
                <a16:creationId xmlns:a16="http://schemas.microsoft.com/office/drawing/2014/main" id="{9C377F0A-BA6E-136A-C1E9-39AF70FED85A}"/>
              </a:ext>
            </a:extLst>
          </p:cNvPr>
          <p:cNvSpPr txBox="1"/>
          <p:nvPr/>
        </p:nvSpPr>
        <p:spPr>
          <a:xfrm>
            <a:off x="2471898" y="18546955"/>
            <a:ext cx="5734262"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September 2023 design</a:t>
            </a:r>
          </a:p>
        </p:txBody>
      </p:sp>
      <p:pic>
        <p:nvPicPr>
          <p:cNvPr id="4" name="Picture 3" descr="Airport Boulevard future bridge over I-35 with Crestwood Road just north of the bridge.">
            <a:extLst>
              <a:ext uri="{FF2B5EF4-FFF2-40B4-BE49-F238E27FC236}">
                <a16:creationId xmlns:a16="http://schemas.microsoft.com/office/drawing/2014/main" id="{F8FFC021-2D84-3702-9B9A-5ADD102E3EAC}"/>
              </a:ext>
            </a:extLst>
          </p:cNvPr>
          <p:cNvPicPr>
            <a:picLocks noChangeAspect="1"/>
          </p:cNvPicPr>
          <p:nvPr/>
        </p:nvPicPr>
        <p:blipFill>
          <a:blip r:embed="rId4"/>
          <a:stretch>
            <a:fillRect/>
          </a:stretch>
        </p:blipFill>
        <p:spPr>
          <a:xfrm>
            <a:off x="16804625" y="9631681"/>
            <a:ext cx="14458314" cy="8951579"/>
          </a:xfrm>
          <a:prstGeom prst="rect">
            <a:avLst/>
          </a:prstGeom>
        </p:spPr>
      </p:pic>
      <p:sp>
        <p:nvSpPr>
          <p:cNvPr id="8" name="TextBox 7">
            <a:extLst>
              <a:ext uri="{FF2B5EF4-FFF2-40B4-BE49-F238E27FC236}">
                <a16:creationId xmlns:a16="http://schemas.microsoft.com/office/drawing/2014/main" id="{F5BCF939-EDB1-47AD-05B0-B490E8B99C0F}"/>
              </a:ext>
            </a:extLst>
          </p:cNvPr>
          <p:cNvSpPr txBox="1"/>
          <p:nvPr/>
        </p:nvSpPr>
        <p:spPr>
          <a:xfrm>
            <a:off x="16853523" y="18557460"/>
            <a:ext cx="2853666" cy="6463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i="1">
                <a:solidFill>
                  <a:schemeClr val="accent1"/>
                </a:solidFill>
                <a:latin typeface="Verdana"/>
                <a:ea typeface="Verdana"/>
                <a:cs typeface="Arial"/>
              </a:rPr>
              <a:t>New design</a:t>
            </a:r>
          </a:p>
        </p:txBody>
      </p:sp>
    </p:spTree>
    <p:extLst>
      <p:ext uri="{BB962C8B-B14F-4D97-AF65-F5344CB8AC3E}">
        <p14:creationId xmlns:p14="http://schemas.microsoft.com/office/powerpoint/2010/main" val="34761480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8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heme/_rels/theme1.xml.rels><?xml version="1.0" encoding="UTF-8" standalone="yes"?>
<Relationships xmlns="http://schemas.openxmlformats.org/package/2006/relationships"><Relationship Id="rId1" Type="http://schemas.openxmlformats.org/officeDocument/2006/relationships/image" Target="../media/image1.emf"/></Relationships>
</file>

<file path=ppt/theme/theme1.xml><?xml version="1.0" encoding="utf-8"?>
<a:theme xmlns:a="http://schemas.openxmlformats.org/drawingml/2006/main" name="MASTER_powerpoint_template3_WIDESCREEN_SLANT">
  <a:themeElements>
    <a:clrScheme name="TxDOT_PPT_Template_Colors">
      <a:dk1>
        <a:srgbClr val="000000"/>
      </a:dk1>
      <a:lt1>
        <a:srgbClr val="FFFFFF"/>
      </a:lt1>
      <a:dk2>
        <a:srgbClr val="E2E7EB"/>
      </a:dk2>
      <a:lt2>
        <a:srgbClr val="F9EFE0"/>
      </a:lt2>
      <a:accent1>
        <a:srgbClr val="3869A2"/>
      </a:accent1>
      <a:accent2>
        <a:srgbClr val="0F3859"/>
      </a:accent2>
      <a:accent3>
        <a:srgbClr val="CC7B28"/>
      </a:accent3>
      <a:accent4>
        <a:srgbClr val="F4BC46"/>
      </a:accent4>
      <a:accent5>
        <a:srgbClr val="79A03F"/>
      </a:accent5>
      <a:accent6>
        <a:srgbClr val="247F74"/>
      </a:accent6>
      <a:hlink>
        <a:srgbClr val="042A45"/>
      </a:hlink>
      <a:folHlink>
        <a:srgbClr val="4D4D4D"/>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l="-4127" t="-2765" r="-4127" b="-2765"/>
          </a:stretch>
        </a:blipFill>
        <a:ln>
          <a:noFill/>
        </a:ln>
      </a:spPr>
      <a:bodyPr rtlCol="0" anchor="ctr"/>
      <a:lstStyle>
        <a:defPPr algn="ctr">
          <a:defRPr sz="1200" dirty="0" err="1" smtClean="0">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err="1" smtClean="0"/>
        </a:defPPr>
      </a:lstStyle>
    </a:txDef>
  </a:objectDefaults>
  <a:extraClrSchemeLst/>
  <a:extLst>
    <a:ext uri="{05A4C25C-085E-4340-85A3-A5531E510DB2}">
      <thm15:themeFamily xmlns:thm15="http://schemas.microsoft.com/office/thememl/2012/main" name="TPP_ToolkitExhibit_Board_36x24_TEMPL_FIN.pptx" id="{84CAD484-3C8C-477D-9A13-023F9DBF5A80}" vid="{B9FF99B0-FBAA-496A-96D1-AA8E91BBA2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e904fd37-618f-49b2-9055-e0b0b3ae3fe7" xsi:nil="true"/>
    <lcf76f155ced4ddcb4097134ff3c332f xmlns="e904fd37-618f-49b2-9055-e0b0b3ae3fe7">
      <Terms xmlns="http://schemas.microsoft.com/office/infopath/2007/PartnerControls"/>
    </lcf76f155ced4ddcb4097134ff3c332f>
    <TaxCatchAll xmlns="50350633-dc65-430f-9a91-177402dd6e42" xsi:nil="true"/>
    <Notes xmlns="e904fd37-618f-49b2-9055-e0b0b3ae3fe7"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2015270D2D0148B3F35F67ED71928A" ma:contentTypeVersion="24" ma:contentTypeDescription="Create a new document." ma:contentTypeScope="" ma:versionID="b0ea2609051062acef2d4b67563668f9">
  <xsd:schema xmlns:xsd="http://www.w3.org/2001/XMLSchema" xmlns:xs="http://www.w3.org/2001/XMLSchema" xmlns:p="http://schemas.microsoft.com/office/2006/metadata/properties" xmlns:ns1="http://schemas.microsoft.com/sharepoint/v3" xmlns:ns2="50350633-dc65-430f-9a91-177402dd6e42" xmlns:ns3="e904fd37-618f-49b2-9055-e0b0b3ae3fe7" targetNamespace="http://schemas.microsoft.com/office/2006/metadata/properties" ma:root="true" ma:fieldsID="99ee1025697160780ab8e26280239f00" ns1:_="" ns2:_="" ns3:_="">
    <xsd:import namespace="http://schemas.microsoft.com/sharepoint/v3"/>
    <xsd:import namespace="50350633-dc65-430f-9a91-177402dd6e42"/>
    <xsd:import namespace="e904fd37-618f-49b2-9055-e0b0b3ae3fe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Notes" minOccurs="0"/>
                <xsd:element ref="ns3:MediaServiceObjectDetectorVersions" minOccurs="0"/>
                <xsd:element ref="ns3:_Flow_SignoffStatus" minOccurs="0"/>
                <xsd:element ref="ns3:MediaServiceSearchProperties" minOccurs="0"/>
                <xsd:element ref="ns3:MediaServiceBillingMetadata"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6" nillable="true" ma:displayName="Rating (0-5)" ma:decimals="2" ma:description="Average value of all the ratings that have been submitted" ma:internalName="AverageRating" ma:readOnly="true">
      <xsd:simpleType>
        <xsd:restriction base="dms:Number"/>
      </xsd:simpleType>
    </xsd:element>
    <xsd:element name="RatingCount" ma:index="27" nillable="true" ma:displayName="Number of Ratings" ma:decimals="0" ma:description="Number of ratings submitted" ma:internalName="RatingCount" ma:readOnly="true">
      <xsd:simpleType>
        <xsd:restriction base="dms:Number"/>
      </xsd:simpleType>
    </xsd:element>
    <xsd:element name="RatedBy" ma:index="28"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9" nillable="true" ma:displayName="User ratings" ma:description="User ratings for the item" ma:hidden="true" ma:internalName="Ratings">
      <xsd:simpleType>
        <xsd:restriction base="dms:Note"/>
      </xsd:simpleType>
    </xsd:element>
    <xsd:element name="LikesCount" ma:index="30" nillable="true" ma:displayName="Number of Likes" ma:internalName="LikesCount">
      <xsd:simpleType>
        <xsd:restriction base="dms:Unknown"/>
      </xsd:simpleType>
    </xsd:element>
    <xsd:element name="LikedBy" ma:index="31"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350633-dc65-430f-9a91-177402dd6e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aabe95c-e55d-46be-9206-10eadb23ed46}" ma:internalName="TaxCatchAll" ma:showField="CatchAllData" ma:web="50350633-dc65-430f-9a91-177402dd6e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904fd37-618f-49b2-9055-e0b0b3ae3fe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4d569bc-3a81-4700-9233-7b8c73543d3e"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_Flow_SignoffStatus" ma:index="23" nillable="true" ma:displayName="Sign-off status" ma:internalName="Sign_x002d_off_x0020_status">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D00FEB-8268-4E65-8965-8555F98441C4}">
  <ds:schemaRefs>
    <ds:schemaRef ds:uri="50350633-dc65-430f-9a91-177402dd6e42"/>
    <ds:schemaRef ds:uri="e904fd37-618f-49b2-9055-e0b0b3ae3fe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B070EC2-1E79-4469-B3E5-79E27703FC3C}">
  <ds:schemaRefs>
    <ds:schemaRef ds:uri="http://schemas.microsoft.com/sharepoint/v3/contenttype/forms"/>
  </ds:schemaRefs>
</ds:datastoreItem>
</file>

<file path=customXml/itemProps3.xml><?xml version="1.0" encoding="utf-8"?>
<ds:datastoreItem xmlns:ds="http://schemas.openxmlformats.org/officeDocument/2006/customXml" ds:itemID="{13F0C14C-7531-47D3-A070-417841F2B242}">
  <ds:schemaRefs>
    <ds:schemaRef ds:uri="50350633-dc65-430f-9a91-177402dd6e42"/>
    <ds:schemaRef ds:uri="e904fd37-618f-49b2-9055-e0b0b3ae3f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TPP_ToolkitExhibit_Board_36x24_TEMPL_FIN</Template>
  <Application>Microsoft Office PowerPoint</Application>
  <PresentationFormat>Custom</PresentationFormat>
  <Slides>22</Slides>
  <Notes>10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MASTER_powerpoint_template3_WIDESCREEN_SLANT</vt:lpstr>
      <vt:lpstr>Welcome</vt:lpstr>
      <vt:lpstr>What is Community Connectors?</vt:lpstr>
      <vt:lpstr>What we heard and the resulting design updates</vt:lpstr>
      <vt:lpstr>I-35 Capital Express Central: Project Phasing</vt:lpstr>
      <vt:lpstr>Project Update</vt:lpstr>
      <vt:lpstr>Community Driven Improvements</vt:lpstr>
      <vt:lpstr>University Segment Overview</vt:lpstr>
      <vt:lpstr>Broadmoor Drive Connection</vt:lpstr>
      <vt:lpstr>Airport Boulevard Intersection</vt:lpstr>
      <vt:lpstr>St. George Connection </vt:lpstr>
      <vt:lpstr>Parkwood Road Connection </vt:lpstr>
      <vt:lpstr>Wilshire Boulevard Connection </vt:lpstr>
      <vt:lpstr>Downtown Segment Overview</vt:lpstr>
      <vt:lpstr>16th Street Connection  </vt:lpstr>
      <vt:lpstr>Boulevard Overview</vt:lpstr>
      <vt:lpstr>Noise Walls – Holly Street</vt:lpstr>
      <vt:lpstr>Widened Bridges</vt:lpstr>
      <vt:lpstr>Caps and Stitches: City of Austin Overview</vt:lpstr>
      <vt:lpstr>Caps and Stitches: University of Texas Overview</vt:lpstr>
      <vt:lpstr>Proposed Deck Caps</vt:lpstr>
      <vt:lpstr>Proposed Deck Caps Continued</vt:lpstr>
      <vt:lpstr>Stay Connected!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CapEx Central Community Connectors Meeting: University and Downtown Access</dc:title>
  <dc:subject>Exhibits for Community Connectors 5 meeting overviewing the access along I-35 between US 290 East and Holly Street once construction is complete, as well as highlighting design improvements made since the Final Environmental Impact Statement (FEIS) as approved in 2023.</dc:subject>
  <dc:creator>TxDOT</dc:creator>
  <cp:keywords>CapEx Central; I-35;Austin</cp:keywords>
  <cp:revision>1</cp:revision>
  <cp:lastPrinted>2019-12-20T16:01:09Z</cp:lastPrinted>
  <dcterms:created xsi:type="dcterms:W3CDTF">2024-04-17T14:43:06Z</dcterms:created>
  <dcterms:modified xsi:type="dcterms:W3CDTF">2026-02-12T23:58:26Z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0x0101005F2015270D2D0148B3F35F67ED71928A</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